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12"/>
  </p:notesMasterIdLst>
  <p:handoutMasterIdLst>
    <p:handoutMasterId r:id="rId13"/>
  </p:handoutMasterIdLst>
  <p:sldIdLst>
    <p:sldId id="266" r:id="rId5"/>
    <p:sldId id="270" r:id="rId6"/>
    <p:sldId id="271" r:id="rId7"/>
    <p:sldId id="274" r:id="rId8"/>
    <p:sldId id="272" r:id="rId9"/>
    <p:sldId id="273" r:id="rId10"/>
    <p:sldId id="275" r:id="rId1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4E47353A-F2FF-4CE3-B081-EFC3F3552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6C0437A-7E25-4A21-B8E2-19AE198253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4D5A58-9153-4AE5-932F-77DDF82068D0}" type="datetime1">
              <a:rPr lang="ru-RU" smtClean="0"/>
              <a:t>06.07.2021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904D04-FFAF-497D-9874-C216B1845E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8D72E0F0-79A1-44F5-B5C1-6D52156648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C1781E-95AB-4EB5-B730-87A2D1E4E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697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733344-DA19-4CA3-8440-ECE2E9691980}" type="datetime1">
              <a:rPr lang="ru-RU" noProof="0" smtClean="0"/>
              <a:t>06.07.2021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13BD131-499C-46F9-A30E-AFCC6C068DAF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Перечисляя участников проекта, разделяйте их запятыми или маркерами.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13BD131-499C-46F9-A30E-AFCC6C068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=""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=""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=""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4BECC0D0-8CDD-4D07-AD6D-C068B70D810D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5">
            <a:extLst>
              <a:ext uri="{FF2B5EF4-FFF2-40B4-BE49-F238E27FC236}">
                <a16:creationId xmlns=""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89" name="Группа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Полилиния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 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 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 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Полилиния 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Полилиния 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Полилиния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Полилиния 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Полилиния 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Полилиния 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Полилиния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rtlCol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Автофигура 3">
            <a:extLst>
              <a:ext uri="{FF2B5EF4-FFF2-40B4-BE49-F238E27FC236}">
                <a16:creationId xmlns=""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=""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1C7784A8-B80A-48F0-B5C6-DD9395FBFCC4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=""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=""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=""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3" name="Текст 2">
            <a:extLst>
              <a:ext uri="{FF2B5EF4-FFF2-40B4-BE49-F238E27FC236}">
                <a16:creationId xmlns=""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5" name="Объект 3">
            <a:extLst>
              <a:ext uri="{FF2B5EF4-FFF2-40B4-BE49-F238E27FC236}">
                <a16:creationId xmlns=""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6" name="Текст 4">
            <a:extLst>
              <a:ext uri="{FF2B5EF4-FFF2-40B4-BE49-F238E27FC236}">
                <a16:creationId xmlns=""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Объект 5">
            <a:extLst>
              <a:ext uri="{FF2B5EF4-FFF2-40B4-BE49-F238E27FC236}">
                <a16:creationId xmlns=""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=""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=""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=""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=""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=""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=""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=""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=""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=""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=""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=""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DCF0D3-B035-4370-AF75-8F68471253A5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=""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Рисунок 2">
            <a:extLst>
              <a:ext uri="{FF2B5EF4-FFF2-40B4-BE49-F238E27FC236}">
                <a16:creationId xmlns=""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=""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=""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=""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=""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=""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=""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=""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=""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=""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=""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=""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=""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0AF813-CDB9-438D-B5A0-36EDD179D8E6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=""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=""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Текст 3">
            <a:extLst>
              <a:ext uri="{FF2B5EF4-FFF2-40B4-BE49-F238E27FC236}">
                <a16:creationId xmlns=""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черн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Полилиния 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E49FDF-E7B0-4A57-9F67-6F5D2C82F1E7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3" name="Полилиния: фигура 42">
            <a:extLst>
              <a:ext uri="{FF2B5EF4-FFF2-40B4-BE49-F238E27FC236}">
                <a16:creationId xmlns=""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Рисунок 34">
            <a:extLst>
              <a:ext uri="{FF2B5EF4-FFF2-40B4-BE49-F238E27FC236}">
                <a16:creationId xmlns=""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3F758-069B-41AC-84EC-FC00395EBD04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=""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=""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=""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2" name="Объект 3">
            <a:extLst>
              <a:ext uri="{FF2B5EF4-FFF2-40B4-BE49-F238E27FC236}">
                <a16:creationId xmlns=""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3" name="Объект 4">
            <a:extLst>
              <a:ext uri="{FF2B5EF4-FFF2-40B4-BE49-F238E27FC236}">
                <a16:creationId xmlns=""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=""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=""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=""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B7A8DADA-A3F9-464A-B9BA-25A365C1AC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="" xmlns:a16="http://schemas.microsoft.com/office/drawing/2014/main" id="{00216F6A-AB47-4B4B-9DD2-361F771E61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Номер слайда 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=""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=""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=""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=""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=""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=""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=""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=""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8" name="Рисунок 3">
            <a:extLst>
              <a:ext uri="{FF2B5EF4-FFF2-40B4-BE49-F238E27FC236}">
                <a16:creationId xmlns=""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sp>
        <p:nvSpPr>
          <p:cNvPr id="39" name="Рисунок 3">
            <a:extLst>
              <a:ext uri="{FF2B5EF4-FFF2-40B4-BE49-F238E27FC236}">
                <a16:creationId xmlns=""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 dirty="0"/>
              <a:t>Вставьте значок или фотографию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4E4E82A4-1189-4AC3-95D5-D2435A63BE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65703E44-581C-4B41-9496-94E20343DF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ри столбца содержимого с числ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679785-C0BE-4E41-8D36-410A00E0B77C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=""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=""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31" name="Объект 2">
            <a:extLst>
              <a:ext uri="{FF2B5EF4-FFF2-40B4-BE49-F238E27FC236}">
                <a16:creationId xmlns=""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2" name="Объект 3">
            <a:extLst>
              <a:ext uri="{FF2B5EF4-FFF2-40B4-BE49-F238E27FC236}">
                <a16:creationId xmlns=""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3" name="Объект 4">
            <a:extLst>
              <a:ext uri="{FF2B5EF4-FFF2-40B4-BE49-F238E27FC236}">
                <a16:creationId xmlns=""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</p:txBody>
      </p:sp>
      <p:sp>
        <p:nvSpPr>
          <p:cNvPr id="35" name="Заголовок содержимого 2">
            <a:extLst>
              <a:ext uri="{FF2B5EF4-FFF2-40B4-BE49-F238E27FC236}">
                <a16:creationId xmlns=""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6" name="Заголовок содержимого 3">
            <a:extLst>
              <a:ext uri="{FF2B5EF4-FFF2-40B4-BE49-F238E27FC236}">
                <a16:creationId xmlns=""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37" name="Заголовок содержимого 4">
            <a:extLst>
              <a:ext uri="{FF2B5EF4-FFF2-40B4-BE49-F238E27FC236}">
                <a16:creationId xmlns=""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=""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=""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 rtl="0"/>
            <a:r>
              <a:rPr lang="ru-RU" noProof="0" dirty="0"/>
              <a:t>3</a:t>
            </a:r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11563148-967F-403B-A638-B0C3C2AC99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="" xmlns:a16="http://schemas.microsoft.com/office/drawing/2014/main" id="{71557735-9BED-41DD-95DD-163D1C9E39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(справ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=""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=""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=""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=""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=""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=""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=""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=""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=""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=""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=""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B7A097-B76E-40F5-916F-F91E1B870013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лилиния 5">
            <a:extLst>
              <a:ext uri="{FF2B5EF4-FFF2-40B4-BE49-F238E27FC236}">
                <a16:creationId xmlns=""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Полилиния 5">
              <a:extLst>
                <a:ext uri="{FF2B5EF4-FFF2-40B4-BE49-F238E27FC236}">
                  <a16:creationId xmlns=""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Полилиния 8">
              <a:extLst>
                <a:ext uri="{FF2B5EF4-FFF2-40B4-BE49-F238E27FC236}">
                  <a16:creationId xmlns=""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Полилиния 11">
              <a:extLst>
                <a:ext uri="{FF2B5EF4-FFF2-40B4-BE49-F238E27FC236}">
                  <a16:creationId xmlns=""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Полилиния 14">
              <a:extLst>
                <a:ext uri="{FF2B5EF4-FFF2-40B4-BE49-F238E27FC236}">
                  <a16:creationId xmlns=""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Полилиния 16">
              <a:extLst>
                <a:ext uri="{FF2B5EF4-FFF2-40B4-BE49-F238E27FC236}">
                  <a16:creationId xmlns=""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Полилиния 18">
              <a:extLst>
                <a:ext uri="{FF2B5EF4-FFF2-40B4-BE49-F238E27FC236}">
                  <a16:creationId xmlns=""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Полилиния 20">
              <a:extLst>
                <a:ext uri="{FF2B5EF4-FFF2-40B4-BE49-F238E27FC236}">
                  <a16:creationId xmlns=""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Полилиния 21">
              <a:extLst>
                <a:ext uri="{FF2B5EF4-FFF2-40B4-BE49-F238E27FC236}">
                  <a16:creationId xmlns=""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Полилиния 22">
              <a:extLst>
                <a:ext uri="{FF2B5EF4-FFF2-40B4-BE49-F238E27FC236}">
                  <a16:creationId xmlns=""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Полилиния 23">
              <a:extLst>
                <a:ext uri="{FF2B5EF4-FFF2-40B4-BE49-F238E27FC236}">
                  <a16:creationId xmlns=""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Полилиния 25">
              <a:extLst>
                <a:ext uri="{FF2B5EF4-FFF2-40B4-BE49-F238E27FC236}">
                  <a16:creationId xmlns=""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8F7A35-EDA1-4093-B551-D47E7736979E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6" name="Равнобедренный треугольник 15">
            <a:extLst>
              <a:ext uri="{FF2B5EF4-FFF2-40B4-BE49-F238E27FC236}">
                <a16:creationId xmlns=""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8" name="Полилиния 5">
            <a:extLst>
              <a:ext uri="{FF2B5EF4-FFF2-40B4-BE49-F238E27FC236}">
                <a16:creationId xmlns=""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3" name="Объект 2">
            <a:extLst>
              <a:ext uri="{FF2B5EF4-FFF2-40B4-BE49-F238E27FC236}">
                <a16:creationId xmlns=""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rtlCol="0" anchor="t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4" name="Заголовок содержимого 2">
            <a:extLst>
              <a:ext uri="{FF2B5EF4-FFF2-40B4-BE49-F238E27FC236}">
                <a16:creationId xmlns=""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 rtlCol="0"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 rtl="0"/>
            <a:r>
              <a:rPr lang="ru-RU" noProof="0" dirty="0"/>
              <a:t>Верхний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Группа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Полилиния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Полилиния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Полилиния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Полилиния 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Полилиния 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Полилиния 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Полилиния 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Полилиния 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Полилиния 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Полилиния 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Полилиния 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Полилиния 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Полилиния 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Полилиния 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Полилиния 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Полилиния 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Полилиния 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Полилиния 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Полилиния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Полилиния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Полилиния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18A1C0-994E-4A22-87C4-FA57D6F49D07}" type="datetime1">
              <a:rPr lang="ru-RU" noProof="0" smtClean="0"/>
              <a:t>06.07.2021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Равнобедренный треугольник 15">
              <a:extLst>
                <a:ext uri="{FF2B5EF4-FFF2-40B4-BE49-F238E27FC236}">
                  <a16:creationId xmlns=""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4" name="Полилиния: фигура 33">
              <a:extLst>
                <a:ext uri="{FF2B5EF4-FFF2-40B4-BE49-F238E27FC236}">
                  <a16:creationId xmlns=""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7" name="Рисунок 46">
            <a:extLst>
              <a:ext uri="{FF2B5EF4-FFF2-40B4-BE49-F238E27FC236}">
                <a16:creationId xmlns=""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цветка-символа колонии</a:t>
            </a:r>
          </a:p>
        </p:txBody>
      </p:sp>
      <p:sp>
        <p:nvSpPr>
          <p:cNvPr id="48" name="Рисунок 47">
            <a:extLst>
              <a:ext uri="{FF2B5EF4-FFF2-40B4-BE49-F238E27FC236}">
                <a16:creationId xmlns=""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птицы-символа колонии</a:t>
            </a:r>
          </a:p>
        </p:txBody>
      </p:sp>
      <p:sp>
        <p:nvSpPr>
          <p:cNvPr id="50" name="Рисунок 49">
            <a:extLst>
              <a:ext uri="{FF2B5EF4-FFF2-40B4-BE49-F238E27FC236}">
                <a16:creationId xmlns=""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флага колонии</a:t>
            </a:r>
          </a:p>
        </p:txBody>
      </p:sp>
      <p:sp>
        <p:nvSpPr>
          <p:cNvPr id="51" name="Рисунок 50">
            <a:extLst>
              <a:ext uri="{FF2B5EF4-FFF2-40B4-BE49-F238E27FC236}">
                <a16:creationId xmlns=""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знаменитости</a:t>
            </a:r>
          </a:p>
        </p:txBody>
      </p:sp>
      <p:sp>
        <p:nvSpPr>
          <p:cNvPr id="49" name="Рисунок 48">
            <a:extLst>
              <a:ext uri="{FF2B5EF4-FFF2-40B4-BE49-F238E27FC236}">
                <a16:creationId xmlns=""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dirty="0"/>
              <a:t>Вставьте изображение дерева-символа колонии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8" name="Текст 6">
            <a:extLst>
              <a:ext uri="{FF2B5EF4-FFF2-40B4-BE49-F238E27FC236}">
                <a16:creationId xmlns=""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=""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 rtlCol="0"/>
          <a:lstStyle>
            <a:lvl1pPr marL="0" indent="0" algn="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0" name="Текст 6">
            <a:extLst>
              <a:ext uri="{FF2B5EF4-FFF2-40B4-BE49-F238E27FC236}">
                <a16:creationId xmlns=""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=""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Подпись</a:t>
            </a:r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4BA345-61FC-424D-9688-A8F2886EF1B8}" type="datetime1">
              <a:rPr lang="ru-RU" noProof="0" smtClean="0"/>
              <a:t>06.07.2021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04E297-2C47-40A4-842B-FD18E487490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168" y="3221015"/>
            <a:ext cx="6384406" cy="1690421"/>
          </a:xfrm>
        </p:spPr>
        <p:txBody>
          <a:bodyPr rtlCol="0"/>
          <a:lstStyle/>
          <a:p>
            <a:pPr rt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ШКОЛЬНОЕ МЕТОДИЧЕСКОЕ ОБЪЕДИНЕНИЕ»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 этап -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документов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E4C4DA4-CC0D-4C70-991F-5958C009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1455" y="370964"/>
            <a:ext cx="4301835" cy="2985132"/>
          </a:xfrm>
        </p:spPr>
        <p:txBody>
          <a:bodyPr rtlCol="0"/>
          <a:lstStyle/>
          <a:p>
            <a:pPr rtl="0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	</a:t>
            </a:r>
            <a:endParaRPr lang="ru-RU" sz="1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C75C642-A0F6-4641-80F6-BF20B069209C}"/>
              </a:ext>
            </a:extLst>
          </p:cNvPr>
          <p:cNvSpPr/>
          <p:nvPr/>
        </p:nvSpPr>
        <p:spPr>
          <a:xfrm>
            <a:off x="0" y="7086246"/>
            <a:ext cx="5216893" cy="561502"/>
          </a:xfrm>
          <a:prstGeom prst="rect">
            <a:avLst/>
          </a:prstGeom>
          <a:solidFill>
            <a:srgbClr val="FFFF00"/>
          </a:solidFill>
        </p:spPr>
        <p:txBody>
          <a:bodyPr wrap="square" lIns="144000" rtlCol="0" anchor="ctr">
            <a:noAutofit/>
          </a:bodyPr>
          <a:lstStyle/>
          <a:p>
            <a:pPr rtl="0"/>
            <a:r>
              <a:rPr lang="ru-RU" sz="2800" b="1">
                <a:ea typeface="Tahoma" panose="020B0604030504040204" pitchFamily="34" charset="0"/>
                <a:cs typeface="Tahoma" panose="020B0604030504040204" pitchFamily="34" charset="0"/>
              </a:rPr>
              <a:t>* 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См. инструкции в </a:t>
            </a:r>
            <a:r>
              <a:rPr lang="ru-RU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примечаниях</a:t>
            </a: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 слайдам.</a:t>
            </a:r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47745"/>
              </p:ext>
            </p:extLst>
          </p:nvPr>
        </p:nvGraphicFramePr>
        <p:xfrm>
          <a:off x="0" y="0"/>
          <a:ext cx="12192000" cy="680507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4125191"/>
                <a:gridCol w="4991099"/>
              </a:tblGrid>
              <a:tr h="613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проведения текущих контрольных работ (не более 1 к/р в день)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Отражение в плане внутришкольного контроля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Должны иметь отражение в плане внутришкольного контроля.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Могут быть представлены анализы, протоколы, мероприятия по устранению выявленных дефицитов.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быть представлены документы: график, положение о критериях и нормах оценочной деятельности, приказы о проведении оценочных процедур.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7995"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График проведения открытых уроков и внеклассных мероприятий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посещения и проведения открытых уроков на школьном уровне (в рамках тем по самообразованию, конкурсного движения, для родителей и др.)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быть представлены карты наблюдения уроков, анализы. </a:t>
                      </a:r>
                    </a:p>
                  </a:txBody>
                  <a:tcPr/>
                </a:tc>
              </a:tr>
              <a:tr h="1371600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Участие в декадах и мероприятиях Методического отдела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Открытые уроки в рамках конкурсного движения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проведения предметной недели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с мероприятиями РМО по выявлению и поддержки одарённости младших школьников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Могут быть представлены материалы по итогам (протоколы, анализы, рекомендации).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8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27287"/>
              </p:ext>
            </p:extLst>
          </p:nvPr>
        </p:nvGraphicFramePr>
        <p:xfrm>
          <a:off x="0" y="0"/>
          <a:ext cx="12192000" cy="692242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4291446"/>
                <a:gridCol w="4824844"/>
              </a:tblGrid>
              <a:tr h="6130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факультативов и кружков, курсов внеурочной деятельности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Направления работы, их актуальность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Утверждённые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программы, представленные в виде списка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представлено положение о внеурочной деятельности.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 школьный план внеурочной деятельности,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 внеурочной деятельности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/>
                      <a:endParaRPr lang="ru-RU" sz="11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работа по корректировке рабочих программ внеурочной деятельности по формированию функциональной грамотности.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027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работы с молодыми специалистами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Общий план школы и план работы наставника по каждому педагогу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Если нет молодых специалистов, можно представить общий план работы или план работы за прошлые года. Включить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участие в мероприятиях проекта «На ступенях роста».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быть представлены нормативные акты (распорядительные), регулирующие обеспечение поддержки и профессионального роста молодых педагогов в первые три года практической деятельности, с использованием ресурсов ММС, организаций высшего образования, дополнительного профессионального образования (участие в деятельности сообществ молодых педагогов, участие в мероприятиях различных уровней и др.).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быть представлены разработанные методические рекомендации для молодых специалистов, в том числе по использованию информационных ресурсов (сервисов).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4070">
                <a:tc rowSpan="4"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Документы МО по проведению оценочных процедур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на заседаниях итогов ВПР, разбор типичных ошибок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быть представлены протоколы заседаний (планы заседаний).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быть п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редставлена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 (см. п.22).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системная работа по выявлению профессиональных дефицитов педагогов с использованием ресурсов ВСОКО образовательной организации, муниципального, регионального уровней.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Может быть представлена большая методическая база: справки, практикумы, материалы ЛОИРО, презентации по типологизации ошибок и др.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2027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учителя по анализу и подготовке к ВПР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1215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Адресная консультативно-методическая помощь отдельным педагогам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9647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Наполняемость методической копилки по проблемным вопросам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4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16770"/>
              </p:ext>
            </p:extLst>
          </p:nvPr>
        </p:nvGraphicFramePr>
        <p:xfrm>
          <a:off x="0" y="0"/>
          <a:ext cx="12192000" cy="593912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3616035"/>
                <a:gridCol w="5500255"/>
              </a:tblGrid>
              <a:tr h="613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23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с РМО, Методическим отделом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мероприятиях муниципального, регионального и федерального уровней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</a:t>
                      </a: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проектах Методического отдела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можно отразить в плане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или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функциональных обязанностях (участие педагогов в профессиональных, творческих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конкурсах, открытых мероприятиях и др.)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 банк данных: положения, распоряжения, справки, анализы, планы Методического дня, методические рекомендации ЛОИРО.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быть представлена система сотрудничества между педагогами (в рамках деятельности МО) посредством: посещения уроков (коллегами, наставниками, администрацией ОО), проведения открытых мероприятий (мастер-классы, разговоры с обучающимися  и др.), организация работы по подготовке к ВПР, ОГЭ, ЕГЭ, в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по объективности проведения оценочных процедур, организация деятельности МО по межуровневой преемственности ФГОС, презентации опыта педагогов, организация иных активных форм методической работы (тренинги, методический проект, методический фестиваль и др.).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6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61852"/>
              </p:ext>
            </p:extLst>
          </p:nvPr>
        </p:nvGraphicFramePr>
        <p:xfrm>
          <a:off x="0" y="0"/>
          <a:ext cx="12192000" cy="50510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4187535"/>
                <a:gridCol w="4928755"/>
              </a:tblGrid>
              <a:tr h="613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423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Диагностические материалы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Наличие и наполняемость методической копилки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Могут быть представлены методические продукты по актуальным направлениям деятельности методического объединения.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 банк эффективных практик по приоритетным направлениям деятельности методического объединения.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82">
                <a:tc rowSpan="3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Аналитические материалы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образовательного процесса по учебному предмету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(диагностические/контрольные/проверочные работы), по результатам внешней системы ОКО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(ВПР, ОГЭ, ЕГЭ), анализ по итогам олимпиад и конкурсов, анализ курсовой подготовки, аттестации педагогов и др.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 анализ участия в конкурсах, анализ ШМО, протоколы заседаний ШМО, справки по итогам декад, по проверке тетрадей, по ведению дневников, по итогам контрольных работ, ВПР, по олимпиадному движению и др.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аналитических справках рекомендуется прописывать рекомендации или задачи на следующий учебный год или другой промежуток времени.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452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по итогу анализа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267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Наличие и наполняемость методической копилки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24481"/>
              </p:ext>
            </p:extLst>
          </p:nvPr>
        </p:nvGraphicFramePr>
        <p:xfrm>
          <a:off x="-1" y="0"/>
          <a:ext cx="12192000" cy="62388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4291446"/>
                <a:gridCol w="4824844"/>
              </a:tblGrid>
              <a:tr h="4976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773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Включение вопросов обеспечения объективного оценивания образовательных результатов обучающихся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объективного оценивания в плане работы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Указать на нормативный акт школы, в рамках которого работает ШМО по системе критериального оценивания.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нормативная база.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разработана таблица с корреляцией у каждого педагога по четвертям.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Может быть представлено школьное положение о едином орфографическом режиме, с целью единых подходов по норме выставления оценок.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система работы по вопросам объективного оценивания образовательных результатов: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в план работы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текущий учебный 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проведения ОГЭ, ЕГЭ, ВПР, в том числе вопросов объективного оценивания ВПР;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обсуждение итогов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ГИА,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совместный разбор типичных ошибок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выполнении диагностических/проверочных/контрольных/экзаменационных работ, ВПР;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подготовке КИМ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осуществления текущего контроля успеваемости, промежуточной аттестации;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практикумов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педагогов;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критериев оценивания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каждому учебному предмету;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разъяснительная работа по использованию результатов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процедур внешней системы оценки качества образования; непрерывный процесс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 квалификации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учителей в области объективной оценки результатов образования, включающий не только обучение на КПК, но и внутришкольное обучение ( в </a:t>
                      </a:r>
                      <a:r>
                        <a:rPr lang="ru-RU" sz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т..ч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проведение практикумов) и самообразование; обеспечено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учителями и МО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аналитической экспертной работы с результатами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оценочных процедур; 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условия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формирования новой культуры оценивания образовательных результатов обучающихся (</a:t>
                      </a:r>
                      <a:r>
                        <a:rPr lang="ru-RU" sz="12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оценочных процедур сравниваются у одних и тех же обучающихся за разные периоды обучения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93567"/>
              </p:ext>
            </p:extLst>
          </p:nvPr>
        </p:nvGraphicFramePr>
        <p:xfrm>
          <a:off x="-1" y="0"/>
          <a:ext cx="12192000" cy="363514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75710"/>
                <a:gridCol w="4291446"/>
                <a:gridCol w="4824844"/>
              </a:tblGrid>
              <a:tr h="4976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290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Результативность работы в представленных материалах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результатов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в анализе работы за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в аналитических материалах по результатам внешних процедур, по внутришкольным мониторингам.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быть представлен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инструментарий.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представлена система работы в данном направлении: получили результат-спланировали мероприятия-провели-проанализировали динамику/эффективность.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290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 оформления документов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Систематизация материалов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 может быть систематизирован в электронной папке по пунктам таблицы.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может быть представлена 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гугле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42_TF78283625" id="{A6BBB57A-45CC-4BC1-9493-29074E484891}" vid="{192556B6-7A46-4AE7-8831-83DBD5A4372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4E174D3-B577-443C-ADE9-F433791913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61964A-D9CE-44DE-A141-B456A2E238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1ACBD2-92A1-4EA7-847C-7739E3073049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16c05727-aa75-4e4a-9b5f-8a80a1165891"/>
    <ds:schemaRef ds:uri="71af3243-3dd4-4a8d-8c0d-dd76da1f02a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Создание собственной колонии</Template>
  <TotalTime>0</TotalTime>
  <Words>1035</Words>
  <Application>Microsoft Office PowerPoint</Application>
  <PresentationFormat>Широкоэкранный</PresentationFormat>
  <Paragraphs>101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Rockwell</vt:lpstr>
      <vt:lpstr>Tahoma</vt:lpstr>
      <vt:lpstr>Times New Roman</vt:lpstr>
      <vt:lpstr>Wingdings</vt:lpstr>
      <vt:lpstr>Атлас</vt:lpstr>
      <vt:lpstr>«ЛУЧШЕЕ ШКОЛЬНОЕ МЕТОДИЧЕСКОЕ ОБЪЕДИНЕНИЕ»            1 этап - экспертиза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2021-02-12T09:38:56Z</dcterms:created>
  <dcterms:modified xsi:type="dcterms:W3CDTF">2021-07-06T11:22:53Z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