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69" r:id="rId4"/>
    <p:sldId id="256" r:id="rId5"/>
    <p:sldId id="257" r:id="rId6"/>
    <p:sldId id="259" r:id="rId7"/>
    <p:sldId id="260" r:id="rId8"/>
    <p:sldId id="261" r:id="rId9"/>
    <p:sldId id="271" r:id="rId10"/>
    <p:sldId id="262" r:id="rId11"/>
    <p:sldId id="272" r:id="rId12"/>
    <p:sldId id="263" r:id="rId13"/>
    <p:sldId id="264" r:id="rId14"/>
    <p:sldId id="273" r:id="rId15"/>
    <p:sldId id="265" r:id="rId16"/>
    <p:sldId id="266" r:id="rId17"/>
    <p:sldId id="268" r:id="rId18"/>
    <p:sldId id="267" r:id="rId19"/>
    <p:sldId id="279" r:id="rId20"/>
    <p:sldId id="278" r:id="rId21"/>
    <p:sldId id="282" r:id="rId22"/>
    <p:sldId id="280" r:id="rId23"/>
    <p:sldId id="281" r:id="rId24"/>
    <p:sldId id="277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Семинар-консультация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«От 1-го к 4-му: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идем к </a:t>
            </a:r>
            <a:r>
              <a:rPr kumimoji="0" lang="ru-RU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684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962"/>
          <a:stretch/>
        </p:blipFill>
        <p:spPr>
          <a:xfrm>
            <a:off x="395536" y="404664"/>
            <a:ext cx="8429736" cy="53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26647" r="2524" b="46705"/>
          <a:stretch/>
        </p:blipFill>
        <p:spPr>
          <a:xfrm>
            <a:off x="18734" y="476672"/>
            <a:ext cx="8871003" cy="14401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385754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8558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Да. Ведь в словарях должны быть записаны слова в начальной форме.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612" y="2769350"/>
            <a:ext cx="2031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Что делать?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919" y="4437112"/>
            <a:ext cx="77233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ты думаешь, только ли на этот вопрос</a:t>
            </a:r>
          </a:p>
          <a:p>
            <a:pPr lvl="0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твечают слова-названия действий</a:t>
            </a:r>
          </a:p>
          <a:p>
            <a:pPr lvl="0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начальной форме?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4235" y="5517232"/>
            <a:ext cx="824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</a:rPr>
              <a:t>???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268" y="3415681"/>
            <a:ext cx="8707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7030A0"/>
                </a:solidFill>
              </a:rPr>
              <a:t>Постановка учебной проблемы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7030A0"/>
                </a:solidFill>
              </a:rPr>
              <a:t>Решение </a:t>
            </a:r>
            <a:r>
              <a:rPr lang="ru-RU" sz="4400" b="1" dirty="0">
                <a:solidFill>
                  <a:srgbClr val="7030A0"/>
                </a:solidFill>
              </a:rPr>
              <a:t>учебной </a:t>
            </a:r>
            <a:r>
              <a:rPr lang="ru-RU" sz="4400" b="1" dirty="0" smtClean="0">
                <a:solidFill>
                  <a:srgbClr val="7030A0"/>
                </a:solidFill>
              </a:rPr>
              <a:t>проблемы</a:t>
            </a:r>
          </a:p>
          <a:p>
            <a:pPr lvl="0" algn="ctr"/>
            <a:r>
              <a:rPr lang="ru-RU" sz="4400" b="1" dirty="0" smtClean="0">
                <a:solidFill>
                  <a:srgbClr val="7030A0"/>
                </a:solidFill>
              </a:rPr>
              <a:t>(мини-исследование)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63182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Алгоритм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работы</a:t>
            </a:r>
            <a:endParaRPr lang="ru-RU" sz="3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1200"/>
              </a:spcAft>
              <a:buFont typeface="Times New Roman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Возьмите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учебник русского языка 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ч.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2.</a:t>
            </a:r>
            <a:endParaRPr lang="ru-RU" sz="3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2. Откройте 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Толковый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словарь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с. 122.</a:t>
            </a:r>
            <a:endParaRPr lang="ru-RU" sz="3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3. Отыщите там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слова-названия действий.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 На какие вопросы они отвечают?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1"/>
          <a:stretch/>
        </p:blipFill>
        <p:spPr>
          <a:xfrm>
            <a:off x="1966771" y="332656"/>
            <a:ext cx="5210457" cy="62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2524" b="80566"/>
          <a:stretch/>
        </p:blipFill>
        <p:spPr>
          <a:xfrm>
            <a:off x="92700" y="1017131"/>
            <a:ext cx="8871003" cy="1050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Открытие «нового» знания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40411" r="5048"/>
          <a:stretch/>
        </p:blipFill>
        <p:spPr>
          <a:xfrm>
            <a:off x="395548" y="2132856"/>
            <a:ext cx="8291744" cy="31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13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Подтверждение и применение найденного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решения</a:t>
            </a:r>
            <a:endParaRPr lang="ru-RU" sz="3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810" y="2156562"/>
            <a:ext cx="7868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– Какой секрет мы с вами открыли?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02893"/>
            <a:ext cx="5035674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Сверим наши выводы.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457" y="980728"/>
            <a:ext cx="8280920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Откройте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Обратный словарь на –</a:t>
            </a:r>
            <a:r>
              <a:rPr lang="ru-RU" sz="3200" b="1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ть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Прочитайте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первые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шесть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слов-названий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действий.</a:t>
            </a:r>
            <a:endParaRPr lang="ru-RU" sz="3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Ответьте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</a:t>
            </a: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вопросы:</a:t>
            </a:r>
          </a:p>
          <a:p>
            <a:pPr marL="457200" lvl="0" indent="-457200">
              <a:spcAft>
                <a:spcPts val="0"/>
              </a:spcAft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Все ли слова отвечают на вопросы:</a:t>
            </a:r>
          </a:p>
          <a:p>
            <a:pPr lvl="0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  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Ч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то делать? Что сделать?</a:t>
            </a:r>
          </a:p>
          <a:p>
            <a:pPr lvl="0" algn="ctr">
              <a:spcAft>
                <a:spcPts val="0"/>
              </a:spcAft>
            </a:pPr>
            <a:endParaRPr lang="ru-RU" sz="2800" b="1" i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Можно дальше продолжить подтверждение.</a:t>
            </a:r>
            <a:endParaRPr lang="ru-RU" sz="2800" b="1" i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34259"/>
            <a:ext cx="379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Алгоритм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252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17" y="0"/>
            <a:ext cx="513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00753"/>
            <a:ext cx="885698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Дети убеждаются, что все слова, которые они исследовали, действительно отвечают на 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вопросы:</a:t>
            </a:r>
          </a:p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Ч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то </a:t>
            </a:r>
            <a:r>
              <a:rPr lang="ru-RU" sz="32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делать? Ч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то </a:t>
            </a:r>
            <a:r>
              <a:rPr lang="ru-RU" sz="32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с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делать</a:t>
            </a:r>
            <a:r>
              <a:rPr lang="ru-RU" sz="32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?</a:t>
            </a:r>
            <a:endParaRPr lang="ru-RU" sz="3200" b="1" dirty="0"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424936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Первичное закрепление </a:t>
            </a:r>
            <a:endParaRPr lang="ru-RU" sz="3200" dirty="0"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28" y="1517615"/>
            <a:ext cx="8730716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Задание: восстанови словарь «Пиши правильно», верни в него глаголы.</a:t>
            </a:r>
            <a:endParaRPr lang="ru-RU" sz="26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1888"/>
            <a:ext cx="3496470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/>
                <a:cs typeface="Arial" pitchFamily="34" charset="0"/>
              </a:rPr>
              <a:t>Групповая работа </a:t>
            </a:r>
            <a:endParaRPr lang="ru-RU" sz="2800" dirty="0"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28179"/>
            <a:ext cx="8568952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подход, при котором в учебном процессе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место отводится активной и разносторонней, в максимальной степени самостоятельной познавательной деятельности школьника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3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r="5081" b="4755"/>
          <a:stretch/>
        </p:blipFill>
        <p:spPr bwMode="auto">
          <a:xfrm>
            <a:off x="1475656" y="116632"/>
            <a:ext cx="5400600" cy="673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275856" y="3217292"/>
            <a:ext cx="122413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619672" y="5338944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63688" y="2204864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2204864"/>
            <a:ext cx="144016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0977"/>
            <a:ext cx="5311839" cy="669753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910658" y="5229200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14339"/>
              </p:ext>
            </p:extLst>
          </p:nvPr>
        </p:nvGraphicFramePr>
        <p:xfrm>
          <a:off x="755576" y="4653136"/>
          <a:ext cx="4968552" cy="1656183"/>
        </p:xfrm>
        <a:graphic>
          <a:graphicData uri="http://schemas.openxmlformats.org/drawingml/2006/table">
            <a:tbl>
              <a:tblPr firstRow="1" firstCol="1" bandRow="1"/>
              <a:tblGrid>
                <a:gridCol w="2483746"/>
                <a:gridCol w="2484806"/>
              </a:tblGrid>
              <a:tr h="552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желал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желать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желает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желаешь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желают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желаю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1297" y="260648"/>
            <a:ext cx="547260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 для групповой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Задание «Восстанови словарь»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 №1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Распределите слова между учащимися группы.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 №2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Прочитайте свои слова.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№4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глагол, который исчез из словаря «Пиши правильно».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 №5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Восстанови словарь. Впиши слово.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Шаг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№6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Докажите,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задание выполнили правильно.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Какое знание помогло правильно выполнить задание?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0977"/>
            <a:ext cx="5311839" cy="66975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5153035"/>
            <a:ext cx="1163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желать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базовых логических действий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435" y="935517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Выявить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существенные признаки объектов (явлений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Установить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обобщения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сравнения</a:t>
            </a:r>
          </a:p>
          <a:p>
            <a:pPr lvl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Выявить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закономерности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435" y="2708920"/>
            <a:ext cx="8491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Предложить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критерии для выявления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закономерностей</a:t>
            </a:r>
          </a:p>
        </p:txBody>
      </p:sp>
    </p:spTree>
    <p:extLst>
      <p:ext uri="{BB962C8B-B14F-4D97-AF65-F5344CB8AC3E}">
        <p14:creationId xmlns:p14="http://schemas.microsoft.com/office/powerpoint/2010/main" val="3231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базовых исследовательских действий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Сформулировать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проблемный вопрос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направленный на поиск ответа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52677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Сформулировать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гипотезу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истинность которой можно проверить в ходе исследования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344" y="2542257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Составить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проведения исследования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857" y="3068960"/>
            <a:ext cx="8429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Провести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несложное исследование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установлению особенностей объекта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изучения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Оценить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достоверность информации, полученной в ходе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исследования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Сформулировать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выводы по результатам проведенного исследования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32357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1624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Начальная форма слов-названий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действий (глаголов)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u="sng" dirty="0" smtClean="0">
                <a:solidFill>
                  <a:srgbClr val="7030A0"/>
                </a:solidFill>
              </a:rPr>
              <a:t>2 класс</a:t>
            </a:r>
            <a:br>
              <a:rPr lang="ru-RU" b="1" u="sng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(работа возможна после исследования начальной формы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имен существительных и прилагательных)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931673"/>
            <a:ext cx="364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Работу выполнила </a:t>
            </a:r>
            <a:r>
              <a:rPr lang="ru-RU" sz="20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Косич</a:t>
            </a:r>
            <a:r>
              <a:rPr lang="ru-RU" sz="20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Н.Ю.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1"/>
          <a:stretch/>
        </p:blipFill>
        <p:spPr>
          <a:xfrm>
            <a:off x="0" y="1052736"/>
            <a:ext cx="9144000" cy="4327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Актуализация опорных знаний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5"/>
          <a:stretch/>
        </p:blipFill>
        <p:spPr>
          <a:xfrm>
            <a:off x="35496" y="836712"/>
            <a:ext cx="9144000" cy="2084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4137" y="1196752"/>
            <a:ext cx="887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Нет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7043" y="1527445"/>
            <a:ext cx="762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</a:rPr>
              <a:t>Уж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2373" y="1988840"/>
            <a:ext cx="2335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</a:rPr>
              <a:t>Начальная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" y="1052736"/>
            <a:ext cx="9144000" cy="53598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a typeface="+mj-ea"/>
                <a:cs typeface="+mj-cs"/>
              </a:rPr>
              <a:t>Создание проблемной ситуации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9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0461" y="4867209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a typeface="+mj-ea"/>
                <a:cs typeface="+mj-cs"/>
              </a:rPr>
              <a:t>1. Да</a:t>
            </a:r>
            <a:r>
              <a:rPr lang="ru-RU" sz="4400" b="1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928763"/>
            <a:ext cx="1906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2. Клюёт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4873788"/>
            <a:ext cx="128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3. ???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186"/>
            <a:ext cx="9144000" cy="41109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5655799"/>
            <a:ext cx="8928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4. Надо бы поставить в начальную форму…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12687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5251" y="1293152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2.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04340" y="1705074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3.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1" y="3457852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4.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2524" b="80566"/>
          <a:stretch/>
        </p:blipFill>
        <p:spPr>
          <a:xfrm>
            <a:off x="107504" y="1124744"/>
            <a:ext cx="8871003" cy="1050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7030A0"/>
                </a:solidFill>
              </a:rPr>
              <a:t>Постановка учебной проблемы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420887"/>
            <a:ext cx="824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18613" r="2524" b="73573"/>
          <a:stretch/>
        </p:blipFill>
        <p:spPr>
          <a:xfrm>
            <a:off x="107504" y="1202305"/>
            <a:ext cx="8871003" cy="4223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Решение учебной проблемы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356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Начальная форма слов-названий действий (глаголов) 2 класс (работа возможна после исследования начальной формы имен существительных и прилагательных)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Начальная форма слов-названий действий (глаголов)</dc:title>
  <dc:creator>user</dc:creator>
  <cp:lastModifiedBy>user</cp:lastModifiedBy>
  <cp:revision>42</cp:revision>
  <dcterms:created xsi:type="dcterms:W3CDTF">2022-11-20T19:26:42Z</dcterms:created>
  <dcterms:modified xsi:type="dcterms:W3CDTF">2025-01-17T21:00:31Z</dcterms:modified>
</cp:coreProperties>
</file>