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6" r:id="rId2"/>
    <p:sldMasterId id="2147483709" r:id="rId3"/>
  </p:sldMasterIdLst>
  <p:notesMasterIdLst>
    <p:notesMasterId r:id="rId35"/>
  </p:notesMasterIdLst>
  <p:sldIdLst>
    <p:sldId id="256" r:id="rId4"/>
    <p:sldId id="262" r:id="rId5"/>
    <p:sldId id="353" r:id="rId6"/>
    <p:sldId id="294" r:id="rId7"/>
    <p:sldId id="355" r:id="rId8"/>
    <p:sldId id="458" r:id="rId9"/>
    <p:sldId id="412" r:id="rId10"/>
    <p:sldId id="413" r:id="rId11"/>
    <p:sldId id="354" r:id="rId12"/>
    <p:sldId id="396" r:id="rId13"/>
    <p:sldId id="356" r:id="rId14"/>
    <p:sldId id="357" r:id="rId15"/>
    <p:sldId id="358" r:id="rId16"/>
    <p:sldId id="361" r:id="rId17"/>
    <p:sldId id="362" r:id="rId18"/>
    <p:sldId id="363" r:id="rId19"/>
    <p:sldId id="364" r:id="rId20"/>
    <p:sldId id="365" r:id="rId21"/>
    <p:sldId id="359" r:id="rId22"/>
    <p:sldId id="360" r:id="rId23"/>
    <p:sldId id="376" r:id="rId24"/>
    <p:sldId id="377" r:id="rId25"/>
    <p:sldId id="378" r:id="rId26"/>
    <p:sldId id="379" r:id="rId27"/>
    <p:sldId id="380" r:id="rId28"/>
    <p:sldId id="381" r:id="rId29"/>
    <p:sldId id="368" r:id="rId30"/>
    <p:sldId id="372" r:id="rId31"/>
    <p:sldId id="369" r:id="rId32"/>
    <p:sldId id="371" r:id="rId33"/>
    <p:sldId id="375" r:id="rId34"/>
  </p:sldIdLst>
  <p:sldSz cx="12192000" cy="6858000"/>
  <p:notesSz cx="6797675" cy="9872663"/>
  <p:embeddedFontLst>
    <p:embeddedFont>
      <p:font typeface="Anton" panose="020B0604020202020204" charset="0"/>
      <p:regular r:id="rId36"/>
    </p:embeddedFont>
    <p:embeddedFont>
      <p:font typeface="PT Sans" panose="020B0604020202020204" charset="-52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qBAoG719aodFaXCNMnZLNclgq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50" autoAdjust="0"/>
  </p:normalViewPr>
  <p:slideViewPr>
    <p:cSldViewPr snapToGrid="0">
      <p:cViewPr>
        <p:scale>
          <a:sx n="101" d="100"/>
          <a:sy n="10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8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3762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9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852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906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6726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2138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419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031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140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462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23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898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91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96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813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226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0" y="6627303"/>
            <a:ext cx="1069206" cy="2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196587" y="6551802"/>
            <a:ext cx="995413" cy="30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>
            <a:spLocks noGrp="1"/>
          </p:cNvSpPr>
          <p:nvPr>
            <p:ph type="title"/>
          </p:nvPr>
        </p:nvSpPr>
        <p:spPr>
          <a:xfrm>
            <a:off x="2223756" y="365125"/>
            <a:ext cx="9646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2"/>
          <p:cNvSpPr txBox="1">
            <a:spLocks noGrp="1"/>
          </p:cNvSpPr>
          <p:nvPr>
            <p:ph type="body" idx="1"/>
          </p:nvPr>
        </p:nvSpPr>
        <p:spPr>
          <a:xfrm>
            <a:off x="2223756" y="1825625"/>
            <a:ext cx="96461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2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2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2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7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7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>
            <a:spLocks noGrp="1"/>
          </p:cNvSpPr>
          <p:nvPr>
            <p:ph type="title"/>
          </p:nvPr>
        </p:nvSpPr>
        <p:spPr>
          <a:xfrm>
            <a:off x="2223756" y="365125"/>
            <a:ext cx="9646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0"/>
          <p:cNvSpPr txBox="1">
            <a:spLocks noGrp="1"/>
          </p:cNvSpPr>
          <p:nvPr>
            <p:ph type="body" idx="1"/>
          </p:nvPr>
        </p:nvSpPr>
        <p:spPr>
          <a:xfrm rot="5400000">
            <a:off x="4871166" y="-821785"/>
            <a:ext cx="4351338" cy="964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60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0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60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>
            <a:spLocks noGrp="1"/>
          </p:cNvSpPr>
          <p:nvPr>
            <p:ph type="title"/>
          </p:nvPr>
        </p:nvSpPr>
        <p:spPr>
          <a:xfrm rot="5400000">
            <a:off x="7649545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1"/>
          <p:cNvSpPr txBox="1">
            <a:spLocks noGrp="1"/>
          </p:cNvSpPr>
          <p:nvPr>
            <p:ph type="body" idx="1"/>
          </p:nvPr>
        </p:nvSpPr>
        <p:spPr>
          <a:xfrm rot="5400000">
            <a:off x="2750266" y="-161385"/>
            <a:ext cx="5811838" cy="686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61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1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1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3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3"/>
          <p:cNvSpPr txBox="1">
            <a:spLocks noGrp="1"/>
          </p:cNvSpPr>
          <p:nvPr>
            <p:ph type="dt" idx="10"/>
          </p:nvPr>
        </p:nvSpPr>
        <p:spPr>
          <a:xfrm>
            <a:off x="2175308" y="6356350"/>
            <a:ext cx="14060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061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0" y="6627303"/>
            <a:ext cx="1069206" cy="2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196587" y="6551802"/>
            <a:ext cx="995413" cy="30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92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2444816" y="457200"/>
            <a:ext cx="365118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nt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>
            <a:spLocks noGrp="1"/>
          </p:cNvSpPr>
          <p:nvPr>
            <p:ph type="pic" idx="2"/>
          </p:nvPr>
        </p:nvSpPr>
        <p:spPr>
          <a:xfrm>
            <a:off x="6266046" y="992187"/>
            <a:ext cx="543065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2444816" y="2057400"/>
            <a:ext cx="365118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2358189" y="6356350"/>
            <a:ext cx="12905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424373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9535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96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936146" y="1825625"/>
            <a:ext cx="84176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2135746" y="6356350"/>
            <a:ext cx="14456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214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2117558" y="1709738"/>
            <a:ext cx="99332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2117558" y="4589463"/>
            <a:ext cx="993327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436866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93076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93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2233061" y="1825625"/>
            <a:ext cx="46048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7201301" y="1825625"/>
            <a:ext cx="47532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2233060" y="6356350"/>
            <a:ext cx="1348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433898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92113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90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2936146" y="1825625"/>
            <a:ext cx="84176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2135746" y="6356350"/>
            <a:ext cx="14456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2579570" y="365125"/>
            <a:ext cx="87758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2579568" y="1681163"/>
            <a:ext cx="39050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2579570" y="2505075"/>
            <a:ext cx="39050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3"/>
          </p:nvPr>
        </p:nvSpPr>
        <p:spPr>
          <a:xfrm>
            <a:off x="6920564" y="1681163"/>
            <a:ext cx="443482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4"/>
          </p:nvPr>
        </p:nvSpPr>
        <p:spPr>
          <a:xfrm>
            <a:off x="6920564" y="2505075"/>
            <a:ext cx="443482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2579568" y="6356350"/>
            <a:ext cx="1001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856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2175308" y="6356350"/>
            <a:ext cx="14060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84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2300438" y="6356350"/>
            <a:ext cx="1280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714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4969303" y="-207532"/>
            <a:ext cx="4351338" cy="841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68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 rot="5400000">
            <a:off x="2520924" y="125387"/>
            <a:ext cx="5811838" cy="629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2281186" y="6356350"/>
            <a:ext cx="1300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8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2117558" y="1709738"/>
            <a:ext cx="99332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2117558" y="4589463"/>
            <a:ext cx="993327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436866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93076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2233061" y="1825625"/>
            <a:ext cx="46048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7201301" y="1825625"/>
            <a:ext cx="47532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2233060" y="6356350"/>
            <a:ext cx="1348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433898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92113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2579570" y="365125"/>
            <a:ext cx="87758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2579568" y="1681163"/>
            <a:ext cx="39050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2"/>
          </p:nvPr>
        </p:nvSpPr>
        <p:spPr>
          <a:xfrm>
            <a:off x="2579570" y="2505075"/>
            <a:ext cx="39050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3"/>
          </p:nvPr>
        </p:nvSpPr>
        <p:spPr>
          <a:xfrm>
            <a:off x="6920564" y="1681163"/>
            <a:ext cx="443482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4"/>
          </p:nvPr>
        </p:nvSpPr>
        <p:spPr>
          <a:xfrm>
            <a:off x="6920564" y="2505075"/>
            <a:ext cx="443482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dt" idx="10"/>
          </p:nvPr>
        </p:nvSpPr>
        <p:spPr>
          <a:xfrm>
            <a:off x="2579568" y="6356350"/>
            <a:ext cx="1001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dt" idx="10"/>
          </p:nvPr>
        </p:nvSpPr>
        <p:spPr>
          <a:xfrm>
            <a:off x="2175308" y="6356350"/>
            <a:ext cx="14060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2300438" y="6356350"/>
            <a:ext cx="1280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4969303" y="-207532"/>
            <a:ext cx="4351338" cy="841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 rot="5400000">
            <a:off x="2520924" y="125387"/>
            <a:ext cx="5811838" cy="629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2281186" y="6356350"/>
            <a:ext cx="1300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936146" y="1825625"/>
            <a:ext cx="84176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135746" y="6356350"/>
            <a:ext cx="14456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98819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264" y="531314"/>
            <a:ext cx="1765662" cy="9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5565" y="553461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5565" y="581127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5565" y="5989532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5564" y="6207310"/>
            <a:ext cx="97455" cy="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322086" y="5454759"/>
            <a:ext cx="1647208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CEF0FF"/>
                </a:solidFill>
                <a:latin typeface="PT Sans"/>
                <a:ea typeface="PT Sans"/>
                <a:cs typeface="PT Sans"/>
                <a:sym typeface="PT Sans"/>
              </a:rPr>
              <a:t>197136, Санкт-Петербург, Чкаловский пр., 25а лит.А.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rgbClr val="CEF0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Пн-Пт с 09:00 до 17:00, без обеда</a:t>
            </a:r>
            <a:b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rgbClr val="CEF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+7 (812) 372-52-96 учебно-методический центр</a:t>
            </a:r>
            <a: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office@loiro.ru / uio@loiro.ru </a:t>
            </a:r>
            <a:endParaRPr sz="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16">
            <a:alphaModFix amt="35000"/>
          </a:blip>
          <a:srcRect r="72040" b="36940"/>
          <a:stretch/>
        </p:blipFill>
        <p:spPr>
          <a:xfrm>
            <a:off x="-147555" y="202131"/>
            <a:ext cx="2136809" cy="51823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142875" y="1643063"/>
            <a:ext cx="17240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/>
          <p:nvPr/>
        </p:nvSpPr>
        <p:spPr>
          <a:xfrm>
            <a:off x="1987550" y="-1"/>
            <a:ext cx="10204450" cy="6858001"/>
          </a:xfrm>
          <a:prstGeom prst="rect">
            <a:avLst/>
          </a:prstGeom>
          <a:solidFill>
            <a:srgbClr val="CEDE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0"/>
          <p:cNvSpPr/>
          <p:nvPr/>
        </p:nvSpPr>
        <p:spPr>
          <a:xfrm>
            <a:off x="0" y="0"/>
            <a:ext cx="1988191" cy="6858000"/>
          </a:xfrm>
          <a:prstGeom prst="rect">
            <a:avLst/>
          </a:prstGeom>
          <a:solidFill>
            <a:srgbClr val="4CA4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453" y="587143"/>
            <a:ext cx="1139339" cy="73304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0"/>
          <p:cNvSpPr txBox="1">
            <a:spLocks noGrp="1"/>
          </p:cNvSpPr>
          <p:nvPr>
            <p:ph type="title"/>
          </p:nvPr>
        </p:nvSpPr>
        <p:spPr>
          <a:xfrm>
            <a:off x="2223756" y="365125"/>
            <a:ext cx="9646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nton"/>
              <a:buNone/>
              <a:defRPr sz="44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50"/>
          <p:cNvSpPr txBox="1">
            <a:spLocks noGrp="1"/>
          </p:cNvSpPr>
          <p:nvPr>
            <p:ph type="body" idx="1"/>
          </p:nvPr>
        </p:nvSpPr>
        <p:spPr>
          <a:xfrm>
            <a:off x="2223756" y="1825625"/>
            <a:ext cx="96461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50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50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62" name="Google Shape;362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565" y="553461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565" y="581127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5565" y="5989532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564" y="6207310"/>
            <a:ext cx="97455" cy="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0"/>
          <p:cNvSpPr txBox="1"/>
          <p:nvPr/>
        </p:nvSpPr>
        <p:spPr>
          <a:xfrm>
            <a:off x="322086" y="5454759"/>
            <a:ext cx="1647208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197136, Санкт-Петербург, Чкаловский пр., 25а лит.А.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Пн-Пт с 09:00 до 17:00, без обеда</a:t>
            </a:r>
            <a:br>
              <a:rPr lang="ru-RU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+7 (812) 372-52-96 учебно-методический центр</a:t>
            </a:r>
            <a:br>
              <a:rPr lang="ru-RU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office@loiro.ru / uio@loiro.ru 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0"/>
          <p:cNvSpPr txBox="1"/>
          <p:nvPr/>
        </p:nvSpPr>
        <p:spPr>
          <a:xfrm>
            <a:off x="142875" y="1643063"/>
            <a:ext cx="17240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0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A6E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703" r:id="rId2"/>
    <p:sldLayoutId id="2147483706" r:id="rId3"/>
    <p:sldLayoutId id="2147483707" r:id="rId4"/>
    <p:sldLayoutId id="214748370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936146" y="1825625"/>
            <a:ext cx="84176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135746" y="6356350"/>
            <a:ext cx="14456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98819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1264" y="531314"/>
            <a:ext cx="1765662" cy="9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5565" y="553461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5565" y="581127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5565" y="5989532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35564" y="6207310"/>
            <a:ext cx="97455" cy="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322086" y="5454759"/>
            <a:ext cx="1647208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CEF0FF"/>
                </a:solidFill>
                <a:latin typeface="PT Sans"/>
                <a:ea typeface="PT Sans"/>
                <a:cs typeface="PT Sans"/>
                <a:sym typeface="PT Sans"/>
              </a:rPr>
              <a:t>197136, Санкт-Петербург, Чкаловский пр., 25а лит.А.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rgbClr val="CEF0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Пн-Пт с 09:00 до 17:00, без обеда</a:t>
            </a:r>
            <a:b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rgbClr val="CEF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+7 (812) 372-52-96 учебно-методический центр</a:t>
            </a:r>
            <a: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office@loiro.ru / uio@loiro.ru </a:t>
            </a:r>
            <a:endParaRPr sz="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17">
            <a:alphaModFix amt="35000"/>
          </a:blip>
          <a:srcRect r="72040" b="36940"/>
          <a:stretch/>
        </p:blipFill>
        <p:spPr>
          <a:xfrm>
            <a:off x="-147555" y="202131"/>
            <a:ext cx="2136809" cy="51823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142875" y="1643063"/>
            <a:ext cx="17240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583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"/>
          <p:cNvSpPr txBox="1">
            <a:spLocks noGrp="1"/>
          </p:cNvSpPr>
          <p:nvPr>
            <p:ph type="ctrTitle"/>
          </p:nvPr>
        </p:nvSpPr>
        <p:spPr>
          <a:xfrm>
            <a:off x="1524000" y="979055"/>
            <a:ext cx="9144000" cy="227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приведении рабочих программ учебных предметов, учебных курсов, учебных модулей в соответствии с обновленными ФГОС общего образования и федеральными основными программами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" name="Google Shape;444;p1"/>
          <p:cNvSpPr txBox="1">
            <a:spLocks noGrp="1"/>
          </p:cNvSpPr>
          <p:nvPr>
            <p:ph type="subTitle" idx="1"/>
          </p:nvPr>
        </p:nvSpPr>
        <p:spPr>
          <a:xfrm>
            <a:off x="5754254" y="3602038"/>
            <a:ext cx="4913745" cy="10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ru-RU" dirty="0"/>
              <a:t>Доцент кафедры общеразвивающих предметов Шаваринский Богдан Миронович, кандидат педагогических наук, доцент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EF16D-56B3-B0B9-94C8-412BB510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816" y="204187"/>
            <a:ext cx="9344730" cy="8344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Координационного совета КО и ПО ЛО по введению обновлённых ФГОС от 9 февраля 2023 года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406C026-4388-9007-B98F-95AC949811B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9481351" y="2610034"/>
            <a:ext cx="2308195" cy="2219418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BE7325-E2A0-F429-638E-64DC0EA46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8498" y="1154097"/>
            <a:ext cx="6169980" cy="560181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3 Руководителям общеобразовательных организаций Ленинградской области при реализации вариантов федерального учебного плана в рамках 5-ти дневной рабочей недели обеспечить включение 3 часа «Физическая культура» за счёт: часов внеурочной деятельности и (или) посещения обучающимися спортивных секций школьных спортивных клубов, включая использование учебных модулей по видам спорта (Единая информационная площадка по направлению «Физическая культура м спорт в образовании» ЕИП-ФК и С. РФ). Срок: до 1.09 2023 года. Ответственные: руководители муниципальных общеобразовательных организаций Ленинградской области. Тема выступления: Организация обучения физической культуре в условиях введения федеральных основных общеобразовательных программ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митет образования Ленинградской области | ВКонтакте">
            <a:extLst>
              <a:ext uri="{FF2B5EF4-FFF2-40B4-BE49-F238E27FC236}">
                <a16:creationId xmlns:a16="http://schemas.microsoft.com/office/drawing/2014/main" xmlns="" id="{4EF07D4B-8130-DB8C-3841-A42EE491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78" y="2015232"/>
            <a:ext cx="3817398" cy="438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1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безопасности жизнедеятельности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556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 повышения квалификации «Обучение основам безопасности жизнедеятельности в условиях обновленных ФГОС ООО и СОО» для учителей Ленинградской области разработана в соответствии с федеральными основными программами и  реализуется в ЛОИРО с 1 января 2023 года.</a:t>
            </a:r>
          </a:p>
          <a:p>
            <a:pPr marL="0" indent="35560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Трудоемкость обучения (для обучающегося): 36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11430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с применением ДОТ;</a:t>
            </a: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 с применением ДОТ и ЭО.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556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500" t="12071" r="44026" b="4421"/>
          <a:stretch/>
        </p:blipFill>
        <p:spPr>
          <a:xfrm>
            <a:off x="2607555" y="2429832"/>
            <a:ext cx="1647204" cy="2539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5500" t="12071" r="43868" b="4000"/>
          <a:stretch/>
        </p:blipFill>
        <p:spPr>
          <a:xfrm>
            <a:off x="5002526" y="2429832"/>
            <a:ext cx="1649128" cy="254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5184" t="11930" r="44184" b="4280"/>
          <a:stretch/>
        </p:blipFill>
        <p:spPr>
          <a:xfrm>
            <a:off x="7399421" y="2429832"/>
            <a:ext cx="1653140" cy="2543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5342" t="11930" r="44105" b="3859"/>
          <a:stretch/>
        </p:blipFill>
        <p:spPr>
          <a:xfrm>
            <a:off x="9800328" y="2434369"/>
            <a:ext cx="1659948" cy="25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безопасности жизнедеятельности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учебного предмета «Основы безопасности жизнедеятельности»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учителю построить освоение содержания в логике последовательного нарастания факторов опасности от опасной ситуации до чрезвычайной ситуации и разумного взаимодействия человека с окружающей средой, учесть преемственность приобретения обучающимися знаний и формирования у них умений и навыков в области безопасности жизнедеятельности. Программа в методическом плане обеспечивает реализацию практико-ориентированного подхода в преподавании учебного предмета ОБЖ, системность и непрерывность приобретения обучающимися знаний и формирования у них навыков в области безопасности жизнедеятельности при переходе с уровня основного общего образования; помогает педагогу продолжить освоение содержания материала в логике последовательного нарастания факторов опасности: опасная ситуация, экстремальная ситуация, чрезвычайная ситуация  — и разумного построения модели индивидуального и группового безопасного поведения в повседневной жизни с учётом актуальных вызовов и угроз в природной, техногенной, социальной и информационной сферах. 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обеспечивает: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 выпускника с высоким уровнем культуры и мотивации ведения безопасного, здорового и экологически целесообразного образа жизни; достижение выпускниками базового уровня культуры безопасности жизнедеятельности, соответствующего интересам обучающихся и потребностям общества в формировании полноценной личности; взаимосвязь личностных, метапредметных и предметных результатов освоения учебного предмета ОБЖ на уровнях основного общего и среднего общего образования; подготовку выпускников к решению актуальных практических задач безопасности жизнедеятельности в повседневной жизни. В федеральной рабочей программе содержание учебного предмета ОБЖ структурно представлено двумя вариантами реализации содержания, состоящими из отдельных модулей (тематических линий), обеспечивающих системность и непрерывность изучения предмета на уровнях основного общего и среднего общего образования.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учебного предмета «Основы безопасности жизнедеятельности»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на основе требований к результатам освоения программы основного общего образования, представленных в ФГОС ООО, федеральной программы воспитания, Концепции преподавания учебного предмета «Основы безопасности жизнедеятельности» и предусматривает непосредственное применение при реализации ООП ООО.</a:t>
            </a: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безопасности жизнедеятельности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355600">
              <a:spcBef>
                <a:spcPts val="0"/>
              </a:spcBef>
              <a:buNone/>
            </a:pPr>
            <a:endParaRPr lang="ru-RU" sz="2400" dirty="0">
              <a:solidFill>
                <a:srgbClr val="2F35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spcBef>
                <a:spcPts val="0"/>
              </a:spcBef>
              <a:buNone/>
            </a:pPr>
            <a:endParaRPr lang="ru-RU" sz="2400" dirty="0">
              <a:solidFill>
                <a:srgbClr val="2F35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spcBef>
                <a:spcPts val="0"/>
              </a:spcBef>
              <a:buNone/>
            </a:pPr>
            <a:endParaRPr lang="ru-RU" sz="2400" dirty="0">
              <a:solidFill>
                <a:srgbClr val="2F35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spcBef>
                <a:spcPts val="0"/>
              </a:spcBef>
              <a:buNone/>
            </a:pP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перехода на обновленные ФГОС: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общеобразовательные программы подлежат приведению в соответствие с ФООП не позднее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2023 года;</a:t>
            </a:r>
            <a:endParaRPr lang="ru-RU" sz="2400" dirty="0">
              <a:solidFill>
                <a:srgbClr val="2F35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разрабатывают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ФГОС </a:t>
            </a: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соответствующими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ФООП. </a:t>
            </a:r>
            <a:endParaRPr lang="ru-RU" sz="2400" dirty="0">
              <a:solidFill>
                <a:srgbClr val="2F35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планируемые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разработанных образовательными организациями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</a:t>
            </a: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sz="2400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планируемых </a:t>
            </a:r>
            <a:r>
              <a:rPr lang="ru-RU" sz="2400" b="1" dirty="0">
                <a:solidFill>
                  <a:srgbClr val="2F35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ФООП </a:t>
            </a:r>
            <a:endParaRPr lang="ru-RU" sz="2400" dirty="0">
              <a:solidFill>
                <a:srgbClr val="2F35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4724" y="191513"/>
            <a:ext cx="9965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Приказ Министерства просвещения Российской Федерации от 16.11.2022 № 993 «Об утверждении федеральной образовательной программы основного общего образования»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17370" y="1207178"/>
          <a:ext cx="8351520" cy="395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2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21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6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1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21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96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9663"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Вариант 1.</a:t>
                      </a:r>
                      <a:r>
                        <a:rPr lang="ru-RU" baseline="0" dirty="0"/>
                        <a:t> ФУП для 5-и дневной учебной недели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46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Предметные области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Учебные предметы классы</a:t>
                      </a:r>
                    </a:p>
                  </a:txBody>
                  <a:tcPr anchor="b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часов в неделю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3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VII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VIII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IX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663">
                <a:tc>
                  <a:txBody>
                    <a:bodyPr/>
                    <a:lstStyle/>
                    <a:p>
                      <a:r>
                        <a:rPr lang="ru-RU" dirty="0"/>
                        <a:t>Физическая культура и основы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Основы безопасности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663">
                <a:tc gridSpan="8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Вариант 2. ФУП для 6-ти дневной учебной недели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Физическая культура и основы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Основы безопасности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66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Вариант 3. ФУП для 6-ти дневной учебной недели с изучением второго иностранного языка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9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Физическая культура и основы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Основы безопасности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8434" y="5416731"/>
            <a:ext cx="9797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rgbClr val="FF0000"/>
                </a:solidFill>
              </a:rPr>
              <a:t>На переходный период</a:t>
            </a:r>
          </a:p>
          <a:p>
            <a:pPr algn="just"/>
            <a:r>
              <a:rPr lang="ru-RU" sz="1600" i="1" dirty="0">
                <a:solidFill>
                  <a:srgbClr val="FF0000"/>
                </a:solidFill>
              </a:rPr>
              <a:t>8 </a:t>
            </a:r>
            <a:r>
              <a:rPr lang="ru-RU" sz="1600" i="1" dirty="0" err="1">
                <a:solidFill>
                  <a:srgbClr val="FF0000"/>
                </a:solidFill>
              </a:rPr>
              <a:t>кл</a:t>
            </a:r>
            <a:r>
              <a:rPr lang="ru-RU" sz="1600" i="1" dirty="0">
                <a:solidFill>
                  <a:srgbClr val="FF0000"/>
                </a:solidFill>
              </a:rPr>
              <a:t> – федеральная рабочая программа (если преподавалось 5-7 </a:t>
            </a:r>
            <a:r>
              <a:rPr lang="ru-RU" sz="1600" i="1" dirty="0" err="1">
                <a:solidFill>
                  <a:srgbClr val="FF0000"/>
                </a:solidFill>
              </a:rPr>
              <a:t>кл</a:t>
            </a:r>
            <a:r>
              <a:rPr lang="ru-RU" sz="1600" i="1" dirty="0">
                <a:solidFill>
                  <a:srgbClr val="FF0000"/>
                </a:solidFill>
              </a:rPr>
              <a:t>, то содержание приводится в соответствие ФОП ООО)</a:t>
            </a:r>
          </a:p>
          <a:p>
            <a:pPr algn="just"/>
            <a:r>
              <a:rPr lang="ru-RU" sz="1600" i="1" dirty="0">
                <a:solidFill>
                  <a:srgbClr val="FF0000"/>
                </a:solidFill>
              </a:rPr>
              <a:t>9 </a:t>
            </a:r>
            <a:r>
              <a:rPr lang="ru-RU" sz="1600" i="1" dirty="0" err="1">
                <a:solidFill>
                  <a:srgbClr val="FF0000"/>
                </a:solidFill>
              </a:rPr>
              <a:t>кл</a:t>
            </a:r>
            <a:r>
              <a:rPr lang="ru-RU" sz="1600" i="1" dirty="0">
                <a:solidFill>
                  <a:srgbClr val="FF0000"/>
                </a:solidFill>
              </a:rPr>
              <a:t> – содержание программы и планируемые результаты приводятся в соответствие ФОП ООО</a:t>
            </a:r>
          </a:p>
        </p:txBody>
      </p:sp>
    </p:spTree>
    <p:extLst>
      <p:ext uri="{BB962C8B-B14F-4D97-AF65-F5344CB8AC3E}">
        <p14:creationId xmlns:p14="http://schemas.microsoft.com/office/powerpoint/2010/main" val="299897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1348" y="129774"/>
            <a:ext cx="9962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Приказ Министерства просвещения Российской Федерации от 23.11.2022 № 1014 «Об утверждении федеральной образовательной программы среднего общего образования».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4228" y="1247986"/>
          <a:ext cx="9612000" cy="267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2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95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666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Предметные области</a:t>
                      </a:r>
                    </a:p>
                  </a:txBody>
                  <a:tcPr marL="91863" marR="91863" marT="45931" marB="45931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Учебные предметы классы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863" marR="91863" marT="45931" marB="4593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Уровень</a:t>
                      </a:r>
                    </a:p>
                  </a:txBody>
                  <a:tcPr marL="91863" marR="91863" marT="45931" marB="45931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ФУП для 5-и дневной учебной недели*</a:t>
                      </a:r>
                    </a:p>
                    <a:p>
                      <a:endParaRPr lang="ru-RU" sz="1400" dirty="0"/>
                    </a:p>
                  </a:txBody>
                  <a:tcPr marL="91863" marR="91863" marT="45931" marB="4593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ФУП для 6-ти дневной учебной недели*</a:t>
                      </a:r>
                    </a:p>
                    <a:p>
                      <a:endParaRPr lang="ru-RU" sz="1400" dirty="0"/>
                    </a:p>
                  </a:txBody>
                  <a:tcPr marL="91863" marR="91863" marT="45931" marB="4593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71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ru-RU" sz="1400" dirty="0"/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XI</a:t>
                      </a:r>
                      <a:endParaRPr lang="ru-RU" sz="1400" dirty="0"/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ru-RU" sz="1400" dirty="0"/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XI</a:t>
                      </a:r>
                      <a:endParaRPr lang="ru-RU" sz="1400" dirty="0"/>
                    </a:p>
                  </a:txBody>
                  <a:tcPr marL="91863" marR="91863" marT="45931" marB="4593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Физическая культура и основы безопасности жизнедеятельности</a:t>
                      </a:r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Основы безопасности жизнедеятельности</a:t>
                      </a:r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 marL="91863" marR="91863" marT="45931" marB="459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 marL="91863" marR="91863" marT="45931" marB="4593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711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*Независимо от вида выбранного ФУП в 10-11 классах предмет ведется по одному часу в неделю</a:t>
                      </a:r>
                    </a:p>
                  </a:txBody>
                  <a:tcPr marL="91863" marR="91863" marT="45931" marB="45931" anchor="b"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 marL="91863" marR="91863" marT="45931" marB="45931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863" marR="91863" marT="45931" marB="45931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863" marR="91863" marT="45931" marB="45931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863" marR="91863" marT="45931" marB="45931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863" marR="91863" marT="45931" marB="45931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863" marR="91863" marT="45931" marB="459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71656" y="4937760"/>
            <a:ext cx="979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rgbClr val="FF0000"/>
                </a:solidFill>
              </a:rPr>
              <a:t>На переходный период</a:t>
            </a:r>
          </a:p>
          <a:p>
            <a:pPr algn="just"/>
            <a:r>
              <a:rPr lang="ru-RU" sz="1600" i="1" dirty="0">
                <a:solidFill>
                  <a:srgbClr val="FF0000"/>
                </a:solidFill>
              </a:rPr>
              <a:t>10 </a:t>
            </a:r>
            <a:r>
              <a:rPr lang="ru-RU" sz="1600" i="1" dirty="0" err="1">
                <a:solidFill>
                  <a:srgbClr val="FF0000"/>
                </a:solidFill>
              </a:rPr>
              <a:t>кл</a:t>
            </a:r>
            <a:r>
              <a:rPr lang="ru-RU" sz="1600" i="1" dirty="0">
                <a:solidFill>
                  <a:srgbClr val="FF0000"/>
                </a:solidFill>
              </a:rPr>
              <a:t> – федеральная рабочая программа</a:t>
            </a:r>
          </a:p>
          <a:p>
            <a:pPr algn="just"/>
            <a:r>
              <a:rPr lang="ru-RU" sz="1600" i="1" dirty="0">
                <a:solidFill>
                  <a:srgbClr val="FF0000"/>
                </a:solidFill>
              </a:rPr>
              <a:t>11 </a:t>
            </a:r>
            <a:r>
              <a:rPr lang="ru-RU" sz="1600" i="1" dirty="0" err="1">
                <a:solidFill>
                  <a:srgbClr val="FF0000"/>
                </a:solidFill>
              </a:rPr>
              <a:t>кл</a:t>
            </a:r>
            <a:r>
              <a:rPr lang="ru-RU" sz="1600" i="1" dirty="0">
                <a:solidFill>
                  <a:srgbClr val="FF0000"/>
                </a:solidFill>
              </a:rPr>
              <a:t> – УЧЕБНЫЙ ПЛАН НЕ МЕНЯЕТСЯ В 2023/24 УЧЕБНОМ ГОДУ!</a:t>
            </a:r>
          </a:p>
        </p:txBody>
      </p:sp>
    </p:spTree>
    <p:extLst>
      <p:ext uri="{BB962C8B-B14F-4D97-AF65-F5344CB8AC3E}">
        <p14:creationId xmlns:p14="http://schemas.microsoft.com/office/powerpoint/2010/main" val="262578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016" y="252549"/>
            <a:ext cx="9919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Приказ Министерства просвещения РФ от 21 сентября 2022 г.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51015" y="1942010"/>
          <a:ext cx="9710059" cy="4588425"/>
        </p:xfrm>
        <a:graphic>
          <a:graphicData uri="http://schemas.openxmlformats.org/drawingml/2006/table">
            <a:tbl>
              <a:tblPr firstRow="1" firstCol="1" bandRow="1"/>
              <a:tblGrid>
                <a:gridCol w="2934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6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9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8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924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Учебники, используемые для реализации обязательной части основной образовательной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3" marR="28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24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Основное общее образование (уровень образования)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4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3" marR="28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3" marR="28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3" marR="28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Издатель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3" marR="28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действия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3" marR="28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83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безопасности жизнедеятельности: 8-9-е классы: учебник: в 2 частях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Ч.1 Рудаков Д.П.,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Приорова Е.М.,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Позднякова О.В. и другие; под науч. ред. Шойгу Ю.С.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Ч.2 Куличенко Т.В.,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Костюк Г.П.,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Дежурный Л.И. и другие; под науч. ред. Шойгу Ю.С.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"Издательство "Просвещение"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22 апреля 2027 года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242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безопасности жизнедеятельности: 8- й класс: учебник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Хренников Б.О.,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Гололобов Н.В.,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Льняная Л.И.,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Маслов М.В.; под ред. Егорова С.Н.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"Издательство "Просвещение"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25 апреля 2027 года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242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безопасности жизнедеятельности: 9- й класс: учебник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Хренников Б.О.,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Гололобов Н.В.,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Льняная Л.И.,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Маслов М.В.; под ред. Егорова С.Н.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"Издательство "Просвещение"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25 апреля 2027 года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00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826838"/>
              </p:ext>
            </p:extLst>
          </p:nvPr>
        </p:nvGraphicFramePr>
        <p:xfrm>
          <a:off x="2224088" y="193041"/>
          <a:ext cx="9710059" cy="2462924"/>
        </p:xfrm>
        <a:graphic>
          <a:graphicData uri="http://schemas.openxmlformats.org/drawingml/2006/table">
            <a:tbl>
              <a:tblPr firstRow="1" firstCol="1" bandRow="1"/>
              <a:tblGrid>
                <a:gridCol w="2934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6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9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8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932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 (уровень образования)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45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безопасности жизнедеятельности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Хренников Б.О.,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Гололобов Н.В.,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Льняная Л.И.,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Маслов М.В.; под ред. Егорова С.Н.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"Издательство "Просвещение"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25 июня 2026 года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945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безопасности жизнедеятельности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Хренников Б.О.,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Гололобов Н.В.,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Льняная Л.И.,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Маслов М.В.; под ред. Егорова С.Н.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"Издательство "Просвещение"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25 июня 2026 года</a:t>
                      </a:r>
                    </a:p>
                  </a:txBody>
                  <a:tcPr marL="28093" marR="2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9" y="2773680"/>
            <a:ext cx="7233921" cy="39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57" y="139337"/>
            <a:ext cx="994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курса внеурочной деятельности «Начальная военная подготовка» (среднее общее образование)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342" t="11930" r="44105" b="3859"/>
          <a:stretch/>
        </p:blipFill>
        <p:spPr>
          <a:xfrm>
            <a:off x="10129300" y="3657142"/>
            <a:ext cx="1905946" cy="2954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1977" y="966651"/>
            <a:ext cx="98232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Цель — расширение и практическое закрепление знаний, умений и навыков военного дела, полученных при освоении раздела «Основы военной службы» федеральной рабочей программы среднего общего образования «Основы безопасности</a:t>
            </a:r>
          </a:p>
          <a:p>
            <a:pPr algn="just"/>
            <a:r>
              <a:rPr lang="ru-RU" dirty="0"/>
              <a:t>жизнедеятельности».</a:t>
            </a:r>
          </a:p>
          <a:p>
            <a:pPr indent="355600" algn="just"/>
            <a:r>
              <a:rPr lang="ru-RU" dirty="0"/>
              <a:t>Программа ориентирована на обучающихся 10 классов общеобразовательных организаций, обучающихся 1-го и 2-го курсов образовательных организаций среднего профессионального образования. Объем программы 35 часов.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0057" y="3302776"/>
            <a:ext cx="7872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может быть реализована в течение одного учебного года в форме проведения 5-дневных учебных сборов на базе учебно-методических центров военно-патриотического воспитания молодёжи «Авангард», соединений и воинских частей Вооружённых Сил Российской Федерации, других войск, воинских формирований и органов.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сборы по основам военной службы организуются в соответствии с Федеральным законом от 28 марта 1998 г. № 53-ФЗ «О воинской обязанности и военной службе», постановлением Правительства Российской Федерации от 31 декабря 1999 г. № 1441 «Об утверждении Положения о подготовке граждан Российской Федерации к военной службе», Концепцией федеральной системы подготовки граждан Российской Федерации к военной службе на период до 2030 года, утверждённой распоряжением Правительства Российской Федерации от 3 февраля 2010 г. № 134-р, Приказом Министерства обороны Российской Федерации и Министерства образования и науки Российской Федерации от 24 февраля 2010 г. № 96/134 «Об утверждении инструкции об организации обучения граждан Российской Федерации начальным знаниям в области обороны и их подготовки по основам военной службы в образовательных учреждениях среднего (полного) общего образования, образовательных учреждениях профессионального и среднего профессионального образования и учебных пунктах».</a:t>
            </a:r>
          </a:p>
        </p:txBody>
      </p:sp>
    </p:spTree>
    <p:extLst>
      <p:ext uri="{BB962C8B-B14F-4D97-AF65-F5344CB8AC3E}">
        <p14:creationId xmlns:p14="http://schemas.microsoft.com/office/powerpoint/2010/main" val="88821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образование школьников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 интегративный характер и строится на неразрывной взаимосвязи с любым трудовым процессом и создаёт возможность применения научно-теоретических знаний в преобразовательной продуктивной деятельности; включении учащихся в реальные трудовые отношения в процессе созидательной деятельности; воспитании культуры личности во всех её проявлениях (культуры труда, эстетической, правовой, экологической, технологической и др.), самостоятельности, инициативности, предприимчивости; развитии компетенций, позволяющих учащимся осваивать новые виды труда и готовности принимать нестандартные решения. Основной методический принцип современного курса «Технология»: освоение сущности и структуры технологии неразрывно связано с освоением процесса познания — построения и анализа разнообразных моделей. </a:t>
            </a:r>
          </a:p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характер обучения технологии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предполагает, что не менее 75 % учебного времени отводится практическим и проектным работам. Современный курс технологии построен по модульному принципу. </a:t>
            </a:r>
          </a:p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относительно самостоятельная часть структуры образовательной программы по предмету «Технология», имеющая содержательную завершённость по отношению к планируемым предметным результатам обучения за уровень обучения (основного общего образования). </a:t>
            </a:r>
          </a:p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Модульная рабочая программа по предмету «Технология»—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логически завершённых блоков (модулей) учебного материала, позволяющих достигнуть конкретных образовательных результатов за уровень образования (в соответствии с ФГОС ООО), и предусматривающая разные образовательные траектории её реализации. </a:t>
            </a:r>
          </a:p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Модульная рабочая программа включает инвариантные (обязательные) модули и вариативные.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вправе самостоятельно определять последовательность модулей и количество часов для освоения обучающимися модулей учебного предмета «Технология» (с учётом возможностей материально-технической базы организации и специфики региона). Образовательная программа или отдельные модули могут реализовываться на базе других организаций (например, дополнительного образования детей,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IT-кубе и др.) на основе договора о сетевом взаимодействии.</a:t>
            </a:r>
          </a:p>
          <a:p>
            <a:pPr marL="0" indent="173038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17303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5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130630"/>
            <a:ext cx="9646158" cy="62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847725"/>
            <a:ext cx="9646158" cy="601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 году кафедра общеразвивающих предметов ЛОИРО реализует программы ДПО по предметам: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безопасности жизнедеятельности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изобразительное искусство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духовно-нравственной культуры народов России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религиозных культур и светской этики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16129"/>
            <a:ext cx="9646158" cy="605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3556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«Технология» является обязательным компонентом системы основного общего образования обучающихся. </a:t>
            </a:r>
          </a:p>
          <a:p>
            <a:pPr marL="0" indent="3556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предметной области «Технология» в основной школе осуществляется в 5—9 классах из расчёта: </a:t>
            </a:r>
          </a:p>
          <a:p>
            <a:pPr marL="0" indent="3556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– 68 часов</a:t>
            </a:r>
          </a:p>
          <a:p>
            <a:pPr marL="0" indent="3556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– 68 часов</a:t>
            </a:r>
          </a:p>
          <a:p>
            <a:pPr marL="0" indent="3556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– 68 часов</a:t>
            </a:r>
          </a:p>
          <a:p>
            <a:pPr marL="0" indent="3556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34 часа</a:t>
            </a:r>
          </a:p>
          <a:p>
            <a:pPr marL="0" indent="3556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– 34 часа. </a:t>
            </a:r>
          </a:p>
          <a:p>
            <a:pPr marL="0" indent="35560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рекомендуется выделить за счёт внеурочной деятельности в 8 классе— 1 час в неделю, в 9 классе— 2 часа.</a:t>
            </a:r>
          </a:p>
          <a:p>
            <a:pPr marL="0" indent="355600" algn="just">
              <a:buNone/>
            </a:pPr>
            <a:r>
              <a:rPr lang="ru-RU" dirty="0"/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замена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«Технология» учебным предметом «Информатика и ИКТ». </a:t>
            </a:r>
            <a:endParaRPr lang="ru-RU" dirty="0"/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3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073" y="135082"/>
            <a:ext cx="84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учебного предмета «Технология»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2073" y="47468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Основываемся на ПРП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48283"/>
              </p:ext>
            </p:extLst>
          </p:nvPr>
        </p:nvGraphicFramePr>
        <p:xfrm>
          <a:off x="2088574" y="658302"/>
          <a:ext cx="9836725" cy="60601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55676">
                  <a:extLst>
                    <a:ext uri="{9D8B030D-6E8A-4147-A177-3AD203B41FA5}">
                      <a16:colId xmlns:a16="http://schemas.microsoft.com/office/drawing/2014/main" xmlns="" val="2864190528"/>
                    </a:ext>
                  </a:extLst>
                </a:gridCol>
                <a:gridCol w="4013600">
                  <a:extLst>
                    <a:ext uri="{9D8B030D-6E8A-4147-A177-3AD203B41FA5}">
                      <a16:colId xmlns:a16="http://schemas.microsoft.com/office/drawing/2014/main" xmlns="" val="2510854071"/>
                    </a:ext>
                  </a:extLst>
                </a:gridCol>
                <a:gridCol w="2267449">
                  <a:extLst>
                    <a:ext uri="{9D8B030D-6E8A-4147-A177-3AD203B41FA5}">
                      <a16:colId xmlns:a16="http://schemas.microsoft.com/office/drawing/2014/main" xmlns="" val="23549647"/>
                    </a:ext>
                  </a:extLst>
                </a:gridCol>
              </a:tblGrid>
              <a:tr h="9390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Было </a:t>
                      </a:r>
                    </a:p>
                    <a:p>
                      <a:pPr algn="ctr"/>
                      <a:r>
                        <a:rPr lang="ru-RU" dirty="0"/>
                        <a:t>2021 – 2022 уч.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данный момент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/>
                        <a:t>2022 – 2023 уч.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Планируется</a:t>
                      </a:r>
                    </a:p>
                    <a:p>
                      <a:pPr algn="ctr"/>
                      <a:r>
                        <a:rPr lang="ru-RU" dirty="0"/>
                        <a:t>2023 – 2024 уч.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3015572"/>
                  </a:ext>
                </a:extLst>
              </a:tr>
              <a:tr h="1402570">
                <a:tc>
                  <a:txBody>
                    <a:bodyPr/>
                    <a:lstStyle/>
                    <a:p>
                      <a:r>
                        <a:rPr lang="ru-RU" dirty="0"/>
                        <a:t>Руководствовались при написании программ ПООП ООО «Технология» от 27.09.2021 г. утв.</a:t>
                      </a:r>
                      <a:r>
                        <a:rPr lang="ru-RU" baseline="0" dirty="0"/>
                        <a:t> р</a:t>
                      </a:r>
                      <a:r>
                        <a:rPr lang="ru-RU" dirty="0"/>
                        <a:t>ешением ФУМО по общему образованию</a:t>
                      </a:r>
                      <a:r>
                        <a:rPr lang="ru-RU" baseline="0" dirty="0"/>
                        <a:t> протокол 3/21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/>
                        <a:t>Руководствуемся при написании программ ПООП ООО «Технология» от 25.08.2022 протокол 5/22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При написании программ опираться на ФОП 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(дата публикации</a:t>
                      </a:r>
                      <a:r>
                        <a:rPr lang="ru-RU" baseline="0" dirty="0">
                          <a:solidFill>
                            <a:srgbClr val="C00000"/>
                          </a:solidFill>
                        </a:rPr>
                        <a:t> и активации конструктора по разработке программ – не известна)</a:t>
                      </a:r>
                    </a:p>
                    <a:p>
                      <a:endParaRPr lang="ru-RU" baseline="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baseline="0" dirty="0">
                          <a:solidFill>
                            <a:srgbClr val="C00000"/>
                          </a:solidFill>
                        </a:rPr>
                        <a:t>До 31.08.23 разработать программу</a:t>
                      </a:r>
                    </a:p>
                    <a:p>
                      <a:endParaRPr lang="ru-RU" baseline="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baseline="0" dirty="0">
                          <a:solidFill>
                            <a:srgbClr val="C00000"/>
                          </a:solidFill>
                        </a:rPr>
                        <a:t>8-9 классы – приводим действующую РП по технологии в соответствии требованиям к  результатам освоения программы.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387521"/>
                  </a:ext>
                </a:extLst>
              </a:tr>
              <a:tr h="356647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Инвариантные модули:</a:t>
                      </a:r>
                    </a:p>
                    <a:p>
                      <a:r>
                        <a:rPr lang="ru-RU" dirty="0"/>
                        <a:t>1. «Технология и производство»</a:t>
                      </a:r>
                    </a:p>
                    <a:p>
                      <a:r>
                        <a:rPr lang="ru-RU" dirty="0"/>
                        <a:t>2. «Технологии обработки материалов и пищевых продуктов»</a:t>
                      </a:r>
                    </a:p>
                    <a:p>
                      <a:endParaRPr lang="ru-RU" dirty="0"/>
                    </a:p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Вариативные модули</a:t>
                      </a:r>
                      <a:r>
                        <a:rPr lang="ru-RU" dirty="0"/>
                        <a:t>: не более 30% от общего кол-ва часов. По выбору</a:t>
                      </a:r>
                      <a:r>
                        <a:rPr lang="ru-RU" baseline="0" dirty="0"/>
                        <a:t> ОО</a:t>
                      </a:r>
                      <a:endParaRPr lang="ru-RU" dirty="0"/>
                    </a:p>
                    <a:p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1 «3D -моделирование, </a:t>
                      </a:r>
                      <a:r>
                        <a:rPr lang="ru-RU" dirty="0" err="1"/>
                        <a:t>прототипирование</a:t>
                      </a:r>
                      <a:r>
                        <a:rPr lang="ru-RU" dirty="0"/>
                        <a:t> и макетирование», </a:t>
                      </a:r>
                    </a:p>
                    <a:p>
                      <a:r>
                        <a:rPr lang="ru-RU" dirty="0"/>
                        <a:t>2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«Робототехника», </a:t>
                      </a:r>
                    </a:p>
                    <a:p>
                      <a:r>
                        <a:rPr lang="ru-RU" dirty="0"/>
                        <a:t>3 «Компьютерная графика, черчение»</a:t>
                      </a:r>
                    </a:p>
                    <a:p>
                      <a:r>
                        <a:rPr lang="ru-RU" dirty="0"/>
                        <a:t>4. «Автоматизированные системы»</a:t>
                      </a:r>
                    </a:p>
                    <a:p>
                      <a:r>
                        <a:rPr lang="ru-RU" dirty="0"/>
                        <a:t>5 «Животноводство» и «Растениеводство»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Инвариантные модули:</a:t>
                      </a:r>
                    </a:p>
                    <a:p>
                      <a:r>
                        <a:rPr lang="ru-RU" dirty="0"/>
                        <a:t>1. «Технология и производство»</a:t>
                      </a:r>
                    </a:p>
                    <a:p>
                      <a:r>
                        <a:rPr lang="ru-RU" dirty="0"/>
                        <a:t>2. «Технологии обработки материалов и пищевых продуктов»</a:t>
                      </a:r>
                    </a:p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3   «3D -моделирование, </a:t>
                      </a:r>
                      <a:r>
                        <a:rPr lang="ru-RU" dirty="0" err="1">
                          <a:solidFill>
                            <a:srgbClr val="C00000"/>
                          </a:solidFill>
                        </a:rPr>
                        <a:t>прототипирование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 и макетирование», </a:t>
                      </a:r>
                    </a:p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4   «Робототехника», </a:t>
                      </a:r>
                    </a:p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5   «Компьютерная графика, черчение»</a:t>
                      </a:r>
                    </a:p>
                    <a:p>
                      <a:endParaRPr lang="ru-RU" dirty="0"/>
                    </a:p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Вариативные модули: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 выбору ОО, но не более 30% от общего кол-ва часов. 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«Автоматизированные системы»</a:t>
                      </a:r>
                    </a:p>
                    <a:p>
                      <a:r>
                        <a:rPr lang="ru-RU" dirty="0"/>
                        <a:t>«Животноводство» и «Растениеводство», «</a:t>
                      </a:r>
                      <a:r>
                        <a:rPr lang="ru-RU" dirty="0" err="1"/>
                        <a:t>Медиатехнологии</a:t>
                      </a:r>
                      <a:r>
                        <a:rPr lang="ru-RU" dirty="0"/>
                        <a:t>» </a:t>
                      </a:r>
                    </a:p>
                    <a:p>
                      <a:r>
                        <a:rPr lang="ru-RU" dirty="0"/>
                        <a:t>«</a:t>
                      </a:r>
                      <a:r>
                        <a:rPr lang="ru-RU" dirty="0" err="1"/>
                        <a:t>Ситифермерство</a:t>
                      </a:r>
                      <a:r>
                        <a:rPr lang="ru-RU" dirty="0"/>
                        <a:t>»</a:t>
                      </a:r>
                      <a:r>
                        <a:rPr lang="ru-RU" baseline="0" dirty="0"/>
                        <a:t> и др.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8468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34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566314" y="4773326"/>
            <a:ext cx="4154880" cy="1816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алгеброй и геометрией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химией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Физикой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информатикой и ИКТ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историей и искусством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обществознанием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39346" y="5146579"/>
            <a:ext cx="4528964" cy="10711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31F20"/>
                </a:solidFill>
                <a:latin typeface="AGLettericaC"/>
              </a:rPr>
              <a:t>В программе осуществляется реализация широкого спектра </a:t>
            </a:r>
            <a:r>
              <a:rPr lang="ru-RU" sz="1600" dirty="0" err="1">
                <a:solidFill>
                  <a:srgbClr val="231F20"/>
                </a:solidFill>
                <a:latin typeface="AGLettericaC"/>
              </a:rPr>
              <a:t>межпредметных</a:t>
            </a:r>
            <a:r>
              <a:rPr lang="ru-RU" sz="1600" dirty="0">
                <a:solidFill>
                  <a:srgbClr val="231F20"/>
                </a:solidFill>
                <a:latin typeface="AGLettericaC"/>
              </a:rPr>
              <a:t> связей:</a:t>
            </a:r>
          </a:p>
          <a:p>
            <a:endParaRPr lang="ru-RU" dirty="0">
              <a:solidFill>
                <a:srgbClr val="231F20"/>
              </a:solidFill>
              <a:latin typeface="AGLetterica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90537" y="1205958"/>
            <a:ext cx="4426583" cy="2956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231F20"/>
                </a:solidFill>
                <a:latin typeface="AGLettericaC"/>
              </a:rPr>
              <a:t>Освоение учебного предмета «Технология» может осуществляться как в образовательных организациях</a:t>
            </a:r>
            <a:r>
              <a:rPr lang="ru-RU" sz="1800" b="1" dirty="0">
                <a:solidFill>
                  <a:srgbClr val="231F20"/>
                </a:solidFill>
                <a:latin typeface="AGLettericaC"/>
              </a:rPr>
              <a:t> (локально при наличии материально-технической базы), </a:t>
            </a:r>
            <a:r>
              <a:rPr lang="ru-RU" sz="1800" dirty="0">
                <a:solidFill>
                  <a:srgbClr val="231F20"/>
                </a:solidFill>
                <a:latin typeface="AGLettericaC"/>
              </a:rPr>
              <a:t>так и в организациях-партнёрах, через </a:t>
            </a:r>
            <a:r>
              <a:rPr lang="ru-RU" sz="1800" b="1" dirty="0">
                <a:solidFill>
                  <a:srgbClr val="231F20"/>
                </a:solidFill>
                <a:latin typeface="AGLettericaC"/>
              </a:rPr>
              <a:t>сетевое взаимодействие</a:t>
            </a:r>
            <a:r>
              <a:rPr lang="ru-RU" sz="1800" dirty="0">
                <a:solidFill>
                  <a:srgbClr val="231F20"/>
                </a:solidFill>
                <a:latin typeface="AGLettericaC"/>
              </a:rPr>
              <a:t> используются ресурсы организаций дополнительного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81038" y="1205957"/>
            <a:ext cx="4468062" cy="3261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31F20"/>
                </a:solidFill>
                <a:latin typeface="AGLettericaC"/>
              </a:rPr>
              <a:t>на базе учебно-производственных комбинатов и технопарков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31F20"/>
                </a:solidFill>
                <a:latin typeface="AGLettericaC"/>
              </a:rPr>
              <a:t>центров технологической поддержки образования </a:t>
            </a:r>
            <a:r>
              <a:rPr lang="ru-RU" sz="1800" b="1" dirty="0">
                <a:solidFill>
                  <a:srgbClr val="231F20"/>
                </a:solidFill>
                <a:latin typeface="AGLettericaC"/>
              </a:rPr>
              <a:t>ЦО «Точка роста»,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31F20"/>
                </a:solidFill>
                <a:latin typeface="AGLettericaC"/>
              </a:rPr>
              <a:t>«</a:t>
            </a:r>
            <a:r>
              <a:rPr lang="ru-RU" sz="1800" b="1" dirty="0" err="1">
                <a:solidFill>
                  <a:srgbClr val="231F20"/>
                </a:solidFill>
                <a:latin typeface="AGLettericaC"/>
              </a:rPr>
              <a:t>Кванториумов</a:t>
            </a:r>
            <a:r>
              <a:rPr lang="ru-RU" sz="1800" b="1" dirty="0">
                <a:solidFill>
                  <a:srgbClr val="231F20"/>
                </a:solidFill>
                <a:latin typeface="AGLettericaC"/>
              </a:rPr>
              <a:t>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31F20"/>
                </a:solidFill>
                <a:latin typeface="AGLettericaC"/>
              </a:rPr>
              <a:t>центров молодёжного инновационного творчества (ЦМИТ),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31F20"/>
                </a:solidFill>
                <a:latin typeface="AGLettericaC"/>
              </a:rPr>
              <a:t>специализированные центров компетенций (включая </a:t>
            </a:r>
            <a:r>
              <a:rPr lang="ru-RU" sz="1800" dirty="0" err="1">
                <a:solidFill>
                  <a:srgbClr val="231F20"/>
                </a:solidFill>
                <a:latin typeface="AGLettericaC"/>
              </a:rPr>
              <a:t>WorldSkills</a:t>
            </a:r>
            <a:r>
              <a:rPr lang="ru-RU" sz="1800" dirty="0">
                <a:solidFill>
                  <a:srgbClr val="231F20"/>
                </a:solidFill>
                <a:latin typeface="AGLettericaC"/>
              </a:rPr>
              <a:t>) и др. 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6607146" y="2338130"/>
            <a:ext cx="68386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6725379" y="5503918"/>
            <a:ext cx="683866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60073" y="135082"/>
            <a:ext cx="84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учебного предмета «Технология»</a:t>
            </a:r>
          </a:p>
        </p:txBody>
      </p:sp>
    </p:spTree>
    <p:extLst>
      <p:ext uri="{BB962C8B-B14F-4D97-AF65-F5344CB8AC3E}">
        <p14:creationId xmlns:p14="http://schemas.microsoft.com/office/powerpoint/2010/main" val="373900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073" y="135082"/>
            <a:ext cx="84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учебного предмета «Технология»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4773" y="8086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4773" y="646074"/>
            <a:ext cx="97951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 повышения квалификации «Актуальные вопросы обучения технологии в условиях перехода на обновленные ФГОС ООО» 36 часов для учителей Ленинградской области разработана в соответствии с ФГОС ООО и ПООП и  реализуется в ЛОИРО:  </a:t>
            </a:r>
          </a:p>
          <a:p>
            <a:pPr lvl="0" indent="35560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5.4.14 с 5 апреля 2023 по 22 июня 2023 года </a:t>
            </a:r>
          </a:p>
          <a:p>
            <a:pPr lvl="0" indent="35560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5.4.15 с 15 июня 2023 по 05 октября 2023 года</a:t>
            </a:r>
          </a:p>
          <a:p>
            <a:pPr lvl="0" indent="355600"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5560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реализуются практические занятия по таким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6 часов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3D моделирования, печать на 3D принтере. 12 часов. Изучаются основы моделирования в программах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 Home,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робототехники для организации урочной и внеурочной деятельности 12 часов. Изучаются на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LEGO Education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 и Lego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EV3.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Программирование в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2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073" y="135082"/>
            <a:ext cx="84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учебного предмета «Технология»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4773" y="8086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4773" y="646074"/>
            <a:ext cx="97951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 повышения квалификации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предмета "Технология" в ЦО "Точка роста" в условиях перехода на обновлённые ФГОС ООО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18 часов для учителей Ленинградской области, работающих в ЦО «Точка роста» разработана в соответствии с ФГОС ООО и ПООП и  реализовывалась в ЛОИРО с 20 апреля по 17 мая.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Форма реализации – стажировка на базе ЦО «Точка роста» и ДТ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Всеволожск.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опытом педагогов по применению цифрового оборудования ЦО «Точка роста» в контексте изучения технологии. (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деятельность,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моделирование, робототехники, лазерные станки и станки с ЧПУ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инвариантных модулей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«Технология» с использованием оборудования ЦО «Точка роста» </a:t>
            </a:r>
          </a:p>
        </p:txBody>
      </p:sp>
    </p:spTree>
    <p:extLst>
      <p:ext uri="{BB962C8B-B14F-4D97-AF65-F5344CB8AC3E}">
        <p14:creationId xmlns:p14="http://schemas.microsoft.com/office/powerpoint/2010/main" val="1697019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073" y="135082"/>
            <a:ext cx="84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Реализация учебного предмета «Технология»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4773" y="8086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847;p41"/>
          <p:cNvSpPr txBox="1">
            <a:spLocks noGrp="1"/>
          </p:cNvSpPr>
          <p:nvPr>
            <p:ph type="title"/>
          </p:nvPr>
        </p:nvSpPr>
        <p:spPr>
          <a:xfrm>
            <a:off x="1146796" y="658302"/>
            <a:ext cx="10874375" cy="6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ctr" rtl="0">
              <a:lnSpc>
                <a:spcPct val="832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ФПУ. Приложение 1. УМК «Технология»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Глозман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Е.С., Кожина О.А.,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Хотунцев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Ю.Л. и другие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oogle Shape;854;p41"/>
          <p:cNvGraphicFramePr/>
          <p:nvPr/>
        </p:nvGraphicFramePr>
        <p:xfrm>
          <a:off x="2143627" y="5776484"/>
          <a:ext cx="4984405" cy="84848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9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7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7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1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8275">
                <a:tc>
                  <a:txBody>
                    <a:bodyPr/>
                    <a:lstStyle/>
                    <a:p>
                      <a:pPr marL="166370" marR="0" lvl="0" indent="0" algn="l" rtl="0">
                        <a:lnSpc>
                          <a:spcPct val="94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Номер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2065" lvl="0" indent="0" algn="ctr" rtl="0">
                        <a:lnSpc>
                          <a:spcPct val="94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Наименование учебника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685" marR="0" lvl="0" indent="0" algn="ctr" rtl="0">
                        <a:lnSpc>
                          <a:spcPct val="94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Классы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2069" marR="0" lvl="0" indent="0" algn="l" rtl="0">
                        <a:lnSpc>
                          <a:spcPct val="94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Номер издания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3345" lvl="0" indent="0" algn="ctr" rtl="0">
                        <a:lnSpc>
                          <a:spcPct val="94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Авторы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marL="0" marR="13334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1.1.2.8.1.1.1.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5240" marR="28575" lvl="0" indent="634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 1.1.2.8.1.1.4.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28575" marB="0">
                    <a:lnT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1143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Технология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5725" marB="0">
                    <a:lnT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0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5,6,7,8,9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5725" marB="0">
                    <a:lnT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4-е издание,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742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переработанное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04775" marB="0">
                    <a:lnT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8120" marR="212725" lvl="0" indent="-812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err="1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Глозман</a:t>
                      </a:r>
                      <a:r>
                        <a:rPr lang="ru-RU" sz="1000" u="none" strike="noStrike" cap="none" dirty="0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Е.С., Кожина О.А.,  </a:t>
                      </a:r>
                      <a:r>
                        <a:rPr lang="ru-RU" sz="1000" u="none" strike="noStrike" cap="none" dirty="0" err="1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Хотунцев</a:t>
                      </a:r>
                      <a:r>
                        <a:rPr lang="ru-RU" sz="1000" u="none" strike="noStrike" cap="none" dirty="0">
                          <a:solidFill>
                            <a:srgbClr val="28458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Ю.Л. и другие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04775" marB="0">
                    <a:lnT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23B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19416" y="1374802"/>
            <a:ext cx="798638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lvl="0" indent="-287019"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Учебники переработаны в соответствии с требованиями ФГОС и ПООП ООО.</a:t>
            </a:r>
          </a:p>
          <a:p>
            <a:pPr marL="299085" marR="5080" lvl="0" indent="-287019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инвариантные и вариативные модули входят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 содержание различных параграфов учебника.</a:t>
            </a:r>
          </a:p>
          <a:p>
            <a:pPr marL="299085" lvl="0" indent="-287019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Инвариантный модуль «Компьютерная графика. Черчение» представлен практически во всех параграфах учебников и дан отдельными  параграфами в 5-7 классах.</a:t>
            </a:r>
          </a:p>
          <a:p>
            <a:pPr marL="299085" marR="605790" lvl="0" indent="-287019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Вариативный модуль «Автоматизированные  системы» раскрыт в 5-9 классах в главе «Электротехнические работы».</a:t>
            </a:r>
          </a:p>
          <a:p>
            <a:pPr marL="299085" lvl="0" indent="-287019">
              <a:spcBef>
                <a:spcPts val="605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Вариативные модули «Животноводство» и «Растениеводство» представлены отдельным параграфом в 6 классе и широко раскрыты в 5-9  классах в разделах по обработке текстильных  материалов и пищевых продуктов.</a:t>
            </a:r>
          </a:p>
          <a:p>
            <a:pPr marL="299085" marR="1241425" lvl="0" indent="-287019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Учебники приведены в соответствие с  требованиями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СанПин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4" name="Google Shape;85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0973" y="1150171"/>
            <a:ext cx="1761097" cy="217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50264" r="7771" b="30487"/>
          <a:stretch/>
        </p:blipFill>
        <p:spPr>
          <a:xfrm>
            <a:off x="2143627" y="3323999"/>
            <a:ext cx="1975791" cy="24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6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073" y="135082"/>
            <a:ext cx="84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Реализация учебного предмета «Технология»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4773" y="8086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847;p41"/>
          <p:cNvSpPr txBox="1">
            <a:spLocks noGrp="1"/>
          </p:cNvSpPr>
          <p:nvPr>
            <p:ph type="title"/>
          </p:nvPr>
        </p:nvSpPr>
        <p:spPr>
          <a:xfrm>
            <a:off x="2164772" y="660709"/>
            <a:ext cx="9824027" cy="124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>
              <a:lnSpc>
                <a:spcPct val="100000"/>
              </a:lnSpc>
              <a:buClr>
                <a:schemeClr val="dk1"/>
              </a:buClr>
              <a:buSzPts val="32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ФПУ. Приложение 2.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пособия, соответствующие ФГОС 2021, подготовленные на основе  востребованных учебников, не вошедших в Приложение №1  </a:t>
            </a:r>
            <a:r>
              <a:rPr lang="ru-RU" sz="2000" kern="1200" spc="-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1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дополнительные</a:t>
            </a:r>
            <a:r>
              <a:rPr lang="ru-RU" sz="2000" kern="1200" spc="2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1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пособия</a:t>
            </a:r>
            <a:r>
              <a:rPr lang="ru-RU" sz="2000" kern="1200" spc="4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</a:t>
            </a:r>
            <a:r>
              <a:rPr lang="ru-RU" sz="2000" kern="1200" spc="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ним</a:t>
            </a:r>
            <a:r>
              <a:rPr lang="ru-RU" sz="2000" kern="1200" spc="1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1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</a:t>
            </a:r>
            <a:r>
              <a:rPr lang="ru-RU" sz="2000" kern="1200" spc="1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1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обеспечения</a:t>
            </a:r>
            <a:r>
              <a:rPr lang="ru-RU" sz="2000" kern="1200" spc="5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kern="1200" spc="-5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доучивания</a:t>
            </a:r>
            <a:r>
              <a:rPr lang="ru-RU" sz="2000" kern="1200" spc="-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000" kern="1200" spc="4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lang="ru-RU" sz="2000" kern="1200" spc="2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2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ФГОС</a:t>
            </a:r>
            <a:r>
              <a:rPr lang="ru-RU" sz="2000" kern="1200" spc="5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1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2009,</a:t>
            </a:r>
            <a:r>
              <a:rPr lang="ru-RU" sz="2000" kern="1200" spc="4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1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2010</a:t>
            </a:r>
            <a:r>
              <a:rPr lang="ru-RU" sz="2000" kern="1200" spc="4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spc="-3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гг.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6"/>
          <p:cNvGraphicFramePr>
            <a:graphicFrameLocks noGrp="1"/>
          </p:cNvGraphicFramePr>
          <p:nvPr/>
        </p:nvGraphicFramePr>
        <p:xfrm>
          <a:off x="2229761" y="2254571"/>
          <a:ext cx="9601685" cy="1015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2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69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46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487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B4C6E7"/>
                      </a:solidFill>
                      <a:prstDash val="solid"/>
                    </a:lnR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B4C6E7"/>
                      </a:solidFill>
                      <a:prstDash val="solid"/>
                    </a:lnL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B4C6E7"/>
                      </a:solidFill>
                      <a:prstDash val="solid"/>
                    </a:lnR>
                    <a:lnT w="12700">
                      <a:solidFill>
                        <a:srgbClr val="B4C6E7"/>
                      </a:solidFill>
                      <a:prstDash val="soli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75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4C6E7"/>
                      </a:solidFill>
                      <a:prstDash val="solid"/>
                    </a:lnL>
                    <a:lnR w="12700">
                      <a:solidFill>
                        <a:srgbClr val="B4C6E7"/>
                      </a:solidFill>
                      <a:prstDash val="solid"/>
                    </a:lnR>
                    <a:lnT w="12700">
                      <a:solidFill>
                        <a:srgbClr val="B4C6E7"/>
                      </a:solidFill>
                      <a:prstDash val="soli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75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4C6E7"/>
                      </a:solidFill>
                      <a:prstDash val="solid"/>
                    </a:lnL>
                    <a:lnR w="12700">
                      <a:solidFill>
                        <a:srgbClr val="B4C6E7"/>
                      </a:solidFill>
                      <a:prstDash val="solid"/>
                    </a:lnR>
                    <a:lnT w="12700">
                      <a:solidFill>
                        <a:srgbClr val="B4C6E7"/>
                      </a:solidFill>
                      <a:prstDash val="soli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75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4C6E7"/>
                      </a:solidFill>
                      <a:prstDash val="solid"/>
                    </a:lnL>
                    <a:lnR w="12700">
                      <a:solidFill>
                        <a:srgbClr val="B4C6E7"/>
                      </a:solidFill>
                      <a:prstDash val="solid"/>
                    </a:lnR>
                    <a:lnT w="12700">
                      <a:solidFill>
                        <a:srgbClr val="B4C6E7"/>
                      </a:solidFill>
                      <a:prstDash val="soli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5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4C6E7"/>
                      </a:solidFill>
                      <a:prstDash val="solid"/>
                    </a:lnL>
                    <a:lnR w="12700">
                      <a:solidFill>
                        <a:srgbClr val="B4C6E7"/>
                      </a:solidFill>
                      <a:prstDash val="solid"/>
                    </a:lnR>
                    <a:lnT w="12700">
                      <a:solidFill>
                        <a:srgbClr val="B4C6E7"/>
                      </a:solidFill>
                      <a:prstDash val="soli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75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4C6E7"/>
                      </a:solidFill>
                      <a:prstDash val="solid"/>
                    </a:lnL>
                    <a:lnR w="12700">
                      <a:solidFill>
                        <a:srgbClr val="B4C6E7"/>
                      </a:solidFill>
                      <a:prstDash val="solid"/>
                    </a:lnR>
                    <a:lnT w="12700">
                      <a:solidFill>
                        <a:srgbClr val="B4C6E7"/>
                      </a:solidFill>
                      <a:prstDash val="soli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986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990" marB="0"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0FA3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0FA3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894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DC3E6"/>
                      </a:solidFill>
                      <a:prstDash val="soli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4C6E7"/>
                      </a:solidFill>
                      <a:prstDash val="solid"/>
                    </a:lnB>
                    <a:solidFill>
                      <a:srgbClr val="0FA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2" name="Google Shape;985;p54"/>
          <p:cNvSpPr txBox="1"/>
          <p:nvPr/>
        </p:nvSpPr>
        <p:spPr>
          <a:xfrm>
            <a:off x="2164772" y="3634361"/>
            <a:ext cx="9731664" cy="261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spAutoFit/>
          </a:bodyPr>
          <a:lstStyle/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«Технология» Казакевич В.М., Пичугина Г.В., </a:t>
            </a:r>
            <a:r>
              <a:rPr lang="ru-RU" sz="1600" b="1" dirty="0" err="1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Семёнова</a:t>
            </a: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 Г.Ю. и другие. 6 – 9 класс.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«Технология» Тищенко А.Т., Синица Н.В. 6 – 9 класс.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508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«Технология. Производство и технологии» </a:t>
            </a:r>
            <a:r>
              <a:rPr lang="ru-RU" sz="1600" b="1" dirty="0" err="1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Бешенков</a:t>
            </a: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 С.А., </a:t>
            </a:r>
            <a:r>
              <a:rPr lang="ru-RU" sz="1600" b="1" dirty="0" err="1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Шутикова</a:t>
            </a: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 М.И., Неустроев С.С., </a:t>
            </a:r>
            <a:r>
              <a:rPr lang="ru-RU" sz="1600" b="1" dirty="0" err="1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Миндзаева</a:t>
            </a: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 Э.В., Лабутин В.Б.,  </a:t>
            </a:r>
            <a:r>
              <a:rPr lang="ru-RU" sz="1600" b="1" dirty="0" err="1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Филлипов</a:t>
            </a: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 В.И. 6 – 9 класс.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«Технология. Робототехника» Копосов Д.Г. 6 – 9 класс.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«Технология. 3D-моделирование, </a:t>
            </a:r>
            <a:r>
              <a:rPr lang="ru-RU" sz="1600" b="1" dirty="0" err="1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прототипирование</a:t>
            </a: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 и макетирование» Копосов Д.Г. 7 – 9 класс.</a:t>
            </a:r>
            <a:endParaRPr lang="ru-R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«Технология. Компьютерная графика, черчение» </a:t>
            </a:r>
            <a:r>
              <a:rPr lang="ru-RU" sz="1600" b="1" dirty="0" err="1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Уханёва</a:t>
            </a: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 В.А., </a:t>
            </a:r>
            <a:r>
              <a:rPr lang="ru-RU" sz="1600" b="1" dirty="0" err="1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Животова</a:t>
            </a:r>
            <a:r>
              <a:rPr lang="ru-RU" sz="1600" b="1" dirty="0">
                <a:solidFill>
                  <a:srgbClr val="28458D"/>
                </a:solidFill>
                <a:latin typeface="Calibri"/>
                <a:ea typeface="Calibri"/>
                <a:cs typeface="Calibri"/>
                <a:sym typeface="Calibri"/>
              </a:rPr>
              <a:t> Е.Б. 8 – 9 класс.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65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Изобразительное искусство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«Изобразительное искусство» объединяет в единую образовательную структуру художественно-творческую деятельность, восприятие произведений искусства и художественно-эстетическое освоение окружающей действительности и способствует освоению разных видов визуально-пространственных искусств.  Художественное развитие обучающихся осуществляется в процессе личного художественного творчества, в практической работе с разнообразными художественными материалами. Основная цель школьного предмета «Изобразительное искусство» - развитие визуально-пространственного мышления учащихся как формы эмоционально-ценностного, эстетического освоения мира, формы самовыражения и ориентации в художественном и нравственном пространстве культуры.</a:t>
            </a: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4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Изобразительное искусство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55600" algn="just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ClrTx/>
              <a:buSzTx/>
              <a:buNone/>
            </a:pPr>
            <a:endParaRPr lang="ru-RU" sz="2400" b="1" kern="1200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государственным образовательным стандартом основного общего образования учебный предмет «Изобразительное искусство» входит в предметную область «Искусство» и является обязательным для изучения. Содержание предмета «Изобразительное искусство» структурировано как система тематических модулей. Три модуля входят в учебный план 5–7 классов программы основного общего образования в объёме 102 учебных часов, не менее 1 учебного часа в неделю в качестве инвариантных. Четвёртый модуль предлагается в качестве вариативного (для соответствующих вариантов учебного плана). Каждый модуль обладает содержательной целостностью и организован по восходящему принципу в отношении углубления знаний по ведущей теме и усложнения умений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3524987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Изобразительное искусство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 повышения квалификации «Обучение изобразительному искусству и черчению в соответствии с требованиями обновленных ФГОС НОО, ООО в условиях перехода на обновленные ФГОС ООО» для учителей изобразительного искусства образовательных организаций разработана в соответствии с федеральными основными программами и  реализуется в ЛОИРО с 1 января 2023 года.</a:t>
            </a:r>
          </a:p>
          <a:p>
            <a:pPr marL="11430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Трудоемкость обучения (для обучающегося): 36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11430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с применением ДОТ;</a:t>
            </a: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 с применением ДОТ и ЭО.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8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130630"/>
            <a:ext cx="9646158" cy="62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887240"/>
            <a:ext cx="9646158" cy="597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предмета «Физическая культура» направлено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потребности современного российского общества в физически крепком и дееспособном подрастающем поколении, способном активно включаться в разнообразные формы здорового образа жизни, умеющем использовать ценности физической культуры для самоопределения, саморазвития и самоактуализации. Дисциплина «Физическая культура» выступает в качестве средства подготовки учащихся к предстоящей жизнедеятельности, укрепления их здоровья, повышения функциональных и адаптивных возможностей систем организма, развития жизненно важных физических качеств.</a:t>
            </a:r>
          </a:p>
          <a:p>
            <a:pPr marL="0" indent="35560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целью школьного образования по физической культуре 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разносторонне физически развитой личности, способной активно использовать ценности физической культуры для укрепления и длительного сохранения собственного здоровья, оптимизации трудовой деятельности и организации активного отдыха. Дисциплина «Физическая культура» направлена на содействие активной социализации школьников на основе осмысления и понимания роли и значения мирового и российского олимпийского движения, приобщения к их культурным ценностям, истории и современному развитию.</a:t>
            </a:r>
          </a:p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20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Изобразительное искусство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ТЕМЫ</a:t>
            </a:r>
          </a:p>
          <a:p>
            <a:pPr marL="0" lvl="0" indent="0" algn="ctr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556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Нормативно-методическое обеспечение обновленных ФГОС НОО, ФГОС ООО по предметам изобразительное искусство и черчение.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3556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как результат обучения «Изобразительному искусству» и «Черчению».</a:t>
            </a:r>
          </a:p>
          <a:p>
            <a:pPr marL="0" lvl="0" indent="3556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 деятельностный подход в преподавании изобразительного искусства в соответствии с требованиями обновленных ФГОС НОО, ФГОС ООО.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3556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 урока «Изобразительное искусство» и «Черчение» на основе системно-деятельностного подхода.</a:t>
            </a:r>
          </a:p>
          <a:p>
            <a:pPr marL="0" lvl="0" indent="3556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образовательных результатов обучающихся на уроках «Изобразительного искусства» и «Черчения». </a:t>
            </a:r>
          </a:p>
          <a:p>
            <a:pPr marL="0" lvl="0" indent="3556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на уроках изобразительного искусства и черчения.</a:t>
            </a:r>
          </a:p>
          <a:p>
            <a:pPr marL="0" lvl="0" indent="3556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формирования графической культуры на уроках «Изобразительного искусства» и «Черчения».</a:t>
            </a:r>
          </a:p>
        </p:txBody>
      </p:sp>
    </p:spTree>
    <p:extLst>
      <p:ext uri="{BB962C8B-B14F-4D97-AF65-F5344CB8AC3E}">
        <p14:creationId xmlns:p14="http://schemas.microsoft.com/office/powerpoint/2010/main" val="593912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Изобразительное искусство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55600" algn="just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 соответствии с Федеральным государственным образовательным стандартом основного общего образования учебный предмет «Изобразительное искусство» входит в предметную область «Искусство» и является обязательным для изучения. Содержание предмета «Изобразительное искусство»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структурировано как система тематических модулей. </a:t>
            </a:r>
          </a:p>
          <a:p>
            <a:pPr marL="0" lvl="0" indent="355600" algn="just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модуля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в учебный план 5–7 классов программы основного общего образования в объёме 102  учебных часов, не менее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учебного часа в неделю в качестве инвариантных. </a:t>
            </a:r>
          </a:p>
          <a:p>
            <a:pPr marL="0" lvl="0" indent="355600" algn="just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модуль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 качестве вариативного (для соответствующих вариантов учебного плана). </a:t>
            </a:r>
          </a:p>
          <a:p>
            <a:pPr marL="0" lvl="0" indent="355600" algn="just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№ 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«Декоративно-прикладное и народное искусство»</a:t>
            </a:r>
          </a:p>
          <a:p>
            <a:pPr marL="0" lvl="0" indent="355600" algn="just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№ 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«Живопись, графика, скульптура»</a:t>
            </a:r>
          </a:p>
          <a:p>
            <a:pPr marL="0" lvl="0" indent="355600" algn="just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№ 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«Архитектура и дизайн»</a:t>
            </a:r>
          </a:p>
          <a:p>
            <a:pPr marL="0" lvl="0" indent="355600" algn="just">
              <a:spcBef>
                <a:spcPts val="0"/>
              </a:spcBef>
              <a:buClr>
                <a:srgbClr val="002060"/>
              </a:buClr>
              <a:buSzPts val="2400"/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№ 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«Изображение в синтетических, экранных видах искусства и художественная фотография» (вариативный)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1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 повышения квалификации «Обучение физической культуре в образовательной организации в условиях перехода на обновлённые ФГОС» для учителей физической культуры ЛОИРО разработана в соответствии с федеральными основными программами и  реализуется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ЛОИРО с 1 января 2023 года</a:t>
            </a:r>
          </a:p>
          <a:p>
            <a:pPr marL="11430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Трудоемкость обучения (для обучающегося): 36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11430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очная с применением ДОТ</a:t>
            </a: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очно-заочная с применением ДОТ и ЭО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17652"/>
              </p:ext>
            </p:extLst>
          </p:nvPr>
        </p:nvGraphicFramePr>
        <p:xfrm>
          <a:off x="2223753" y="582802"/>
          <a:ext cx="9500889" cy="6640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145">
                  <a:extLst>
                    <a:ext uri="{9D8B030D-6E8A-4147-A177-3AD203B41FA5}">
                      <a16:colId xmlns:a16="http://schemas.microsoft.com/office/drawing/2014/main" xmlns="" val="902418480"/>
                    </a:ext>
                  </a:extLst>
                </a:gridCol>
                <a:gridCol w="2985922">
                  <a:extLst>
                    <a:ext uri="{9D8B030D-6E8A-4147-A177-3AD203B41FA5}">
                      <a16:colId xmlns:a16="http://schemas.microsoft.com/office/drawing/2014/main" xmlns="" val="2945919045"/>
                    </a:ext>
                  </a:extLst>
                </a:gridCol>
                <a:gridCol w="814225">
                  <a:extLst>
                    <a:ext uri="{9D8B030D-6E8A-4147-A177-3AD203B41FA5}">
                      <a16:colId xmlns:a16="http://schemas.microsoft.com/office/drawing/2014/main" xmlns="" val="239690639"/>
                    </a:ext>
                  </a:extLst>
                </a:gridCol>
                <a:gridCol w="545368">
                  <a:extLst>
                    <a:ext uri="{9D8B030D-6E8A-4147-A177-3AD203B41FA5}">
                      <a16:colId xmlns:a16="http://schemas.microsoft.com/office/drawing/2014/main" xmlns="" val="1072222002"/>
                    </a:ext>
                  </a:extLst>
                </a:gridCol>
                <a:gridCol w="545368">
                  <a:extLst>
                    <a:ext uri="{9D8B030D-6E8A-4147-A177-3AD203B41FA5}">
                      <a16:colId xmlns:a16="http://schemas.microsoft.com/office/drawing/2014/main" xmlns="" val="1784543516"/>
                    </a:ext>
                  </a:extLst>
                </a:gridCol>
                <a:gridCol w="545368">
                  <a:extLst>
                    <a:ext uri="{9D8B030D-6E8A-4147-A177-3AD203B41FA5}">
                      <a16:colId xmlns:a16="http://schemas.microsoft.com/office/drawing/2014/main" xmlns="" val="267092"/>
                    </a:ext>
                  </a:extLst>
                </a:gridCol>
                <a:gridCol w="545368">
                  <a:extLst>
                    <a:ext uri="{9D8B030D-6E8A-4147-A177-3AD203B41FA5}">
                      <a16:colId xmlns:a16="http://schemas.microsoft.com/office/drawing/2014/main" xmlns="" val="627251551"/>
                    </a:ext>
                  </a:extLst>
                </a:gridCol>
                <a:gridCol w="545368">
                  <a:extLst>
                    <a:ext uri="{9D8B030D-6E8A-4147-A177-3AD203B41FA5}">
                      <a16:colId xmlns:a16="http://schemas.microsoft.com/office/drawing/2014/main" xmlns="" val="639081523"/>
                    </a:ext>
                  </a:extLst>
                </a:gridCol>
                <a:gridCol w="545368">
                  <a:extLst>
                    <a:ext uri="{9D8B030D-6E8A-4147-A177-3AD203B41FA5}">
                      <a16:colId xmlns:a16="http://schemas.microsoft.com/office/drawing/2014/main" xmlns="" val="95226997"/>
                    </a:ext>
                  </a:extLst>
                </a:gridCol>
                <a:gridCol w="406634">
                  <a:extLst>
                    <a:ext uri="{9D8B030D-6E8A-4147-A177-3AD203B41FA5}">
                      <a16:colId xmlns:a16="http://schemas.microsoft.com/office/drawing/2014/main" xmlns="" val="2051425229"/>
                    </a:ext>
                  </a:extLst>
                </a:gridCol>
                <a:gridCol w="1621755">
                  <a:extLst>
                    <a:ext uri="{9D8B030D-6E8A-4147-A177-3AD203B41FA5}">
                      <a16:colId xmlns:a16="http://schemas.microsoft.com/office/drawing/2014/main" xmlns="" val="1109568687"/>
                    </a:ext>
                  </a:extLst>
                </a:gridCol>
              </a:tblGrid>
              <a:tr h="76099">
                <a:tc rowSpan="4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rowSpan="4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разделов, блоков, модулей, тем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rowSpan="4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часов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gridSpan="7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(виды, формы, методы)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1053054468"/>
                  </a:ext>
                </a:extLst>
              </a:tr>
              <a:tr h="17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Аудиторные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Внеаудиторные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397147"/>
                  </a:ext>
                </a:extLst>
              </a:tr>
              <a:tr h="76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71755"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ЛЗ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rowSpan="2">
                  <a:txBody>
                    <a:bodyPr/>
                    <a:lstStyle/>
                    <a:p>
                      <a:pPr marR="71755"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gridSpan="2">
                  <a:txBody>
                    <a:bodyPr/>
                    <a:lstStyle/>
                    <a:p>
                      <a:pPr marR="71755"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71755"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rowSpan="2">
                  <a:txBody>
                    <a:bodyPr/>
                    <a:lstStyle/>
                    <a:p>
                      <a:pPr marR="17145"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ВЗ/С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rowSpan="2">
                  <a:txBody>
                    <a:bodyPr/>
                    <a:lstStyle/>
                    <a:p>
                      <a:pPr marR="71755"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134400"/>
                  </a:ext>
                </a:extLst>
              </a:tr>
              <a:tr h="11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ПЗ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2996443"/>
                  </a:ext>
                </a:extLst>
              </a:tr>
              <a:tr h="77975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Инвариантная часть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3155232560"/>
                  </a:ext>
                </a:extLst>
              </a:tr>
              <a:tr h="15219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Входная диагностика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2971749088"/>
                  </a:ext>
                </a:extLst>
              </a:tr>
              <a:tr h="456591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Нормативно-правовое и учебно-методическое обеспечение профессиональной деятельности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2310479805"/>
                  </a:ext>
                </a:extLst>
              </a:tr>
              <a:tr h="31189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НОО, ООО и СОО - современные ориентиры в развитии 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1008483625"/>
                  </a:ext>
                </a:extLst>
              </a:tr>
              <a:tr h="467845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</a:t>
                      </a:r>
                    </a:p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современных УМК для преподавания физической культуры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1292928595"/>
                  </a:ext>
                </a:extLst>
              </a:tr>
              <a:tr h="532690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учебного предмета физическая культура, структура, содержание, особенности разработки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Тестирование, практическая работа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2965793622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Актуальные вопросы преподавания физической культуры в контексте требований ФГОС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177719695"/>
                  </a:ext>
                </a:extLst>
              </a:tr>
              <a:tr h="31189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</a:p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Современный урок физической культуры как педагогическая система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Тестирование, практическая работа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80612829"/>
                  </a:ext>
                </a:extLst>
              </a:tr>
              <a:tr h="467845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проектной и учебно-исследовательской деятельности учащихся по вопросам физической культуры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Тестирование, практическая работа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1688089705"/>
                  </a:ext>
                </a:extLst>
              </a:tr>
              <a:tr h="467845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образовательных результатов обучающихся: процедуры и инструменты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Тестирование, практическая работа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3072008446"/>
                  </a:ext>
                </a:extLst>
              </a:tr>
              <a:tr h="233923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 как форма работы с одарёнными обучающимися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2692696146"/>
                  </a:ext>
                </a:extLst>
              </a:tr>
              <a:tr h="31189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(дифференцирующая) часть (темы по выбору)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2518189124"/>
                  </a:ext>
                </a:extLst>
              </a:tr>
              <a:tr h="304394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клуб-территория образования, здоровья и спорта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779316570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внеурочной деятельности по вопросам школьного спорта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2467363652"/>
                  </a:ext>
                </a:extLst>
              </a:tr>
              <a:tr h="15219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3905797869"/>
                  </a:ext>
                </a:extLst>
              </a:tr>
              <a:tr h="152197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диагностика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1079826486"/>
                  </a:ext>
                </a:extLst>
              </a:tr>
              <a:tr h="233923">
                <a:tc gridSpan="2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аттестация: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проектного задания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3477470222"/>
                  </a:ext>
                </a:extLst>
              </a:tr>
              <a:tr h="77975">
                <a:tc gridSpan="2"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 anchor="ctr"/>
                </a:tc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23" marR="23423" marT="0" marB="0"/>
                </a:tc>
                <a:extLst>
                  <a:ext uri="{0D108BD9-81ED-4DB2-BD59-A6C34878D82A}">
                    <a16:rowId xmlns:a16="http://schemas.microsoft.com/office/drawing/2014/main" xmlns="" val="69200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29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20AAE-0207-9CB4-D31E-330AEC04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5699EF-9A94-6F6C-7F9F-75DD78D13FB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09FE6E-D37F-C435-6CF2-8D16CF8D3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2252" y="1390845"/>
            <a:ext cx="4823285" cy="52060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Школьные спортивные клубы Ленинградской области стали победителями и  призерами Всероссийского смотра-конкурса">
            <a:extLst>
              <a:ext uri="{FF2B5EF4-FFF2-40B4-BE49-F238E27FC236}">
                <a16:creationId xmlns:a16="http://schemas.microsoft.com/office/drawing/2014/main" xmlns="" id="{8F680F4A-E4BE-4AD6-A91B-A9838909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40" y="266330"/>
            <a:ext cx="928604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5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6BBAE-D55A-6FC7-4111-123769FD3712}"/>
              </a:ext>
            </a:extLst>
          </p:cNvPr>
          <p:cNvSpPr/>
          <p:nvPr/>
        </p:nvSpPr>
        <p:spPr>
          <a:xfrm>
            <a:off x="11253457" y="1149790"/>
            <a:ext cx="1023042" cy="1140737"/>
          </a:xfrm>
          <a:prstGeom prst="roundRect">
            <a:avLst/>
          </a:prstGeom>
          <a:solidFill>
            <a:schemeClr val="tx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35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57389E0-56DD-CB95-3D09-150B911A222A}"/>
              </a:ext>
            </a:extLst>
          </p:cNvPr>
          <p:cNvSpPr/>
          <p:nvPr/>
        </p:nvSpPr>
        <p:spPr>
          <a:xfrm>
            <a:off x="11262511" y="1122630"/>
            <a:ext cx="929489" cy="119505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79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 txBox="1">
            <a:spLocks noGrp="1"/>
          </p:cNvSpPr>
          <p:nvPr>
            <p:ph type="title"/>
          </p:nvPr>
        </p:nvSpPr>
        <p:spPr>
          <a:xfrm>
            <a:off x="2223756" y="0"/>
            <a:ext cx="9646158" cy="8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</a:t>
            </a:r>
            <a:endParaRPr sz="2400" dirty="0"/>
          </a:p>
        </p:txBody>
      </p:sp>
      <p:sp>
        <p:nvSpPr>
          <p:cNvPr id="485" name="Google Shape;485;p65"/>
          <p:cNvSpPr txBox="1">
            <a:spLocks noGrp="1"/>
          </p:cNvSpPr>
          <p:nvPr>
            <p:ph type="body" idx="1"/>
          </p:nvPr>
        </p:nvSpPr>
        <p:spPr>
          <a:xfrm>
            <a:off x="2223756" y="582804"/>
            <a:ext cx="9646158" cy="624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школе общий объём часов,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отведённых на изучение учебной дисциплины «Физическая культура»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510 часов (три часа в неделю в каждом классе).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модульный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«Базовая физическая подготовка» отводится 150 часов из общего объёма (один час в неделю в каждом классе).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рабочей программы по предмету «Физическая культура» следует учитывать, что вариативные модули (не менее 1 часа в неделю с 5 по 9 класс) могут быть реализованы во внеурочной деятельности, в том числе в форме сетевого взаимодействия с организациями системы дополнительного образования детей </a:t>
            </a:r>
          </a:p>
          <a:p>
            <a:pPr marL="0" lv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учителей на курсах повышения квалификации: - внедрение отдельных модулей видов спорта в программу учебного предмета; - организация эффективной деятельности школьного спортивного клуба в условиях перехода на обновлённого ФГОС</a:t>
            </a:r>
          </a:p>
        </p:txBody>
      </p:sp>
    </p:spTree>
    <p:extLst>
      <p:ext uri="{BB962C8B-B14F-4D97-AF65-F5344CB8AC3E}">
        <p14:creationId xmlns:p14="http://schemas.microsoft.com/office/powerpoint/2010/main" val="590631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2969</Words>
  <Application>Microsoft Office PowerPoint</Application>
  <PresentationFormat>Произвольный</PresentationFormat>
  <Paragraphs>537</Paragraphs>
  <Slides>31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Anton</vt:lpstr>
      <vt:lpstr>PT Sans</vt:lpstr>
      <vt:lpstr>Times New Roman</vt:lpstr>
      <vt:lpstr>AGLettericaC</vt:lpstr>
      <vt:lpstr>Calibri</vt:lpstr>
      <vt:lpstr>Тема Office</vt:lpstr>
      <vt:lpstr>4_Специальное оформление</vt:lpstr>
      <vt:lpstr>1_Тема Office</vt:lpstr>
      <vt:lpstr>  О приведении рабочих программ учебных предметов, учебных курсов, учебных модулей в соответствии с обновленными ФГОС общего образования и федеральными основными программами </vt:lpstr>
      <vt:lpstr>Общие положения</vt:lpstr>
      <vt:lpstr>Физическая культура</vt:lpstr>
      <vt:lpstr>Физическая культура</vt:lpstr>
      <vt:lpstr>Физическая культура</vt:lpstr>
      <vt:lpstr>Презентация PowerPoint</vt:lpstr>
      <vt:lpstr>Презентация PowerPoint</vt:lpstr>
      <vt:lpstr>Презентация PowerPoint</vt:lpstr>
      <vt:lpstr>Физическая культура</vt:lpstr>
      <vt:lpstr>Решение Координационного совета КО и ПО ЛО по введению обновлённых ФГОС от 9 февраля 2023 года</vt:lpstr>
      <vt:lpstr>Основы безопасности жизнедеятельности</vt:lpstr>
      <vt:lpstr>Основы безопасности жизнедеятельности</vt:lpstr>
      <vt:lpstr>Основы безопасности жизнедеятельности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</vt:lpstr>
      <vt:lpstr>Технология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ФПУ. Приложение 1. УМК «Технология» Глозман Е.С., Кожина О.А., Хотунцев Ю.Л. и другие</vt:lpstr>
      <vt:lpstr>ФПУ. Приложение 2.  Учебные пособия, соответствующие ФГОС 2021, подготовленные на основе  востребованных учебников, не вошедших в Приложение №1  и  дополнительные пособия к ним для обеспечения «доучивания» по ФГОС 2009, 2010 гг. </vt:lpstr>
      <vt:lpstr>Изобразительное искусство</vt:lpstr>
      <vt:lpstr>Изобразительное искусство</vt:lpstr>
      <vt:lpstr>Изобразительное искусство</vt:lpstr>
      <vt:lpstr>Изобразительное искусство</vt:lpstr>
      <vt:lpstr>Изобразительное искусство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кафедры 26 января 2023 г.</dc:title>
  <dc:creator>Царь .</dc:creator>
  <cp:lastModifiedBy>Елена Раифовна Артамонова</cp:lastModifiedBy>
  <cp:revision>118</cp:revision>
  <cp:lastPrinted>2023-06-20T20:12:25Z</cp:lastPrinted>
  <dcterms:created xsi:type="dcterms:W3CDTF">2022-06-20T17:47:58Z</dcterms:created>
  <dcterms:modified xsi:type="dcterms:W3CDTF">2023-06-23T11:06:16Z</dcterms:modified>
</cp:coreProperties>
</file>