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9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E0E9C8A2-2990-4D97-AED0-6F4123ED28F9}">
          <p14:sldIdLst>
            <p14:sldId id="256"/>
            <p14:sldId id="309"/>
            <p14:sldId id="310"/>
            <p14:sldId id="311"/>
            <p14:sldId id="312"/>
            <p14:sldId id="313"/>
            <p14:sldId id="314"/>
            <p14:sldId id="259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261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" initials="К" lastIdx="1" clrIdx="0">
    <p:extLst>
      <p:ext uri="{19B8F6BF-5375-455C-9EA6-DF929625EA0E}">
        <p15:presenceInfo xmlns="" xmlns:p15="http://schemas.microsoft.com/office/powerpoint/2012/main" userId="Ксен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1716"/>
    <a:srgbClr val="939393"/>
    <a:srgbClr val="AEAEB0"/>
    <a:srgbClr val="F24750"/>
    <a:srgbClr val="EC4B4D"/>
    <a:srgbClr val="EA4F4D"/>
    <a:srgbClr val="EA4E50"/>
    <a:srgbClr val="EB4A4F"/>
    <a:srgbClr val="EE484C"/>
    <a:srgbClr val="EF4B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360BD-E8CC-4BB7-A4A8-6CA57D16D36F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5BD7D-3CE9-43D3-B0A2-982C8D162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70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48368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17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642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48769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6352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9269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80948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17361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069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41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90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E82E33-DA1E-4E62-A8F2-531E7EE39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FB4A28-97BC-4E43-9B02-7A5656CC9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9B3191-E766-43C1-98C1-D1718098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88C92F-DD36-45F3-BD11-24860B6E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B1898B-A756-4036-8F5C-CAD7A1C3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0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785244-8F6A-4A32-AF2D-8005A346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369A03C-C2AD-4AD1-AEA8-D9BB5AA0F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A40110-05E6-4FD6-BD7D-747EDA4A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E4AC35-A5C1-4F53-B291-CF8A778C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562936-7BF3-4785-99A3-529233F3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54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ADD4920-E548-4CCC-9409-2BC966FBF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62DA66E-38C5-4223-8B0E-E785188EC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33EFB5-852E-44EB-946E-ECE580604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A72304-E126-4F3E-9C1E-61C229BC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FBC4DC-4BBD-4F4C-AC74-882D9CDB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0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D0301-971A-4C2F-BE6D-B396EE9F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37A0E64-4E63-4D8D-BA32-58E2517C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67C3A6-04C9-496A-A0EC-C2AAA9E5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D056A8-4B74-4A6D-9151-9FDB0C43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59E7586-DFA7-4D1E-9CC6-181BC6A1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72207-7D49-49B6-8537-6A673AB2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0E190B-A18E-4F90-ACB6-F7FD16A4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58C00B-B3FB-4968-AD1F-6A5F521C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B10BF4-2B1A-4E74-9B9A-D3D49C3A4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186F73-B05D-4E0B-A6C4-E6131F8A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90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7222BB-2BBE-4964-8B34-4943431A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353BA-4988-4202-A2AF-705028CB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B887DC-AB1E-4308-B8D1-29838E9CD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16D9073-1DDF-4596-A5DD-839EE54A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BA8528-393D-47B2-8C55-AB869CC5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0BC38B-87DC-4F80-B7B1-B559F739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18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D371FB-2925-48BA-A0EF-190FB3C3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DEA2A1-CF62-4E07-93EF-2C73152C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839C928-A0F0-4296-BC28-D9BD4BC3E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18429D4-448C-44AE-875D-3F92661C4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2B7B434-6327-4934-AE8D-D68316A8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B317294-5BE0-411C-903B-48059FA20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E45F914-2024-433A-B87F-F716D204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C63E12F-21F9-415E-9890-74826E6E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62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8A5C5-BFBB-424C-A250-2E37DC8C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49C33A-41CA-456B-8770-6AEDD034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F243536-FB7F-4ED4-B786-D52206FA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2686A8E-F400-44FD-A2B7-3E8AA731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7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FC87D4E-8AB0-4D34-80A4-7F18CA4B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2D93FE6-058C-4740-852C-0BF895E7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732C8C8-EDCB-4740-A798-6BD34749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63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10B43-1D58-4F92-96CC-0AD81F1D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658DCC-5E5D-4989-8D03-327B7BC9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BF71931-65C8-4B91-BE24-9967FEC8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33BDE7-04A9-4B0F-A400-C43E2AD6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5B8F38-9634-4BE1-AF9C-AAF428FE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16B1CE-F607-4851-90E1-395BB60C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06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7E20A-24A8-46DF-91C6-F9E46DEE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F018044-1551-4B0C-97C8-1FFAE4E33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AEA506-7C55-4FCB-859E-E6CCDCA7B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678E501-20CD-40FD-A847-42BE2D06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442060-3502-4375-9E5F-48F5DE37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5F097F-03FD-4F4C-B127-A951E99A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5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DBFCCF-B7F9-4A7B-8DB3-92345BB5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4D8FFC-1E68-44CE-B628-9A460D9CA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FF79B1-C1A3-4089-8BBB-8380447DB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F2A6-2E4D-4113-B5B2-C16641F4BAD3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ECB277-6EA2-4C96-84AE-92297793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C706C9-FC56-4178-BCC7-A6CDA7CD3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7A2A-95A8-4FA2-9350-2C7084AE5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5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5EB9C69-84E1-44C8-832B-EF7DE4EF2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61675A-1C4C-46C4-B093-969ECD3D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352" y="1404658"/>
            <a:ext cx="8486557" cy="20575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Mont" panose="00000700000000000000" pitchFamily="2" charset="0"/>
              </a:rPr>
              <a:t>Разбор заданий разных уровней сложности</a:t>
            </a:r>
            <a:br>
              <a:rPr lang="ru-RU" sz="2800" dirty="0" smtClean="0">
                <a:latin typeface="Mont" panose="00000700000000000000" pitchFamily="2" charset="0"/>
              </a:rPr>
            </a:br>
            <a:r>
              <a:rPr lang="ru-RU" sz="2800" dirty="0" smtClean="0">
                <a:latin typeface="Mont" panose="00000700000000000000" pitchFamily="2" charset="0"/>
              </a:rPr>
              <a:t>по </a:t>
            </a:r>
            <a:r>
              <a:rPr lang="ru-RU" sz="2800" dirty="0" err="1" smtClean="0">
                <a:latin typeface="Mont" panose="00000700000000000000" pitchFamily="2" charset="0"/>
              </a:rPr>
              <a:t>естественно-научной</a:t>
            </a:r>
            <a:r>
              <a:rPr lang="ru-RU" sz="2800" dirty="0" smtClean="0">
                <a:latin typeface="Mont" panose="00000700000000000000" pitchFamily="2" charset="0"/>
              </a:rPr>
              <a:t> грамотности</a:t>
            </a:r>
            <a:br>
              <a:rPr lang="ru-RU" sz="2800" dirty="0" smtClean="0">
                <a:latin typeface="Mont" panose="00000700000000000000" pitchFamily="2" charset="0"/>
              </a:rPr>
            </a:br>
            <a:r>
              <a:rPr lang="ru-RU" sz="2800" dirty="0" smtClean="0">
                <a:latin typeface="Mont" panose="00000700000000000000" pitchFamily="2" charset="0"/>
              </a:rPr>
              <a:t>Часть </a:t>
            </a:r>
            <a:r>
              <a:rPr lang="ru-RU" sz="2800" dirty="0" smtClean="0">
                <a:latin typeface="Mont" panose="00000700000000000000" pitchFamily="2" charset="0"/>
              </a:rPr>
              <a:t>2. Методические аспекты</a:t>
            </a:r>
            <a:endParaRPr lang="ru-RU" sz="2800" dirty="0">
              <a:latin typeface="Mont" panose="000007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0E6630-0C37-2642-AC7B-58A981B7B7AA}"/>
              </a:ext>
            </a:extLst>
          </p:cNvPr>
          <p:cNvSpPr txBox="1"/>
          <p:nvPr/>
        </p:nvSpPr>
        <p:spPr>
          <a:xfrm>
            <a:off x="452421" y="4057748"/>
            <a:ext cx="5370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t" panose="00000700000000000000" pitchFamily="2" charset="0"/>
              </a:rPr>
              <a:t>Мерщиев Александр Валерьевич</a:t>
            </a:r>
            <a:r>
              <a:rPr lang="ru-RU" sz="1400" b="1" dirty="0" smtClean="0">
                <a:latin typeface="Mont" panose="00000700000000000000" pitchFamily="2" charset="0"/>
              </a:rPr>
              <a:t> </a:t>
            </a:r>
          </a:p>
          <a:p>
            <a:r>
              <a:rPr lang="ru-RU" sz="1400" dirty="0" smtClean="0">
                <a:latin typeface="Mont" panose="00000700000000000000" pitchFamily="2" charset="0"/>
              </a:rPr>
              <a:t>кандидат биологических наук,</a:t>
            </a:r>
          </a:p>
          <a:p>
            <a:r>
              <a:rPr lang="ru-RU" sz="1400" dirty="0" smtClean="0">
                <a:latin typeface="Mont" panose="00000700000000000000" pitchFamily="2" charset="0"/>
              </a:rPr>
              <a:t>финалист </a:t>
            </a:r>
            <a:r>
              <a:rPr lang="ru-RU" sz="1400" dirty="0">
                <a:latin typeface="Mont" panose="00000700000000000000" pitchFamily="2" charset="0"/>
              </a:rPr>
              <a:t>конкурса </a:t>
            </a:r>
            <a:r>
              <a:rPr lang="ru-RU" sz="1400" dirty="0" smtClean="0">
                <a:latin typeface="Mont" panose="00000700000000000000" pitchFamily="2" charset="0"/>
              </a:rPr>
              <a:t>«Учитель </a:t>
            </a:r>
            <a:r>
              <a:rPr lang="ru-RU" sz="1400" dirty="0">
                <a:latin typeface="Mont" panose="00000700000000000000" pitchFamily="2" charset="0"/>
              </a:rPr>
              <a:t>года Москвы </a:t>
            </a:r>
            <a:r>
              <a:rPr lang="ru-RU" sz="1400" dirty="0" smtClean="0">
                <a:latin typeface="Mont" panose="00000700000000000000" pitchFamily="2" charset="0"/>
              </a:rPr>
              <a:t>– 2019», </a:t>
            </a: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5690B3F-74B3-403B-BDB7-21F88714C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26" y="1437848"/>
            <a:ext cx="4323274" cy="4134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583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391" y="6242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Научное </a:t>
            </a:r>
            <a:r>
              <a:rPr lang="ru-RU" sz="2400" b="1" dirty="0"/>
              <a:t>объяснение явлений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545" y="1019333"/>
            <a:ext cx="115028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Применить соответствующие естественнонаучные знания для объяснения явления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Распознавать</a:t>
            </a:r>
            <a:r>
              <a:rPr lang="ru-RU" sz="2400" dirty="0"/>
              <a:t>, использовать и создавать объяснительные модели и представления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Делать </a:t>
            </a:r>
            <a:r>
              <a:rPr lang="ru-RU" sz="2400" dirty="0"/>
              <a:t>и научно обосновывать прогнозы о протекании процесса или явления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Объяснять </a:t>
            </a:r>
            <a:r>
              <a:rPr lang="ru-RU" sz="2400" dirty="0"/>
              <a:t>принцип действия технического устройства или технологии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1695" y="82148"/>
            <a:ext cx="256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Компетенции ЕНГ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545" y="2437450"/>
            <a:ext cx="11050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Понимание </a:t>
            </a:r>
            <a:r>
              <a:rPr lang="ru-RU" sz="2400" b="1" dirty="0"/>
              <a:t>особенностей естественнонаучного исследования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545" y="2827965"/>
            <a:ext cx="11456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Распознавать и формулировать цель данного исследования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Предлагать </a:t>
            </a:r>
            <a:r>
              <a:rPr lang="ru-RU" sz="2400" dirty="0"/>
              <a:t>или оценивать способ научного исследования данного вопроса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Выдвигать </a:t>
            </a:r>
            <a:r>
              <a:rPr lang="ru-RU" sz="2400" dirty="0"/>
              <a:t>объяснительные гипотезы и предлагать способы их проверки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Описывать </a:t>
            </a:r>
            <a:r>
              <a:rPr lang="ru-RU" sz="2400" dirty="0"/>
              <a:t>и оценивать способы, которые используют учёные, чтобы обеспечить надёжность данных и достоверность объяснений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5545" y="4681622"/>
            <a:ext cx="11543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Интерпретация </a:t>
            </a:r>
            <a:r>
              <a:rPr lang="ru-RU" sz="2400" b="1" dirty="0"/>
              <a:t>данных и использование </a:t>
            </a:r>
            <a:r>
              <a:rPr lang="ru-RU" sz="2400" b="1" dirty="0" smtClean="0"/>
              <a:t>доказательств </a:t>
            </a:r>
            <a:r>
              <a:rPr lang="ru-RU" sz="2400" b="1" dirty="0"/>
              <a:t>для получения </a:t>
            </a:r>
            <a:r>
              <a:rPr lang="ru-RU" sz="2400" b="1" dirty="0" smtClean="0"/>
              <a:t>выводов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391" y="5191413"/>
            <a:ext cx="11863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Анализировать, интерпретировать данные и делать соответствующие выводы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Преобразовывать </a:t>
            </a:r>
            <a:r>
              <a:rPr lang="ru-RU" sz="2400" dirty="0"/>
              <a:t>одну форму представления данных в другую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Распознавать </a:t>
            </a:r>
            <a:r>
              <a:rPr lang="ru-RU" sz="2400" dirty="0"/>
              <a:t>допущения, доказательства и рассуждения в научных текстах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Оценивать </a:t>
            </a:r>
            <a:r>
              <a:rPr lang="ru-RU" sz="2400" dirty="0"/>
              <a:t>c научной точки зрения </a:t>
            </a:r>
            <a:r>
              <a:rPr lang="ru-RU" sz="2400" dirty="0" smtClean="0"/>
              <a:t>факты </a:t>
            </a:r>
            <a:r>
              <a:rPr lang="ru-RU" sz="2400" dirty="0"/>
              <a:t>и доказательства из различных источников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30535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4577" y="57215"/>
            <a:ext cx="3179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Типы научного знания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392" y="770072"/>
            <a:ext cx="11306726" cy="34411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0480" y="4391920"/>
            <a:ext cx="6517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Контексты: 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здоровье;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природные ресурсы;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окружающая среда; </a:t>
            </a:r>
            <a:endParaRPr lang="ru-RU" sz="2400" dirty="0" smtClean="0"/>
          </a:p>
          <a:p>
            <a:r>
              <a:rPr lang="ru-RU" sz="2400" dirty="0" smtClean="0"/>
              <a:t>• </a:t>
            </a:r>
            <a:r>
              <a:rPr lang="ru-RU" sz="2400" dirty="0"/>
              <a:t>опасности и риски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• </a:t>
            </a:r>
            <a:r>
              <a:rPr lang="ru-RU" sz="2400" dirty="0"/>
              <a:t>связь науки и технологий.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6009" y="4643913"/>
            <a:ext cx="2990850" cy="177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82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естественных наук</a:t>
            </a:r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0" y="1010653"/>
            <a:ext cx="11249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Мотивация обучающихся на развитие естественнонаучной грамотности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1520444"/>
            <a:ext cx="112495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чего мне нужна (если не для поступления/ профессии)</a:t>
            </a:r>
          </a:p>
          <a:p>
            <a:r>
              <a:rPr lang="ru-RU" sz="2400" dirty="0" smtClean="0"/>
              <a:t>биология, химия, физика, география, астрономия</a:t>
            </a:r>
          </a:p>
          <a:p>
            <a:r>
              <a:rPr lang="ru-RU" sz="2400" b="1" dirty="0" smtClean="0"/>
              <a:t>1 уровень: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применяется в жизни?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Как применить в своей жизни?</a:t>
            </a:r>
          </a:p>
          <a:p>
            <a:r>
              <a:rPr lang="ru-RU" sz="2400" b="1" dirty="0" smtClean="0"/>
              <a:t>2 уровень: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1" dirty="0" smtClean="0"/>
              <a:t>быстрая обработка </a:t>
            </a:r>
            <a:r>
              <a:rPr lang="ru-RU" sz="2400" i="1" dirty="0"/>
              <a:t>информации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1" dirty="0" smtClean="0"/>
              <a:t>аналитика, критическое </a:t>
            </a:r>
            <a:r>
              <a:rPr lang="ru-RU" sz="2400" i="1" dirty="0"/>
              <a:t>мышление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1" dirty="0" smtClean="0"/>
              <a:t>логика </a:t>
            </a:r>
            <a:r>
              <a:rPr lang="ru-RU" sz="2400" i="1" dirty="0"/>
              <a:t>в </a:t>
            </a:r>
            <a:r>
              <a:rPr lang="ru-RU" sz="2400" i="1" dirty="0" smtClean="0"/>
              <a:t>жизни (применение)</a:t>
            </a:r>
            <a:endParaRPr lang="ru-RU" sz="24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1" dirty="0" smtClean="0"/>
              <a:t>защита </a:t>
            </a:r>
            <a:r>
              <a:rPr lang="ru-RU" sz="2400" i="1" dirty="0"/>
              <a:t>от </a:t>
            </a:r>
            <a:r>
              <a:rPr lang="ru-RU" sz="2400" i="1" dirty="0" smtClean="0"/>
              <a:t>манипуляции (информационное, психологическое манипулирование, </a:t>
            </a:r>
            <a:r>
              <a:rPr lang="ru-RU" sz="2400" i="1" dirty="0" err="1" smtClean="0"/>
              <a:t>фейк-ньюс</a:t>
            </a:r>
            <a:r>
              <a:rPr lang="ru-RU" sz="2400" i="1" dirty="0" smtClean="0"/>
              <a:t>)</a:t>
            </a:r>
            <a:endParaRPr lang="ru-RU" sz="2400" i="1" dirty="0"/>
          </a:p>
          <a:p>
            <a:r>
              <a:rPr lang="ru-RU" sz="2400" b="1" dirty="0" smtClean="0"/>
              <a:t>3 уровень: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1" dirty="0" smtClean="0"/>
              <a:t>в профессиональном обучении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i="1" dirty="0" smtClean="0"/>
              <a:t>в будущей профессии</a:t>
            </a:r>
            <a:endParaRPr lang="ru-RU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250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5EB9C69-84E1-44C8-832B-EF7DE4EF2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61675A-1C4C-46C4-B093-969ECD3D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352" y="1404658"/>
            <a:ext cx="8486557" cy="205754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Mont" panose="00000700000000000000" pitchFamily="2" charset="0"/>
              </a:rPr>
              <a:t>Формирование </a:t>
            </a:r>
            <a:r>
              <a:rPr lang="ru-RU" sz="2800" dirty="0">
                <a:latin typeface="Mont" panose="00000700000000000000" pitchFamily="2" charset="0"/>
              </a:rPr>
              <a:t>ф</a:t>
            </a:r>
            <a:r>
              <a:rPr lang="ru-RU" sz="2800" dirty="0" smtClean="0">
                <a:latin typeface="Mont" panose="00000700000000000000" pitchFamily="2" charset="0"/>
              </a:rPr>
              <a:t>ункциональной грамотности при обучении биологии</a:t>
            </a:r>
            <a:r>
              <a:rPr lang="en-US" sz="2800" dirty="0" smtClean="0">
                <a:latin typeface="Mont" panose="00000700000000000000" pitchFamily="2" charset="0"/>
              </a:rPr>
              <a:t/>
            </a:r>
            <a:br>
              <a:rPr lang="en-US" sz="2800" dirty="0" smtClean="0">
                <a:latin typeface="Mont" panose="00000700000000000000" pitchFamily="2" charset="0"/>
              </a:rPr>
            </a:br>
            <a:r>
              <a:rPr lang="ru-RU" sz="2800" dirty="0" smtClean="0">
                <a:latin typeface="Mont" panose="00000700000000000000" pitchFamily="2" charset="0"/>
              </a:rPr>
              <a:t>Часть 1. Место функциональной грамотности в образовательном процессе школы</a:t>
            </a:r>
            <a:r>
              <a:rPr lang="en-US" sz="2800" dirty="0">
                <a:latin typeface="Mont" panose="00000700000000000000" pitchFamily="2" charset="0"/>
              </a:rPr>
              <a:t/>
            </a:r>
            <a:br>
              <a:rPr lang="en-US" sz="2800" dirty="0">
                <a:latin typeface="Mont" panose="00000700000000000000" pitchFamily="2" charset="0"/>
              </a:rPr>
            </a:br>
            <a:endParaRPr lang="ru-RU" sz="2800" dirty="0">
              <a:latin typeface="Mont" panose="000007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96664-E019-4300-B55D-C0D6F5A3A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5976938"/>
            <a:ext cx="1724025" cy="4762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D928496-9D7C-4915-9F16-6AA768545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13" y="5976938"/>
            <a:ext cx="1419225" cy="4762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1259E2D-ED0A-45A8-93AF-9C7FDB14C5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5987497"/>
            <a:ext cx="2228850" cy="476250"/>
          </a:xfrm>
          <a:prstGeom prst="rect">
            <a:avLst/>
          </a:prstGeom>
        </p:spPr>
      </p:pic>
      <p:grpSp>
        <p:nvGrpSpPr>
          <p:cNvPr id="3" name="Группа 16">
            <a:extLst>
              <a:ext uri="{FF2B5EF4-FFF2-40B4-BE49-F238E27FC236}">
                <a16:creationId xmlns="" xmlns:a16="http://schemas.microsoft.com/office/drawing/2014/main" id="{1F45DE33-B033-4D01-8534-4090767D454D}"/>
              </a:ext>
            </a:extLst>
          </p:cNvPr>
          <p:cNvGrpSpPr/>
          <p:nvPr/>
        </p:nvGrpSpPr>
        <p:grpSpPr>
          <a:xfrm>
            <a:off x="550863" y="404812"/>
            <a:ext cx="3587999" cy="476250"/>
            <a:chOff x="550863" y="404812"/>
            <a:chExt cx="3587999" cy="476250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74005C85-A4F5-4D84-A1E8-D590C101C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3" y="404812"/>
              <a:ext cx="476250" cy="47625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3BEEF54A-F4D0-4B71-A66F-B672E9D1CBC0}"/>
                </a:ext>
              </a:extLst>
            </p:cNvPr>
            <p:cNvSpPr/>
            <p:nvPr/>
          </p:nvSpPr>
          <p:spPr>
            <a:xfrm>
              <a:off x="1027113" y="634841"/>
              <a:ext cx="28870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939393"/>
                  </a:solidFill>
                  <a:latin typeface="Mont" panose="00000700000000000000" pitchFamily="2" charset="0"/>
                </a:rPr>
                <a:t>Серия курсов повышения квалификации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1C0C8C3C-BE04-4F6B-9A56-03F3BE885A8A}"/>
                </a:ext>
              </a:extLst>
            </p:cNvPr>
            <p:cNvSpPr/>
            <p:nvPr/>
          </p:nvSpPr>
          <p:spPr>
            <a:xfrm>
              <a:off x="1027113" y="404813"/>
              <a:ext cx="3111749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00" dirty="0">
                  <a:solidFill>
                    <a:srgbClr val="171716"/>
                  </a:solidFill>
                  <a:latin typeface="Mont Bold" panose="00000900000000000000" pitchFamily="2" charset="0"/>
                </a:rPr>
                <a:t>Работаем по обновленным ФГОС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60E6630-0C37-2642-AC7B-58A981B7B7AA}"/>
              </a:ext>
            </a:extLst>
          </p:cNvPr>
          <p:cNvSpPr txBox="1"/>
          <p:nvPr/>
        </p:nvSpPr>
        <p:spPr>
          <a:xfrm>
            <a:off x="452421" y="4057748"/>
            <a:ext cx="53705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t" panose="00000700000000000000" pitchFamily="2" charset="0"/>
              </a:rPr>
              <a:t>Мерщиев Александр Валерьевич</a:t>
            </a:r>
            <a:r>
              <a:rPr lang="ru-RU" sz="1400" b="1" dirty="0" smtClean="0">
                <a:latin typeface="Mont" panose="00000700000000000000" pitchFamily="2" charset="0"/>
              </a:rPr>
              <a:t> </a:t>
            </a:r>
          </a:p>
          <a:p>
            <a:r>
              <a:rPr lang="ru-RU" sz="1400" dirty="0" smtClean="0">
                <a:latin typeface="Mont" panose="00000700000000000000" pitchFamily="2" charset="0"/>
              </a:rPr>
              <a:t>кандидат биологических наук,</a:t>
            </a:r>
          </a:p>
          <a:p>
            <a:r>
              <a:rPr lang="ru-RU" sz="1400" dirty="0" smtClean="0">
                <a:latin typeface="Mont" panose="00000700000000000000" pitchFamily="2" charset="0"/>
              </a:rPr>
              <a:t>финалист </a:t>
            </a:r>
            <a:r>
              <a:rPr lang="ru-RU" sz="1400" dirty="0">
                <a:latin typeface="Mont" panose="00000700000000000000" pitchFamily="2" charset="0"/>
              </a:rPr>
              <a:t>конкурса </a:t>
            </a:r>
            <a:r>
              <a:rPr lang="ru-RU" sz="1400" dirty="0" smtClean="0">
                <a:latin typeface="Mont" panose="00000700000000000000" pitchFamily="2" charset="0"/>
              </a:rPr>
              <a:t>«Учитель </a:t>
            </a:r>
            <a:r>
              <a:rPr lang="ru-RU" sz="1400" dirty="0">
                <a:latin typeface="Mont" panose="00000700000000000000" pitchFamily="2" charset="0"/>
              </a:rPr>
              <a:t>года Москвы </a:t>
            </a:r>
            <a:r>
              <a:rPr lang="ru-RU" sz="1400" dirty="0" smtClean="0">
                <a:latin typeface="Mont" panose="00000700000000000000" pitchFamily="2" charset="0"/>
              </a:rPr>
              <a:t>– 2019», </a:t>
            </a:r>
          </a:p>
          <a:p>
            <a:r>
              <a:rPr lang="ru-RU" sz="1400" dirty="0" smtClean="0">
                <a:latin typeface="Mont" panose="00000700000000000000" pitchFamily="2" charset="0"/>
              </a:rPr>
              <a:t>руководитель проектов АО «Академия «Просвещение»</a:t>
            </a:r>
            <a:endParaRPr lang="ru-RU" sz="1400" dirty="0">
              <a:latin typeface="Mont" panose="00000700000000000000" pitchFamily="2" charset="0"/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5690B3F-74B3-403B-BDB7-21F88714C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26" y="1437848"/>
            <a:ext cx="4323274" cy="4134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583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440373" y="1510030"/>
            <a:ext cx="11125200" cy="6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280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Функциональная грамотность в контексте национального проекта «Образование»</a:t>
            </a:r>
            <a:endParaRPr lang="ru-RU" sz="280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7" name="Google Shape;107;p14"/>
          <p:cNvGrpSpPr/>
          <p:nvPr/>
        </p:nvGrpSpPr>
        <p:grpSpPr>
          <a:xfrm>
            <a:off x="550863" y="404812"/>
            <a:ext cx="3587999" cy="476250"/>
            <a:chOff x="550863" y="404812"/>
            <a:chExt cx="3587999" cy="476250"/>
          </a:xfrm>
        </p:grpSpPr>
        <p:pic>
          <p:nvPicPr>
            <p:cNvPr id="108" name="Google Shape;108;p1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550863" y="404812"/>
              <a:ext cx="476250" cy="47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4"/>
            <p:cNvSpPr/>
            <p:nvPr/>
          </p:nvSpPr>
          <p:spPr>
            <a:xfrm>
              <a:off x="1027113" y="634841"/>
              <a:ext cx="28870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93939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Серия курсов повышения квалификации</a:t>
              </a: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027113" y="404813"/>
              <a:ext cx="3111749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rgbClr val="17171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Работаем по обновленным ФГОС</a:t>
              </a:r>
            </a:p>
          </p:txBody>
        </p:sp>
      </p:grpSp>
      <p:sp>
        <p:nvSpPr>
          <p:cNvPr id="5" name="Прямоугольник 370"/>
          <p:cNvSpPr/>
          <p:nvPr/>
        </p:nvSpPr>
        <p:spPr bwMode="auto">
          <a:xfrm>
            <a:off x="4537816" y="2270887"/>
            <a:ext cx="7520462" cy="54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8EB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ea typeface="Open Sans Condensed"/>
                <a:cs typeface="Open Sans Condensed"/>
              </a:rPr>
              <a:t>Формируя функциональную грамотность обучающихся, мы решаем задачи стратегического развития Российской Федерации</a:t>
            </a:r>
          </a:p>
        </p:txBody>
      </p:sp>
      <p:sp>
        <p:nvSpPr>
          <p:cNvPr id="342" name="TextBox 349"/>
          <p:cNvSpPr/>
          <p:nvPr/>
        </p:nvSpPr>
        <p:spPr bwMode="auto">
          <a:xfrm>
            <a:off x="6181676" y="3421127"/>
            <a:ext cx="53619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/>
              <a:buChar char="•"/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/>
                <a:cs typeface="Open Sans"/>
              </a:rPr>
              <a:t>усиление позиций Российской Федерации в глобальной конкуренции путем развития человеческого потенциала как основного фактора экономического развития</a:t>
            </a:r>
          </a:p>
          <a:p>
            <a:pPr algn="just">
              <a:defRPr/>
            </a:pP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ea typeface="Open Sans"/>
              <a:cs typeface="Open Sans"/>
            </a:endParaRPr>
          </a:p>
          <a:p>
            <a:pPr marL="285750" indent="-285750" algn="just">
              <a:buFont typeface="Arial" panose="020B0604020202020204"/>
              <a:buChar char="•"/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/>
                <a:cs typeface="Open Sans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algn="just">
              <a:defRPr/>
            </a:pP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ea typeface="Open Sans"/>
              <a:cs typeface="Open Sans"/>
            </a:endParaRPr>
          </a:p>
          <a:p>
            <a:pPr marL="285750" indent="-285750" algn="just">
              <a:buFont typeface="Arial" panose="020B0604020202020204"/>
              <a:buChar char="•"/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/>
                <a:cs typeface="Open Sans"/>
              </a:rPr>
              <a:t>технологическое первенство на мировой арене, усиление роли инноваций в социально-экономическом развитии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ea typeface="Open Sans"/>
              <a:cs typeface="Open Sans"/>
            </a:endParaRPr>
          </a:p>
        </p:txBody>
      </p:sp>
      <p:grpSp>
        <p:nvGrpSpPr>
          <p:cNvPr id="343" name="Группа 3"/>
          <p:cNvGrpSpPr/>
          <p:nvPr/>
        </p:nvGrpSpPr>
        <p:grpSpPr bwMode="auto">
          <a:xfrm>
            <a:off x="391560" y="2599962"/>
            <a:ext cx="5321804" cy="3695288"/>
            <a:chOff x="440415" y="2254357"/>
            <a:chExt cx="5321804" cy="3695288"/>
          </a:xfrm>
        </p:grpSpPr>
        <p:pic>
          <p:nvPicPr>
            <p:cNvPr id="344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40415" y="2254357"/>
              <a:ext cx="5321804" cy="3695288"/>
            </a:xfrm>
            <a:prstGeom prst="rect">
              <a:avLst/>
            </a:prstGeom>
            <a:noFill/>
          </p:spPr>
        </p:pic>
        <p:pic>
          <p:nvPicPr>
            <p:cNvPr id="345" name="Picture 11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40415" y="3981144"/>
              <a:ext cx="246200" cy="319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Прямоугольник 2"/>
          <p:cNvSpPr/>
          <p:nvPr/>
        </p:nvSpPr>
        <p:spPr bwMode="auto">
          <a:xfrm>
            <a:off x="5282214" y="6295250"/>
            <a:ext cx="666953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>
                <a:solidFill>
                  <a:schemeClr val="tx1">
                    <a:lumMod val="85000"/>
                    <a:lumOff val="15000"/>
                  </a:schemeClr>
                </a:solidFill>
                <a:ea typeface="Open Sans"/>
                <a:cs typeface="Open Sans"/>
              </a:rPr>
              <a:t>Из указа «О национальных целях развития Российской Федерации на период до 2030 года» от 21.07.2020</a:t>
            </a:r>
          </a:p>
        </p:txBody>
      </p:sp>
      <p:pic>
        <p:nvPicPr>
          <p:cNvPr id="14" name="Google Shape;138;p16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 rot="652990">
            <a:off x="7381307" y="-2164553"/>
            <a:ext cx="5934464" cy="5138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7676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16"/>
          <p:cNvGrpSpPr/>
          <p:nvPr/>
        </p:nvGrpSpPr>
        <p:grpSpPr>
          <a:xfrm>
            <a:off x="550863" y="404812"/>
            <a:ext cx="3587999" cy="476250"/>
            <a:chOff x="550863" y="404812"/>
            <a:chExt cx="3587999" cy="476250"/>
          </a:xfrm>
        </p:grpSpPr>
        <p:pic>
          <p:nvPicPr>
            <p:cNvPr id="135" name="Google Shape;135;p16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550863" y="404812"/>
              <a:ext cx="476250" cy="47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6"/>
            <p:cNvSpPr/>
            <p:nvPr/>
          </p:nvSpPr>
          <p:spPr>
            <a:xfrm>
              <a:off x="1027113" y="634841"/>
              <a:ext cx="28870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93939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Серия курсов повышения квалификации</a:t>
              </a: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1027113" y="404813"/>
              <a:ext cx="3111749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rgbClr val="17171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Работаем по обновленным ФГОС</a:t>
              </a:r>
            </a:p>
          </p:txBody>
        </p:sp>
      </p:grpSp>
      <p:pic>
        <p:nvPicPr>
          <p:cNvPr id="138" name="Google Shape;138;p16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652990">
            <a:off x="7381307" y="-2164553"/>
            <a:ext cx="5934464" cy="513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440373" y="1510030"/>
            <a:ext cx="11125200" cy="6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28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Особенности заданий для формирования и оценки функциональной грамотности</a:t>
            </a:r>
            <a:endParaRPr lang="ru-RU" sz="280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Замещающая рамка рисунка 2"/>
          <p:cNvPicPr>
            <a:picLocks noGrp="1" noChangeAspect="1"/>
          </p:cNvPicPr>
          <p:nvPr>
            <p:ph type="pic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1903650" y="2629472"/>
            <a:ext cx="8384697" cy="3900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739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8"/>
          <p:cNvGrpSpPr/>
          <p:nvPr/>
        </p:nvGrpSpPr>
        <p:grpSpPr>
          <a:xfrm>
            <a:off x="550863" y="404812"/>
            <a:ext cx="3587999" cy="476250"/>
            <a:chOff x="550863" y="404812"/>
            <a:chExt cx="3587999" cy="476250"/>
          </a:xfrm>
        </p:grpSpPr>
        <p:pic>
          <p:nvPicPr>
            <p:cNvPr id="166" name="Google Shape;166;p18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550863" y="404812"/>
              <a:ext cx="476250" cy="47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8"/>
            <p:cNvSpPr/>
            <p:nvPr/>
          </p:nvSpPr>
          <p:spPr>
            <a:xfrm>
              <a:off x="1027113" y="634841"/>
              <a:ext cx="28870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93939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Серия курсов повышения квалификации</a:t>
              </a: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027113" y="404813"/>
              <a:ext cx="3111749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rgbClr val="17171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Работаем по обновленным ФГОС</a:t>
              </a:r>
            </a:p>
          </p:txBody>
        </p:sp>
      </p:grpSp>
      <p:pic>
        <p:nvPicPr>
          <p:cNvPr id="169" name="Google Shape;169;p18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652990">
            <a:off x="7381307" y="-2164553"/>
            <a:ext cx="5934464" cy="513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440373" y="1510030"/>
            <a:ext cx="11125200" cy="6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2800">
                <a:solidFill>
                  <a:schemeClr val="dk1"/>
                </a:solidFill>
                <a:sym typeface="+mn-ea"/>
              </a:rPr>
              <a:t>Составляющие функциональной грамотности</a:t>
            </a:r>
            <a:endParaRPr lang="ru-RU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671" y="2303157"/>
            <a:ext cx="1159637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dk1"/>
                </a:solidFill>
              </a:rPr>
              <a:t>Читательская грамотность</a:t>
            </a:r>
            <a:r>
              <a:rPr lang="ru-RU" sz="2100" dirty="0">
                <a:solidFill>
                  <a:schemeClr val="dk1"/>
                </a:solidFill>
              </a:rPr>
              <a:t> -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2912" y="3556540"/>
            <a:ext cx="1140642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Tx/>
            </a:pPr>
            <a:r>
              <a:rPr lang="ru-RU" sz="2100" b="1" dirty="0">
                <a:solidFill>
                  <a:schemeClr val="dk1"/>
                </a:solidFill>
              </a:rPr>
              <a:t>Математическая грамотность</a:t>
            </a:r>
            <a:r>
              <a:rPr lang="ru-RU" sz="2100" dirty="0">
                <a:solidFill>
                  <a:schemeClr val="dk1"/>
                </a:solidFill>
              </a:rPr>
              <a:t> – это способность человека мыслить математически, формулировать, применять и интерпретировать математику для решения задач в разнообразных практических контекстах. Она включает в себя понятия, процедуры и факты, а также инструменты для описания, объяснения и предсказания явлений.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2912" y="5133374"/>
            <a:ext cx="11331898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Tx/>
            </a:pPr>
            <a:r>
              <a:rPr lang="ru-RU" sz="2100" b="1">
                <a:solidFill>
                  <a:schemeClr val="dk1"/>
                </a:solidFill>
              </a:rPr>
              <a:t>Естественнонаучная грамотность</a:t>
            </a:r>
            <a:r>
              <a:rPr lang="ru-RU" sz="2100">
                <a:solidFill>
                  <a:schemeClr val="dk1"/>
                </a:solidFill>
              </a:rPr>
              <a:t> - это способность человека занимать активную гражданскую позицию по общественно значимым вопросам, связанным с естественными науками, и его готовность интересоваться естественнонаучными идеями.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146363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8"/>
          <p:cNvGrpSpPr/>
          <p:nvPr/>
        </p:nvGrpSpPr>
        <p:grpSpPr>
          <a:xfrm>
            <a:off x="550863" y="404812"/>
            <a:ext cx="3587999" cy="476250"/>
            <a:chOff x="550863" y="404812"/>
            <a:chExt cx="3587999" cy="476250"/>
          </a:xfrm>
        </p:grpSpPr>
        <p:pic>
          <p:nvPicPr>
            <p:cNvPr id="166" name="Google Shape;166;p18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550863" y="404812"/>
              <a:ext cx="476250" cy="47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8"/>
            <p:cNvSpPr/>
            <p:nvPr/>
          </p:nvSpPr>
          <p:spPr>
            <a:xfrm>
              <a:off x="1027113" y="634841"/>
              <a:ext cx="28870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93939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Серия курсов повышения квалификации</a:t>
              </a: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027113" y="404813"/>
              <a:ext cx="3111749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rgbClr val="17171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Работаем по обновленным ФГОС</a:t>
              </a:r>
            </a:p>
          </p:txBody>
        </p:sp>
      </p:grpSp>
      <p:pic>
        <p:nvPicPr>
          <p:cNvPr id="169" name="Google Shape;169;p18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652990">
            <a:off x="7381307" y="-2164553"/>
            <a:ext cx="5934464" cy="513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510858" y="1433830"/>
            <a:ext cx="11125200" cy="6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2800">
                <a:solidFill>
                  <a:schemeClr val="dk1"/>
                </a:solidFill>
                <a:sym typeface="+mn-ea"/>
              </a:rPr>
              <a:t>Составляющие функциональной грамотности</a:t>
            </a:r>
            <a:endParaRPr lang="ru-RU"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lang="ru-RU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479" y="5154804"/>
            <a:ext cx="11250262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Tx/>
            </a:pPr>
            <a:r>
              <a:rPr lang="ru-RU" sz="2100" b="1">
                <a:solidFill>
                  <a:schemeClr val="dk1"/>
                </a:solidFill>
              </a:rPr>
              <a:t>Глобальная компетентность</a:t>
            </a:r>
            <a:r>
              <a:rPr lang="ru-RU" sz="2100">
                <a:solidFill>
                  <a:schemeClr val="dk1"/>
                </a:solidFill>
              </a:rPr>
              <a:t> - способность изучать глобальные и межкультурные проблемы, понимать и ценить различные мировоззрения и точки зрения, успешно и уважительно взаимодействовать с другими и принимать меры для коллективного благополучия и устойчивого развития.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931" y="2154997"/>
            <a:ext cx="11280641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>
                <a:solidFill>
                  <a:schemeClr val="dk1"/>
                </a:solidFill>
              </a:rPr>
              <a:t>Финансовая грамотность</a:t>
            </a:r>
            <a:r>
              <a:rPr lang="ru-RU" sz="2100">
                <a:solidFill>
                  <a:schemeClr val="dk1"/>
                </a:solidFill>
              </a:rPr>
              <a:t> – это знание и понимание финансовых понятий, рисков, а также навыки, мотивация и уверенное применение таких знаний для принятия эффективных решений, направленное на улучшение финансового благосостояния человека и общества, обеспечивающее участие в экономической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484" y="3629705"/>
            <a:ext cx="1119942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SzTx/>
            </a:pPr>
            <a:r>
              <a:rPr lang="ru-RU" sz="2100" b="1">
                <a:solidFill>
                  <a:schemeClr val="dk1"/>
                </a:solidFill>
              </a:rPr>
              <a:t>Креативное мышление</a:t>
            </a:r>
            <a:r>
              <a:rPr lang="ru-RU" sz="2100">
                <a:solidFill>
                  <a:schemeClr val="dk1"/>
                </a:solidFill>
              </a:rPr>
              <a:t> – способность продуктивно участвовать в процессе выработки, оценки и совершенствования идей, направленных на получение инновационных и эффективных решений, и/или нового знания, и/или эффектного выражение воображения.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14306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8"/>
          <p:cNvGrpSpPr/>
          <p:nvPr/>
        </p:nvGrpSpPr>
        <p:grpSpPr>
          <a:xfrm>
            <a:off x="550863" y="404812"/>
            <a:ext cx="3587999" cy="476250"/>
            <a:chOff x="550863" y="404812"/>
            <a:chExt cx="3587999" cy="476250"/>
          </a:xfrm>
        </p:grpSpPr>
        <p:pic>
          <p:nvPicPr>
            <p:cNvPr id="166" name="Google Shape;166;p18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550863" y="404812"/>
              <a:ext cx="476250" cy="47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8"/>
            <p:cNvSpPr/>
            <p:nvPr/>
          </p:nvSpPr>
          <p:spPr>
            <a:xfrm>
              <a:off x="1027113" y="634841"/>
              <a:ext cx="28870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93939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Серия курсов повышения квалификации</a:t>
              </a: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027113" y="404813"/>
              <a:ext cx="3111749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rgbClr val="17171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Работаем по обновленным ФГОС</a:t>
              </a:r>
            </a:p>
          </p:txBody>
        </p:sp>
      </p:grpSp>
      <p:pic>
        <p:nvPicPr>
          <p:cNvPr id="169" name="Google Shape;169;p18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652990">
            <a:off x="7381307" y="-2164553"/>
            <a:ext cx="5934464" cy="513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510858" y="1433830"/>
            <a:ext cx="11125200" cy="6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2800">
                <a:solidFill>
                  <a:schemeClr val="dk1"/>
                </a:solidFill>
                <a:sym typeface="+mn-ea"/>
              </a:rPr>
              <a:t>Формируем функциональную грамотность на уроках</a:t>
            </a:r>
            <a:endParaRPr lang="ru-RU"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lang="ru-RU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" name="object 18"/>
          <p:cNvSpPr/>
          <p:nvPr/>
        </p:nvSpPr>
        <p:spPr bwMode="auto">
          <a:xfrm>
            <a:off x="302602" y="3080423"/>
            <a:ext cx="6189980" cy="2935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370205" indent="-28575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sz="1600" b="1" spc="-10">
                <a:latin typeface="Arial" panose="020B0604020202020204"/>
                <a:cs typeface="Arial" panose="020B0604020202020204"/>
              </a:rPr>
              <a:t>создание учебных </a:t>
            </a:r>
            <a:r>
              <a:rPr sz="1600" b="1" spc="-5">
                <a:latin typeface="Arial" panose="020B0604020202020204"/>
                <a:cs typeface="Arial" panose="020B0604020202020204"/>
              </a:rPr>
              <a:t>ситуаций</a:t>
            </a:r>
            <a:r>
              <a:rPr sz="1600" spc="-5">
                <a:latin typeface="Arial" panose="020B0604020202020204"/>
                <a:cs typeface="Arial" panose="020B0604020202020204"/>
              </a:rPr>
              <a:t>, инициирующих </a:t>
            </a:r>
            <a:r>
              <a:rPr sz="1600" spc="-10">
                <a:latin typeface="Arial" panose="020B0604020202020204"/>
                <a:cs typeface="Arial" panose="020B0604020202020204"/>
              </a:rPr>
              <a:t>учебную  деятельность </a:t>
            </a:r>
            <a:r>
              <a:rPr sz="1600" spc="-5">
                <a:latin typeface="Arial" panose="020B0604020202020204"/>
                <a:cs typeface="Arial" panose="020B0604020202020204"/>
              </a:rPr>
              <a:t>учащихся, </a:t>
            </a:r>
            <a:r>
              <a:rPr sz="1600" spc="-10">
                <a:latin typeface="Arial" panose="020B0604020202020204"/>
                <a:cs typeface="Arial" panose="020B0604020202020204"/>
              </a:rPr>
              <a:t>мотивирующих </a:t>
            </a:r>
            <a:r>
              <a:rPr sz="1600" spc="-5">
                <a:latin typeface="Arial" panose="020B0604020202020204"/>
                <a:cs typeface="Arial" panose="020B0604020202020204"/>
              </a:rPr>
              <a:t>их на </a:t>
            </a:r>
            <a:r>
              <a:rPr sz="1600" spc="-10">
                <a:latin typeface="Arial" panose="020B0604020202020204"/>
                <a:cs typeface="Arial" panose="020B0604020202020204"/>
              </a:rPr>
              <a:t>учебную  деятельность </a:t>
            </a:r>
            <a:r>
              <a:rPr sz="1600" spc="-5">
                <a:latin typeface="Arial" panose="020B0604020202020204"/>
                <a:cs typeface="Arial" panose="020B0604020202020204"/>
              </a:rPr>
              <a:t>и проясняющих смыслы </a:t>
            </a:r>
            <a:r>
              <a:rPr sz="1600" spc="-20">
                <a:latin typeface="Arial" panose="020B0604020202020204"/>
                <a:cs typeface="Arial" panose="020B0604020202020204"/>
              </a:rPr>
              <a:t>этой</a:t>
            </a:r>
            <a:r>
              <a:rPr sz="1600" spc="5">
                <a:latin typeface="Arial" panose="020B0604020202020204"/>
                <a:cs typeface="Arial" panose="020B0604020202020204"/>
              </a:rPr>
              <a:t> </a:t>
            </a:r>
            <a:r>
              <a:rPr sz="1600" spc="-10">
                <a:latin typeface="Arial" panose="020B0604020202020204"/>
                <a:cs typeface="Arial" panose="020B0604020202020204"/>
              </a:rPr>
              <a:t>деятельности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298450" marR="125095" indent="-28575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sz="1600" b="1" spc="-5">
                <a:latin typeface="Arial" panose="020B0604020202020204"/>
                <a:cs typeface="Arial" panose="020B0604020202020204"/>
              </a:rPr>
              <a:t>учение в общении</a:t>
            </a:r>
            <a:r>
              <a:rPr sz="1600" spc="-5">
                <a:latin typeface="Arial" panose="020B0604020202020204"/>
                <a:cs typeface="Arial" panose="020B0604020202020204"/>
              </a:rPr>
              <a:t>, или </a:t>
            </a:r>
            <a:r>
              <a:rPr sz="1600" b="1" spc="-10">
                <a:latin typeface="Arial" panose="020B0604020202020204"/>
                <a:cs typeface="Arial" panose="020B0604020202020204"/>
              </a:rPr>
              <a:t>учебное </a:t>
            </a:r>
            <a:r>
              <a:rPr sz="1600" b="1" spc="-15">
                <a:latin typeface="Arial" panose="020B0604020202020204"/>
                <a:cs typeface="Arial" panose="020B0604020202020204"/>
              </a:rPr>
              <a:t>сотрудничество</a:t>
            </a:r>
            <a:r>
              <a:rPr sz="1600" spc="-15">
                <a:latin typeface="Arial" panose="020B0604020202020204"/>
                <a:cs typeface="Arial" panose="020B0604020202020204"/>
              </a:rPr>
              <a:t>, </a:t>
            </a:r>
            <a:r>
              <a:rPr sz="1600" spc="-5">
                <a:latin typeface="Arial" panose="020B0604020202020204"/>
                <a:cs typeface="Arial" panose="020B0604020202020204"/>
              </a:rPr>
              <a:t>задания  на </a:t>
            </a:r>
            <a:r>
              <a:rPr sz="1600" spc="-10">
                <a:latin typeface="Arial" panose="020B0604020202020204"/>
                <a:cs typeface="Arial" panose="020B0604020202020204"/>
              </a:rPr>
              <a:t>работу </a:t>
            </a:r>
            <a:r>
              <a:rPr sz="1600" spc="-5">
                <a:latin typeface="Arial" panose="020B0604020202020204"/>
                <a:cs typeface="Arial" panose="020B0604020202020204"/>
              </a:rPr>
              <a:t>в парах и малых</a:t>
            </a:r>
            <a:r>
              <a:rPr sz="1600" spc="25">
                <a:latin typeface="Arial" panose="020B0604020202020204"/>
                <a:cs typeface="Arial" panose="020B0604020202020204"/>
              </a:rPr>
              <a:t> </a:t>
            </a:r>
            <a:r>
              <a:rPr sz="1600" spc="-10">
                <a:latin typeface="Arial" panose="020B0604020202020204"/>
                <a:cs typeface="Arial" panose="020B0604020202020204"/>
              </a:rPr>
              <a:t>группах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298450" marR="494665" indent="-28575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sz="1600" b="1" spc="-10">
                <a:latin typeface="Arial" panose="020B0604020202020204"/>
                <a:cs typeface="Arial" panose="020B0604020202020204"/>
              </a:rPr>
              <a:t>поисковая активность </a:t>
            </a:r>
            <a:r>
              <a:rPr sz="1600" spc="-5">
                <a:latin typeface="Arial" panose="020B0604020202020204"/>
                <a:cs typeface="Arial" panose="020B0604020202020204"/>
              </a:rPr>
              <a:t>- задания </a:t>
            </a:r>
            <a:r>
              <a:rPr sz="1600" spc="-10">
                <a:latin typeface="Arial" panose="020B0604020202020204"/>
                <a:cs typeface="Arial" panose="020B0604020202020204"/>
              </a:rPr>
              <a:t>поискового </a:t>
            </a:r>
            <a:r>
              <a:rPr sz="1600" spc="-5">
                <a:latin typeface="Arial" panose="020B0604020202020204"/>
                <a:cs typeface="Arial" panose="020B0604020202020204"/>
              </a:rPr>
              <a:t>характера,  </a:t>
            </a:r>
            <a:r>
              <a:rPr sz="1600" spc="-10">
                <a:latin typeface="Arial" panose="020B0604020202020204"/>
                <a:cs typeface="Arial" panose="020B0604020202020204"/>
              </a:rPr>
              <a:t>учебные исследования,</a:t>
            </a:r>
            <a:r>
              <a:rPr sz="1600" spc="5">
                <a:latin typeface="Arial" panose="020B0604020202020204"/>
                <a:cs typeface="Arial" panose="020B0604020202020204"/>
              </a:rPr>
              <a:t> </a:t>
            </a:r>
            <a:r>
              <a:rPr sz="1600" spc="-5">
                <a:latin typeface="Arial" panose="020B0604020202020204"/>
                <a:cs typeface="Arial" panose="020B0604020202020204"/>
              </a:rPr>
              <a:t>проекты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298450" marR="5080" indent="-28575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sz="1600" b="1" spc="-10">
                <a:latin typeface="Arial" panose="020B0604020202020204"/>
                <a:cs typeface="Arial" panose="020B0604020202020204"/>
              </a:rPr>
              <a:t>оценочная самостоятельность </a:t>
            </a:r>
            <a:r>
              <a:rPr sz="1600" spc="-5">
                <a:latin typeface="Arial" panose="020B0604020202020204"/>
                <a:cs typeface="Arial" panose="020B0604020202020204"/>
              </a:rPr>
              <a:t>школьников, задания на  само- и взаимооценку: </a:t>
            </a:r>
            <a:r>
              <a:rPr sz="1600" spc="-10">
                <a:latin typeface="Arial" panose="020B0604020202020204"/>
                <a:cs typeface="Arial" panose="020B0604020202020204"/>
              </a:rPr>
              <a:t>приобретение опыта </a:t>
            </a:r>
            <a:r>
              <a:rPr sz="1600" spc="-5">
                <a:latin typeface="Arial" panose="020B0604020202020204"/>
                <a:cs typeface="Arial" panose="020B0604020202020204"/>
              </a:rPr>
              <a:t>– </a:t>
            </a:r>
            <a:r>
              <a:rPr sz="1600">
                <a:latin typeface="Arial" panose="020B0604020202020204"/>
                <a:cs typeface="Arial" panose="020B0604020202020204"/>
              </a:rPr>
              <a:t>кейсы, </a:t>
            </a:r>
            <a:r>
              <a:rPr sz="1600" spc="-10">
                <a:latin typeface="Arial" panose="020B0604020202020204"/>
                <a:cs typeface="Arial" panose="020B0604020202020204"/>
              </a:rPr>
              <a:t>ролевые  </a:t>
            </a:r>
            <a:r>
              <a:rPr sz="1600" spc="-5">
                <a:latin typeface="Arial" panose="020B0604020202020204"/>
                <a:cs typeface="Arial" panose="020B0604020202020204"/>
              </a:rPr>
              <a:t>игры, диспуты, </a:t>
            </a:r>
            <a:r>
              <a:rPr sz="1600" spc="-10">
                <a:latin typeface="Arial" panose="020B0604020202020204"/>
                <a:cs typeface="Arial" panose="020B0604020202020204"/>
              </a:rPr>
              <a:t>требующие </a:t>
            </a:r>
            <a:r>
              <a:rPr sz="1600" spc="-5">
                <a:latin typeface="Arial" panose="020B0604020202020204"/>
                <a:cs typeface="Arial" panose="020B0604020202020204"/>
              </a:rPr>
              <a:t>разрешения </a:t>
            </a:r>
            <a:r>
              <a:rPr sz="1600" spc="-15">
                <a:latin typeface="Arial" panose="020B0604020202020204"/>
                <a:cs typeface="Arial" panose="020B0604020202020204"/>
              </a:rPr>
              <a:t>проблем, </a:t>
            </a:r>
            <a:r>
              <a:rPr sz="1600" spc="-5">
                <a:latin typeface="Arial" panose="020B0604020202020204"/>
                <a:cs typeface="Arial" panose="020B0604020202020204"/>
              </a:rPr>
              <a:t>принятия  решений, </a:t>
            </a:r>
            <a:r>
              <a:rPr sz="1600" spc="-10">
                <a:latin typeface="Arial" panose="020B0604020202020204"/>
                <a:cs typeface="Arial" panose="020B0604020202020204"/>
              </a:rPr>
              <a:t>позитивного</a:t>
            </a:r>
            <a:r>
              <a:rPr sz="1600">
                <a:latin typeface="Arial" panose="020B0604020202020204"/>
                <a:cs typeface="Arial" panose="020B0604020202020204"/>
              </a:rPr>
              <a:t> </a:t>
            </a:r>
            <a:r>
              <a:rPr sz="1600" spc="-10">
                <a:latin typeface="Arial" panose="020B0604020202020204"/>
                <a:cs typeface="Arial" panose="020B0604020202020204"/>
              </a:rPr>
              <a:t>поведения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/>
          <p:nvPr/>
        </p:nvSpPr>
        <p:spPr bwMode="auto">
          <a:xfrm>
            <a:off x="302768" y="2208148"/>
            <a:ext cx="5934710" cy="728980"/>
          </a:xfrm>
          <a:prstGeom prst="rect">
            <a:avLst/>
          </a:prstGeom>
          <a:noFill/>
        </p:spPr>
        <p:txBody>
          <a:bodyPr vert="horz" wrap="square" lIns="0" tIns="19875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565"/>
              </a:spcBef>
              <a:defRPr/>
            </a:pPr>
            <a:r>
              <a:rPr sz="2000" b="1" spc="-5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Эффективные </a:t>
            </a:r>
            <a:r>
              <a:rPr sz="2000" b="1" spc="-1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педагогические</a:t>
            </a:r>
            <a:r>
              <a:rPr sz="2000" b="1" spc="-25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5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практики:</a:t>
            </a:r>
          </a:p>
        </p:txBody>
      </p:sp>
      <p:sp>
        <p:nvSpPr>
          <p:cNvPr id="21" name="object 21"/>
          <p:cNvSpPr/>
          <p:nvPr/>
        </p:nvSpPr>
        <p:spPr bwMode="auto">
          <a:xfrm>
            <a:off x="6780530" y="2375535"/>
            <a:ext cx="2509520" cy="1579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22"/>
          <p:cNvSpPr/>
          <p:nvPr/>
        </p:nvSpPr>
        <p:spPr bwMode="auto">
          <a:xfrm>
            <a:off x="6780530" y="4906645"/>
            <a:ext cx="2509520" cy="1579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3" name="object 23"/>
          <p:cNvSpPr/>
          <p:nvPr/>
        </p:nvSpPr>
        <p:spPr bwMode="auto">
          <a:xfrm>
            <a:off x="8937625" y="3600450"/>
            <a:ext cx="2509520" cy="1637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226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8"/>
          <p:cNvGrpSpPr/>
          <p:nvPr/>
        </p:nvGrpSpPr>
        <p:grpSpPr>
          <a:xfrm>
            <a:off x="550863" y="404812"/>
            <a:ext cx="3587999" cy="476250"/>
            <a:chOff x="550863" y="404812"/>
            <a:chExt cx="3587999" cy="476250"/>
          </a:xfrm>
        </p:grpSpPr>
        <p:pic>
          <p:nvPicPr>
            <p:cNvPr id="166" name="Google Shape;166;p18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550863" y="404812"/>
              <a:ext cx="476250" cy="47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8"/>
            <p:cNvSpPr/>
            <p:nvPr/>
          </p:nvSpPr>
          <p:spPr>
            <a:xfrm>
              <a:off x="1027113" y="634841"/>
              <a:ext cx="288703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93939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Серия курсов повышения квалификации</a:t>
              </a: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027113" y="404813"/>
              <a:ext cx="3111749" cy="29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300">
                  <a:solidFill>
                    <a:srgbClr val="171716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rPr>
                <a:t>Работаем по обновленным ФГОС</a:t>
              </a:r>
            </a:p>
          </p:txBody>
        </p:sp>
      </p:grpSp>
      <p:pic>
        <p:nvPicPr>
          <p:cNvPr id="169" name="Google Shape;169;p18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652990">
            <a:off x="7394007" y="-2177253"/>
            <a:ext cx="5934464" cy="513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510858" y="1433830"/>
            <a:ext cx="11125200" cy="6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r>
              <a:rPr lang="ru-RU" sz="2800">
                <a:solidFill>
                  <a:schemeClr val="dk1"/>
                </a:solidFill>
                <a:sym typeface="+mn-ea"/>
              </a:rPr>
              <a:t>Ресурсы УМК и учебных пособий</a:t>
            </a:r>
            <a:endParaRPr lang="ru-RU" sz="2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</a:pPr>
            <a:endParaRPr lang="ru-RU" sz="280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object 18"/>
          <p:cNvSpPr txBox="1"/>
          <p:nvPr/>
        </p:nvSpPr>
        <p:spPr>
          <a:xfrm>
            <a:off x="116310" y="2222281"/>
            <a:ext cx="11520170" cy="4037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eaLnBrk="1" fontAlgn="auto" latinLnBrk="0" hangingPunct="1">
              <a:lnSpc>
                <a:spcPct val="100000"/>
              </a:lnSpc>
              <a:spcBef>
                <a:spcPts val="100"/>
              </a:spcBef>
              <a:buFont typeface="Wingdings" panose="05000000000000000000" charset="0"/>
              <a:buChar char="ü"/>
            </a:pPr>
            <a:r>
              <a:rPr sz="1800" spc="-5" dirty="0">
                <a:solidFill>
                  <a:schemeClr val="tx1"/>
                </a:solidFill>
                <a:cs typeface="Carlito"/>
              </a:rPr>
              <a:t>Многие задания в 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учебниках </a:t>
            </a:r>
            <a:r>
              <a:rPr sz="1800" spc="-5" dirty="0">
                <a:solidFill>
                  <a:schemeClr val="tx1"/>
                </a:solidFill>
                <a:cs typeface="Carlito"/>
              </a:rPr>
              <a:t>и пособиях шлейфа направлены на формирование  функциональной грамотности, </a:t>
            </a:r>
            <a:r>
              <a:rPr sz="1800" spc="-20" dirty="0">
                <a:solidFill>
                  <a:schemeClr val="tx1"/>
                </a:solidFill>
                <a:cs typeface="Carlito"/>
              </a:rPr>
              <a:t>поскольку, </a:t>
            </a:r>
            <a:r>
              <a:rPr sz="1800" spc="-5" dirty="0">
                <a:solidFill>
                  <a:schemeClr val="tx1"/>
                </a:solidFill>
                <a:cs typeface="Carlito"/>
              </a:rPr>
              <a:t>по сути, </a:t>
            </a:r>
            <a:r>
              <a:rPr sz="1800" spc="-15" dirty="0">
                <a:solidFill>
                  <a:schemeClr val="tx1"/>
                </a:solidFill>
                <a:cs typeface="Carlito"/>
              </a:rPr>
              <a:t>это 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метапредметные </a:t>
            </a:r>
            <a:r>
              <a:rPr sz="1800" spc="-25" dirty="0">
                <a:solidFill>
                  <a:schemeClr val="tx1"/>
                </a:solidFill>
                <a:cs typeface="Carlito"/>
              </a:rPr>
              <a:t>результаты</a:t>
            </a:r>
            <a:r>
              <a:rPr sz="1800" spc="135" dirty="0">
                <a:solidFill>
                  <a:schemeClr val="tx1"/>
                </a:solidFill>
                <a:cs typeface="Carlito"/>
              </a:rPr>
              <a:t> </a:t>
            </a:r>
            <a:r>
              <a:rPr sz="1800" spc="-5" dirty="0">
                <a:solidFill>
                  <a:schemeClr val="tx1"/>
                </a:solidFill>
                <a:cs typeface="Carlito"/>
              </a:rPr>
              <a:t>обучения: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1582420" indent="-368300" eaLnBrk="1" fontAlgn="auto" latinLnBrk="0" hangingPunct="1">
              <a:lnSpc>
                <a:spcPct val="100000"/>
              </a:lnSpc>
              <a:spcBef>
                <a:spcPts val="26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1800" spc="-5" dirty="0">
                <a:solidFill>
                  <a:schemeClr val="tx1"/>
                </a:solidFill>
                <a:cs typeface="Carlito"/>
              </a:rPr>
              <a:t>Работа </a:t>
            </a:r>
            <a:r>
              <a:rPr sz="1800" dirty="0">
                <a:solidFill>
                  <a:schemeClr val="tx1"/>
                </a:solidFill>
                <a:cs typeface="Carlito"/>
              </a:rPr>
              <a:t>с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 </a:t>
            </a:r>
            <a:r>
              <a:rPr sz="1800" spc="-15" dirty="0">
                <a:solidFill>
                  <a:schemeClr val="tx1"/>
                </a:solidFill>
                <a:cs typeface="Carlito"/>
              </a:rPr>
              <a:t>текстом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1582420" indent="-368300" eaLnBrk="1" fontAlgn="auto" latinLnBrk="0" hangingPunct="1">
              <a:lnSpc>
                <a:spcPct val="1000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1800" spc="-5" dirty="0">
                <a:solidFill>
                  <a:schemeClr val="tx1"/>
                </a:solidFill>
                <a:cs typeface="Carlito"/>
              </a:rPr>
              <a:t>Опорный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 конспект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1582420" indent="-368300" eaLnBrk="1" fontAlgn="auto" latinLnBrk="0" hangingPunct="1">
              <a:lnSpc>
                <a:spcPct val="1000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1800" spc="-5" dirty="0">
                <a:solidFill>
                  <a:schemeClr val="tx1"/>
                </a:solidFill>
                <a:cs typeface="Carlito"/>
              </a:rPr>
              <a:t>Работа </a:t>
            </a:r>
            <a:r>
              <a:rPr sz="1800" dirty="0">
                <a:solidFill>
                  <a:schemeClr val="tx1"/>
                </a:solidFill>
                <a:cs typeface="Carlito"/>
              </a:rPr>
              <a:t>с </a:t>
            </a:r>
            <a:r>
              <a:rPr sz="1800" spc="-5" dirty="0">
                <a:solidFill>
                  <a:schemeClr val="tx1"/>
                </a:solidFill>
                <a:cs typeface="Carlito"/>
              </a:rPr>
              <a:t>информацией </a:t>
            </a:r>
            <a:r>
              <a:rPr sz="1800" dirty="0">
                <a:solidFill>
                  <a:schemeClr val="tx1"/>
                </a:solidFill>
                <a:cs typeface="Carlito"/>
              </a:rPr>
              <a:t>в 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нетекстовом</a:t>
            </a:r>
            <a:r>
              <a:rPr sz="1800" spc="-20" dirty="0">
                <a:solidFill>
                  <a:schemeClr val="tx1"/>
                </a:solidFill>
                <a:cs typeface="Carlito"/>
              </a:rPr>
              <a:t> 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виде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698500" indent="-342900" eaLnBrk="1" fontAlgn="auto" latinLnBrk="0" hangingPunct="1">
              <a:lnSpc>
                <a:spcPct val="100000"/>
              </a:lnSpc>
              <a:spcBef>
                <a:spcPts val="275"/>
              </a:spcBef>
              <a:buFont typeface="Wingdings" panose="05000000000000000000" charset="0"/>
              <a:buChar char="ü"/>
              <a:tabLst>
                <a:tab pos="355600" algn="l"/>
              </a:tabLst>
            </a:pPr>
            <a:r>
              <a:rPr sz="1800" spc="-5" dirty="0">
                <a:solidFill>
                  <a:schemeClr val="tx1"/>
                </a:solidFill>
                <a:cs typeface="Carlito"/>
              </a:rPr>
              <a:t>Задания: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1538605" lvl="1" indent="-342900" eaLnBrk="1" fontAlgn="auto" latinLnBrk="0" hangingPunct="1">
              <a:lnSpc>
                <a:spcPct val="100000"/>
              </a:lnSpc>
              <a:spcBef>
                <a:spcPts val="275"/>
              </a:spcBef>
              <a:buSzPct val="96000"/>
              <a:buFont typeface="Arial" panose="020B0604020202020204" pitchFamily="34" charset="0"/>
              <a:buChar char="•"/>
              <a:tabLst>
                <a:tab pos="1196340" algn="l"/>
              </a:tabLst>
            </a:pPr>
            <a:r>
              <a:rPr sz="1800" spc="-5" dirty="0">
                <a:solidFill>
                  <a:schemeClr val="tx1"/>
                </a:solidFill>
                <a:cs typeface="Carlito"/>
              </a:rPr>
              <a:t>объясните...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1538605" lvl="1" indent="-342900" eaLnBrk="1" fontAlgn="auto" latinLnBrk="0" hangingPunct="1">
              <a:lnSpc>
                <a:spcPct val="100000"/>
              </a:lnSpc>
              <a:spcBef>
                <a:spcPts val="275"/>
              </a:spcBef>
              <a:buSzPct val="96000"/>
              <a:buFont typeface="Arial" panose="020B0604020202020204" pitchFamily="34" charset="0"/>
              <a:buChar char="•"/>
              <a:tabLst>
                <a:tab pos="1196340" algn="l"/>
              </a:tabLst>
            </a:pPr>
            <a:r>
              <a:rPr sz="1800" spc="-15" dirty="0">
                <a:solidFill>
                  <a:schemeClr val="tx1"/>
                </a:solidFill>
                <a:cs typeface="Carlito"/>
              </a:rPr>
              <a:t>предложите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 </a:t>
            </a:r>
            <a:r>
              <a:rPr sz="1800" spc="-5" dirty="0">
                <a:solidFill>
                  <a:schemeClr val="tx1"/>
                </a:solidFill>
                <a:cs typeface="Carlito"/>
              </a:rPr>
              <a:t>способ...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1538605" lvl="1" indent="-342900" eaLnBrk="1" fontAlgn="auto" latinLnBrk="0" hangingPunct="1">
              <a:lnSpc>
                <a:spcPct val="100000"/>
              </a:lnSpc>
              <a:spcBef>
                <a:spcPts val="275"/>
              </a:spcBef>
              <a:buSzPct val="96000"/>
              <a:buFont typeface="Arial" panose="020B0604020202020204" pitchFamily="34" charset="0"/>
              <a:buChar char="•"/>
              <a:tabLst>
                <a:tab pos="1196340" algn="l"/>
              </a:tabLst>
            </a:pPr>
            <a:r>
              <a:rPr sz="1800" spc="-10" dirty="0">
                <a:solidFill>
                  <a:schemeClr val="tx1"/>
                </a:solidFill>
                <a:cs typeface="Carlito"/>
              </a:rPr>
              <a:t>приведите </a:t>
            </a:r>
            <a:r>
              <a:rPr sz="1800" spc="-5" dirty="0">
                <a:solidFill>
                  <a:schemeClr val="tx1"/>
                </a:solidFill>
                <a:cs typeface="Carlito"/>
              </a:rPr>
              <a:t>пример...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1538605" lvl="1" indent="-342900" eaLnBrk="1" fontAlgn="auto" latinLnBrk="0" hangingPunct="1">
              <a:lnSpc>
                <a:spcPct val="100000"/>
              </a:lnSpc>
              <a:spcBef>
                <a:spcPts val="275"/>
              </a:spcBef>
              <a:buSzPct val="96000"/>
              <a:buFont typeface="Arial" panose="020B0604020202020204" pitchFamily="34" charset="0"/>
              <a:buChar char="•"/>
              <a:tabLst>
                <a:tab pos="1196340" algn="l"/>
              </a:tabLst>
            </a:pPr>
            <a:r>
              <a:rPr sz="1800" spc="-15" dirty="0">
                <a:solidFill>
                  <a:schemeClr val="tx1"/>
                </a:solidFill>
                <a:cs typeface="Carlito"/>
              </a:rPr>
              <a:t>сформулируйте...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698500" indent="-342900" eaLnBrk="1" fontAlgn="auto" latinLnBrk="0" hangingPunct="1">
              <a:lnSpc>
                <a:spcPct val="100000"/>
              </a:lnSpc>
              <a:spcBef>
                <a:spcPts val="275"/>
              </a:spcBef>
              <a:buFont typeface="Wingdings" panose="05000000000000000000" charset="0"/>
              <a:buChar char="ü"/>
              <a:tabLst>
                <a:tab pos="355600" algn="l"/>
              </a:tabLst>
            </a:pPr>
            <a:r>
              <a:rPr sz="1800" spc="-15" dirty="0">
                <a:solidFill>
                  <a:schemeClr val="tx1"/>
                </a:solidFill>
                <a:cs typeface="Carlito"/>
              </a:rPr>
              <a:t>Контекстные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 </a:t>
            </a:r>
            <a:r>
              <a:rPr sz="1800" spc="-5" dirty="0">
                <a:solidFill>
                  <a:schemeClr val="tx1"/>
                </a:solidFill>
                <a:cs typeface="Carlito"/>
              </a:rPr>
              <a:t>задачи</a:t>
            </a:r>
            <a:endParaRPr sz="1800" dirty="0">
              <a:solidFill>
                <a:schemeClr val="tx1"/>
              </a:solidFill>
              <a:cs typeface="Carlito"/>
            </a:endParaRPr>
          </a:p>
          <a:p>
            <a:pPr marL="698500" indent="-342900" eaLnBrk="1" fontAlgn="auto" latinLnBrk="0" hangingPunct="1">
              <a:lnSpc>
                <a:spcPct val="100000"/>
              </a:lnSpc>
              <a:spcBef>
                <a:spcPts val="275"/>
              </a:spcBef>
              <a:buFont typeface="Wingdings" panose="05000000000000000000" charset="0"/>
              <a:buChar char="ü"/>
              <a:tabLst>
                <a:tab pos="355600" algn="l"/>
              </a:tabLst>
            </a:pPr>
            <a:r>
              <a:rPr sz="1800" spc="-15" dirty="0">
                <a:solidFill>
                  <a:schemeClr val="tx1"/>
                </a:solidFill>
                <a:cs typeface="Carlito"/>
              </a:rPr>
              <a:t>Разделы </a:t>
            </a:r>
            <a:r>
              <a:rPr sz="1800" spc="-10">
                <a:solidFill>
                  <a:schemeClr val="tx1"/>
                </a:solidFill>
                <a:cs typeface="Carlito"/>
              </a:rPr>
              <a:t>учебника </a:t>
            </a:r>
            <a:r>
              <a:rPr sz="1800" spc="-5" smtClean="0">
                <a:solidFill>
                  <a:schemeClr val="tx1"/>
                </a:solidFill>
                <a:cs typeface="Carlito"/>
              </a:rPr>
              <a:t> 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«</a:t>
            </a:r>
            <a:r>
              <a:rPr sz="1800" spc="-10" dirty="0" err="1" smtClean="0">
                <a:solidFill>
                  <a:schemeClr val="tx1"/>
                </a:solidFill>
                <a:cs typeface="Carlito"/>
              </a:rPr>
              <a:t>Биологи</a:t>
            </a:r>
            <a:r>
              <a:rPr lang="ru-RU" sz="1800" spc="-10" dirty="0" smtClean="0">
                <a:solidFill>
                  <a:schemeClr val="tx1"/>
                </a:solidFill>
                <a:cs typeface="Carlito"/>
              </a:rPr>
              <a:t>я</a:t>
            </a:r>
            <a:r>
              <a:rPr sz="1800" spc="-10" dirty="0" smtClean="0">
                <a:solidFill>
                  <a:schemeClr val="tx1"/>
                </a:solidFill>
                <a:cs typeface="Carlito"/>
              </a:rPr>
              <a:t> </a:t>
            </a:r>
            <a:r>
              <a:rPr sz="1800" spc="-10" dirty="0">
                <a:solidFill>
                  <a:schemeClr val="tx1"/>
                </a:solidFill>
                <a:cs typeface="Carlito"/>
              </a:rPr>
              <a:t>охраны природы» </a:t>
            </a:r>
            <a:r>
              <a:rPr sz="1800" dirty="0">
                <a:solidFill>
                  <a:schemeClr val="tx1"/>
                </a:solidFill>
                <a:cs typeface="Carlito"/>
              </a:rPr>
              <a:t>и</a:t>
            </a:r>
            <a:r>
              <a:rPr sz="1800" spc="30" dirty="0">
                <a:solidFill>
                  <a:schemeClr val="tx1"/>
                </a:solidFill>
                <a:cs typeface="Carlito"/>
              </a:rPr>
              <a:t> </a:t>
            </a:r>
            <a:r>
              <a:rPr sz="1800" spc="-25" dirty="0" err="1">
                <a:solidFill>
                  <a:schemeClr val="tx1"/>
                </a:solidFill>
                <a:cs typeface="Carlito"/>
              </a:rPr>
              <a:t>т.п</a:t>
            </a:r>
            <a:r>
              <a:rPr sz="1800" spc="-25" dirty="0" smtClean="0">
                <a:solidFill>
                  <a:schemeClr val="tx1"/>
                </a:solidFill>
                <a:cs typeface="Carlito"/>
              </a:rPr>
              <a:t>.</a:t>
            </a:r>
            <a:endParaRPr lang="ru-RU" sz="1800" spc="-25" dirty="0" smtClean="0">
              <a:solidFill>
                <a:schemeClr val="tx1"/>
              </a:solidFill>
              <a:cs typeface="Carlito"/>
            </a:endParaRPr>
          </a:p>
          <a:p>
            <a:pPr marL="698500" indent="-342900" eaLnBrk="1" fontAlgn="auto" latinLnBrk="0" hangingPunct="1">
              <a:lnSpc>
                <a:spcPct val="100000"/>
              </a:lnSpc>
              <a:spcBef>
                <a:spcPts val="275"/>
              </a:spcBef>
              <a:buFont typeface="Wingdings" panose="05000000000000000000" charset="0"/>
              <a:buChar char="ü"/>
              <a:tabLst>
                <a:tab pos="355600" algn="l"/>
              </a:tabLst>
            </a:pPr>
            <a:r>
              <a:rPr lang="ru-RU" sz="1800" spc="-5" dirty="0">
                <a:solidFill>
                  <a:schemeClr val="tx1"/>
                </a:solidFill>
                <a:cs typeface="Carlito"/>
              </a:rPr>
              <a:t>Естественнонаучный эксперимент в школе и дома. Проектная и исследовательская </a:t>
            </a:r>
            <a:r>
              <a:rPr lang="ru-RU" sz="1800" spc="-5" dirty="0" smtClean="0">
                <a:solidFill>
                  <a:schemeClr val="tx1"/>
                </a:solidFill>
                <a:cs typeface="Carlito"/>
              </a:rPr>
              <a:t>деятельность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34791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109039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естественных наук</a:t>
            </a:r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5800" y="1010653"/>
            <a:ext cx="11249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Естественнонаучная грамотность (ЕНГ) - способность применять </a:t>
            </a:r>
            <a:r>
              <a:rPr lang="ru-RU" sz="2400" dirty="0"/>
              <a:t>естественнонаучные знания и умения в реальных жизненных ситуациях, в том числе в случаях обсуждения общественно значимых вопросов, связанных с практическими применениями достижений естественных </a:t>
            </a:r>
            <a:r>
              <a:rPr lang="ru-RU" sz="2400" dirty="0" smtClean="0"/>
              <a:t>наук</a:t>
            </a:r>
            <a:endParaRPr lang="en-US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286394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Три основные группы умений</a:t>
            </a:r>
            <a:r>
              <a:rPr lang="ru-RU" sz="2400" b="1" dirty="0" smtClean="0"/>
              <a:t>:</a:t>
            </a:r>
          </a:p>
          <a:p>
            <a:endParaRPr lang="en-US" sz="2400" b="1" dirty="0"/>
          </a:p>
          <a:p>
            <a:r>
              <a:rPr lang="ru-RU" sz="2400" dirty="0"/>
              <a:t>• научное объяснение явлений на основе имеющихся знаний; </a:t>
            </a:r>
          </a:p>
          <a:p>
            <a:r>
              <a:rPr lang="ru-RU" sz="2400" dirty="0"/>
              <a:t>• применение методов естественнонаучного исследования;</a:t>
            </a:r>
          </a:p>
          <a:p>
            <a:r>
              <a:rPr lang="ru-RU" sz="2400" dirty="0"/>
              <a:t> • интерпретация данных и использование научных доказательств для получения выводов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9774" y="2863948"/>
            <a:ext cx="5245389" cy="3805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61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" y="0"/>
            <a:ext cx="1218961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-48126"/>
            <a:ext cx="12192000" cy="691762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455840" y="6415563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624221"/>
            <a:ext cx="12192000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392" y="109039"/>
            <a:ext cx="110501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 формата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ФИОКО - Опубликован отчёт по результатам исследования глобальных  компетенций PISA-2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6" y="1"/>
            <a:ext cx="813607" cy="571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1392" y="770072"/>
            <a:ext cx="11050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Группы </a:t>
            </a:r>
            <a:r>
              <a:rPr lang="ru-RU" sz="2400" b="1" dirty="0"/>
              <a:t>планируемых результатов: </a:t>
            </a:r>
            <a:endParaRPr lang="ru-RU" sz="2400" b="1" dirty="0" smtClean="0"/>
          </a:p>
          <a:p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распознавание </a:t>
            </a:r>
            <a:r>
              <a:rPr lang="ru-RU" sz="2400" dirty="0"/>
              <a:t>изученных </a:t>
            </a:r>
            <a:r>
              <a:rPr lang="ru-RU" sz="2400" dirty="0" smtClean="0"/>
              <a:t>явлений </a:t>
            </a:r>
            <a:r>
              <a:rPr lang="ru-RU" sz="2400" dirty="0"/>
              <a:t>и их основных свойств;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описание </a:t>
            </a:r>
            <a:r>
              <a:rPr lang="ru-RU" sz="2400" dirty="0"/>
              <a:t>явлений и анализ их свойств с использованием </a:t>
            </a:r>
            <a:r>
              <a:rPr lang="ru-RU" sz="2400" dirty="0" smtClean="0"/>
              <a:t>моделей</a:t>
            </a:r>
            <a:r>
              <a:rPr lang="ru-RU" sz="2400" dirty="0"/>
              <a:t>, понятий, </a:t>
            </a:r>
            <a:r>
              <a:rPr lang="ru-RU" sz="2400" dirty="0" smtClean="0"/>
              <a:t>величин, закономерностей </a:t>
            </a:r>
            <a:r>
              <a:rPr lang="ru-RU" sz="2400" dirty="0"/>
              <a:t>и </a:t>
            </a:r>
            <a:r>
              <a:rPr lang="ru-RU" sz="2400" dirty="0" smtClean="0"/>
              <a:t>законов;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</a:t>
            </a:r>
            <a:r>
              <a:rPr lang="ru-RU" sz="2400" dirty="0"/>
              <a:t>изученных </a:t>
            </a:r>
            <a:r>
              <a:rPr lang="ru-RU" sz="2400" dirty="0" smtClean="0"/>
              <a:t>явлений </a:t>
            </a:r>
            <a:r>
              <a:rPr lang="ru-RU" sz="2400" dirty="0"/>
              <a:t>и законов при решении задач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3137" y="3224246"/>
            <a:ext cx="11454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</a:t>
            </a:r>
            <a:r>
              <a:rPr lang="ru-RU" sz="2400" i="1" dirty="0"/>
              <a:t>части требований к предметным образовательным </a:t>
            </a:r>
            <a:r>
              <a:rPr lang="ru-RU" sz="2400" i="1" dirty="0" smtClean="0"/>
              <a:t>результатам </a:t>
            </a:r>
            <a:r>
              <a:rPr lang="ru-RU" sz="2400" i="1" dirty="0"/>
              <a:t>и ряду </a:t>
            </a:r>
            <a:r>
              <a:rPr lang="ru-RU" sz="2400" i="1" dirty="0" err="1"/>
              <a:t>метапредметных</a:t>
            </a:r>
            <a:r>
              <a:rPr lang="ru-RU" sz="2400" i="1" dirty="0"/>
              <a:t> результатов имеет место фактическое совпадение требований ФГОС </a:t>
            </a:r>
            <a:r>
              <a:rPr lang="ru-RU" sz="2400" i="1" dirty="0" smtClean="0"/>
              <a:t>ООО и </a:t>
            </a:r>
            <a:r>
              <a:rPr lang="ru-RU" sz="2400" i="1" dirty="0"/>
              <a:t>компетенций ЕНГ</a:t>
            </a:r>
          </a:p>
        </p:txBody>
      </p:sp>
    </p:spTree>
    <p:extLst>
      <p:ext uri="{BB962C8B-B14F-4D97-AF65-F5344CB8AC3E}">
        <p14:creationId xmlns="" xmlns:p14="http://schemas.microsoft.com/office/powerpoint/2010/main" val="1456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776</Words>
  <Application>Microsoft Office PowerPoint</Application>
  <PresentationFormat>Произвольный</PresentationFormat>
  <Paragraphs>125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Разбор заданий разных уровней сложности по естественно-научной грамотности Часть 2. Методические аспекты</vt:lpstr>
      <vt:lpstr>Функциональная грамотность в контексте национального проекта «Образование»</vt:lpstr>
      <vt:lpstr>Особенности заданий для формирования и оценки функциональной грамотности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Формирование функциональной грамотности при обучении биологии Часть 1. Место функциональной грамотности в образовательном процессе школы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kiryanova_n@outlook.com</cp:lastModifiedBy>
  <cp:revision>70</cp:revision>
  <dcterms:created xsi:type="dcterms:W3CDTF">2022-02-13T20:20:25Z</dcterms:created>
  <dcterms:modified xsi:type="dcterms:W3CDTF">2022-03-29T06:00:42Z</dcterms:modified>
</cp:coreProperties>
</file>