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sldIdLst>
    <p:sldId id="329" r:id="rId2"/>
    <p:sldId id="259" r:id="rId3"/>
    <p:sldId id="328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24" r:id="rId13"/>
    <p:sldId id="304" r:id="rId14"/>
    <p:sldId id="305" r:id="rId15"/>
    <p:sldId id="306" r:id="rId16"/>
    <p:sldId id="316" r:id="rId17"/>
    <p:sldId id="307" r:id="rId18"/>
    <p:sldId id="330" r:id="rId19"/>
    <p:sldId id="308" r:id="rId20"/>
    <p:sldId id="309" r:id="rId21"/>
    <p:sldId id="310" r:id="rId22"/>
    <p:sldId id="311" r:id="rId23"/>
    <p:sldId id="312" r:id="rId24"/>
    <p:sldId id="313" r:id="rId25"/>
    <p:sldId id="318" r:id="rId26"/>
    <p:sldId id="317" r:id="rId27"/>
    <p:sldId id="314" r:id="rId28"/>
    <p:sldId id="333" r:id="rId29"/>
    <p:sldId id="332" r:id="rId30"/>
    <p:sldId id="315" r:id="rId31"/>
    <p:sldId id="319" r:id="rId32"/>
    <p:sldId id="320" r:id="rId33"/>
    <p:sldId id="321" r:id="rId34"/>
    <p:sldId id="322" r:id="rId35"/>
    <p:sldId id="334" r:id="rId36"/>
    <p:sldId id="323" r:id="rId37"/>
    <p:sldId id="335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14" d="100"/>
          <a:sy n="114" d="100"/>
        </p:scale>
        <p:origin x="-834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F3DC5-C80B-421F-A8EF-A936EFB41F9D}" type="datetimeFigureOut">
              <a:rPr lang="ru-RU" smtClean="0"/>
              <a:t>18.01.2025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53E06-D8EE-47CE-9C89-88EDF30909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4239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4AEF-B9E5-4FCA-A1B1-2CCD3D750BB5}" type="datetimeFigureOut">
              <a:rPr lang="ru-RU" smtClean="0"/>
              <a:t>18.01.2025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F8ED-528D-4C36-BDB4-BC5931B9CB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245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4AEF-B9E5-4FCA-A1B1-2CCD3D750BB5}" type="datetimeFigureOut">
              <a:rPr lang="ru-RU" smtClean="0"/>
              <a:t>18.01.2025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F8ED-528D-4C36-BDB4-BC5931B9CB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2451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4AEF-B9E5-4FCA-A1B1-2CCD3D750BB5}" type="datetimeFigureOut">
              <a:rPr lang="ru-RU" smtClean="0"/>
              <a:t>18.01.2025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F8ED-528D-4C36-BDB4-BC5931B9CB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913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4AEF-B9E5-4FCA-A1B1-2CCD3D750BB5}" type="datetimeFigureOut">
              <a:rPr lang="ru-RU" smtClean="0"/>
              <a:t>18.01.2025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F8ED-528D-4C36-BDB4-BC5931B9CB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328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4AEF-B9E5-4FCA-A1B1-2CCD3D750BB5}" type="datetimeFigureOut">
              <a:rPr lang="ru-RU" smtClean="0"/>
              <a:t>18.01.2025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F8ED-528D-4C36-BDB4-BC5931B9CB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20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4AEF-B9E5-4FCA-A1B1-2CCD3D750BB5}" type="datetimeFigureOut">
              <a:rPr lang="ru-RU" smtClean="0"/>
              <a:t>18.01.2025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F8ED-528D-4C36-BDB4-BC5931B9CB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407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4AEF-B9E5-4FCA-A1B1-2CCD3D750BB5}" type="datetimeFigureOut">
              <a:rPr lang="ru-RU" smtClean="0"/>
              <a:t>18.01.2025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F8ED-528D-4C36-BDB4-BC5931B9CB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7188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4AEF-B9E5-4FCA-A1B1-2CCD3D750BB5}" type="datetimeFigureOut">
              <a:rPr lang="ru-RU" smtClean="0"/>
              <a:t>18.01.2025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F8ED-528D-4C36-BDB4-BC5931B9CB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559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4AEF-B9E5-4FCA-A1B1-2CCD3D750BB5}" type="datetimeFigureOut">
              <a:rPr lang="ru-RU" smtClean="0"/>
              <a:t>18.01.2025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F8ED-528D-4C36-BDB4-BC5931B9CB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341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4AEF-B9E5-4FCA-A1B1-2CCD3D750BB5}" type="datetimeFigureOut">
              <a:rPr lang="ru-RU" smtClean="0"/>
              <a:t>18.01.2025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F8ED-528D-4C36-BDB4-BC5931B9CB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871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4AEF-B9E5-4FCA-A1B1-2CCD3D750BB5}" type="datetimeFigureOut">
              <a:rPr lang="ru-RU" smtClean="0"/>
              <a:t>18.01.2025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F8ED-528D-4C36-BDB4-BC5931B9CB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12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A4AEF-B9E5-4FCA-A1B1-2CCD3D750BB5}" type="datetimeFigureOut">
              <a:rPr lang="ru-RU" smtClean="0"/>
              <a:t>18.01.2025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F8ED-528D-4C36-BDB4-BC5931B9CB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305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0101" y="908720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Семинар-консультация</a:t>
            </a:r>
          </a:p>
          <a:p>
            <a:pPr algn="ctr"/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«От 1-го к 4-му:</a:t>
            </a:r>
          </a:p>
          <a:p>
            <a:pPr algn="ctr"/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идем к 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метапредметным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результатам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11568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17244E-74B0-40B4-8A27-3D42C54A9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эмоционального интеллекта, умений принятия себя и других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E86192-8CE8-44F5-876F-E9D04D2F7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по формированию эмоционального интеллекта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Выявите и проанализируйте причины собственных эмоций и эмоций другого человека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Поставьте себя на место другого человека, поймите мотивы и намерения другого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Регулируйте выражения отрицательных и положительных эмоций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304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17244E-74B0-40B4-8A27-3D42C54A9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эмоционального интеллекта, умений принятия себя и других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E86192-8CE8-44F5-876F-E9D04D2F7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по формированию умений принятия себя и других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Отнеситесь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человеку, к другому его мнению осознанно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Признайте свое право  и право другого на ошибку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Примите себя и других, не осуждая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Осознайте невозможность  все контролировать</a:t>
            </a:r>
          </a:p>
        </p:txBody>
      </p:sp>
    </p:spTree>
    <p:extLst>
      <p:ext uri="{BB962C8B-B14F-4D97-AF65-F5344CB8AC3E}">
        <p14:creationId xmlns:p14="http://schemas.microsoft.com/office/powerpoint/2010/main" val="298796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Правописание</a:t>
            </a:r>
          </a:p>
          <a:p>
            <a:pPr algn="ctr"/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безударных </a:t>
            </a:r>
            <a:r>
              <a: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личных окончаний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глаголов</a:t>
            </a:r>
          </a:p>
          <a:p>
            <a:pPr algn="ctr"/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настоящего </a:t>
            </a:r>
            <a:r>
              <a: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будущего времени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30514" y="2420888"/>
            <a:ext cx="2889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работы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Косич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Н.Ю.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71290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Актуализация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124744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№1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Ответьте на вопросы в парах</a:t>
            </a:r>
          </a:p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На какие две группы можно разделить глаголы?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сов.вид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несов. вид;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спряжение)</a:t>
            </a:r>
          </a:p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Про какие формы глаголов вы слышали?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(неопределенная, личная)</a:t>
            </a:r>
          </a:p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 какой форме мы научились определять спряжение глаголов?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личной форме глаголов)</a:t>
            </a:r>
          </a:p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Как вы уже умеете определять спряжение глаголов по личной форме?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(смотрим на личные окончания глаголов) 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96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96752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распознавание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спряжения глаголов по:</a:t>
            </a:r>
          </a:p>
          <a:p>
            <a:pPr lvl="0"/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ударному личному окончанию;</a:t>
            </a:r>
          </a:p>
          <a:p>
            <a:pPr marL="285750" lvl="0" indent="-285750">
              <a:buFontTx/>
              <a:buChar char="-"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четкому проговариванию личного окончания глагола;</a:t>
            </a:r>
          </a:p>
          <a:p>
            <a:pPr marL="285750" lvl="0" indent="-285750">
              <a:buFontTx/>
              <a:buChar char="-"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уже написанному личному окончанию глагола. 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60648"/>
            <a:ext cx="28284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80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0041" y="188640"/>
            <a:ext cx="28284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3300" y="781020"/>
            <a:ext cx="86311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№2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спряжение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глаголов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</a:p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личному окончанию. Распределите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глаголы в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</a:t>
            </a:r>
          </a:p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столбика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4869160"/>
            <a:ext cx="18195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думаешь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01712" y="4869160"/>
            <a:ext cx="18778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отвечаем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69313" y="4005064"/>
            <a:ext cx="16458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92280" y="4791303"/>
            <a:ext cx="17704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убирают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36096" y="4797152"/>
            <a:ext cx="15225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делают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4640" y="2834643"/>
            <a:ext cx="24507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спряжение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74916" y="2780928"/>
            <a:ext cx="26110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спряжение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13167" y="3419418"/>
            <a:ext cx="13580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ценим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3568" y="4004193"/>
            <a:ext cx="10172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учат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37488" y="3436519"/>
            <a:ext cx="18870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слышите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19872" y="5669659"/>
            <a:ext cx="19507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помогаем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84168" y="4004194"/>
            <a:ext cx="12602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клеят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84401" y="5661248"/>
            <a:ext cx="19223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слушаете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00993" y="5805264"/>
            <a:ext cx="16294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дружим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192169" y="4162388"/>
            <a:ext cx="550137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563888" y="3573016"/>
            <a:ext cx="576064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372200" y="3573016"/>
            <a:ext cx="752343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804248" y="4162388"/>
            <a:ext cx="58543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742306" y="5013176"/>
            <a:ext cx="764416" cy="3629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860032" y="4162388"/>
            <a:ext cx="576064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592230" y="5013176"/>
            <a:ext cx="555834" cy="3629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372200" y="4980096"/>
            <a:ext cx="586492" cy="3629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1809769" y="5805264"/>
            <a:ext cx="696953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4788024" y="5805264"/>
            <a:ext cx="64807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7740352" y="5962046"/>
            <a:ext cx="590061" cy="3472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8244408" y="4980096"/>
            <a:ext cx="618357" cy="321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80041" y="2166015"/>
            <a:ext cx="77174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(слова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записаны на карточках, дети крепят магнитами на доску)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01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28284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9325" y="980728"/>
            <a:ext cx="81531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№2 </a:t>
            </a: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Проверка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3448" y="2953587"/>
            <a:ext cx="18195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думаешь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2073" y="4079582"/>
            <a:ext cx="18778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отвечаем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93556" y="5155999"/>
            <a:ext cx="16458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0965" y="5220489"/>
            <a:ext cx="17704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убирают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8800" y="5811735"/>
            <a:ext cx="15225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делают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2368813"/>
            <a:ext cx="24507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спряжение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84168" y="2368813"/>
            <a:ext cx="26110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спряжение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647973" y="4606823"/>
            <a:ext cx="13580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ценим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34061" y="2953588"/>
            <a:ext cx="10172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учат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77633" y="3511558"/>
            <a:ext cx="18870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слышите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9825" y="4664357"/>
            <a:ext cx="19507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помогаем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588224" y="3995617"/>
            <a:ext cx="12602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клеят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18938" y="3475470"/>
            <a:ext cx="19223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слушаете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647973" y="5669658"/>
            <a:ext cx="16294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дружим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146091" y="3097629"/>
            <a:ext cx="550137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426326" y="4759252"/>
            <a:ext cx="576064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644989" y="3656744"/>
            <a:ext cx="752343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327005" y="4172082"/>
            <a:ext cx="58543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415068" y="3100233"/>
            <a:ext cx="764416" cy="3629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821268" y="5313392"/>
            <a:ext cx="576064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785425" y="4236643"/>
            <a:ext cx="555834" cy="3629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504030" y="5986184"/>
            <a:ext cx="586492" cy="3629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660364" y="3645024"/>
            <a:ext cx="696953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919000" y="4776724"/>
            <a:ext cx="64807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651263" y="5812547"/>
            <a:ext cx="590061" cy="3472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743093" y="5352320"/>
            <a:ext cx="618357" cy="321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27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299" y="260648"/>
            <a:ext cx="28284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298" y="980728"/>
            <a:ext cx="8491173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Ответьте на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  <a:endParaRPr lang="ru-RU" sz="2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Какую особенность имеют личные окончания 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спряжения?</a:t>
            </a:r>
          </a:p>
          <a:p>
            <a:pPr marL="457200" lvl="0" indent="-457200">
              <a:buFontTx/>
              <a:buChar char="-"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Какую особенность имеют личные окончания 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спряжения? (Проверка по записи на доске)</a:t>
            </a:r>
          </a:p>
          <a:p>
            <a:pPr marL="457200" lvl="0" indent="-457200">
              <a:buFontTx/>
              <a:buChar char="-"/>
            </a:pP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№4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 в группах</a:t>
            </a:r>
          </a:p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Распределите личные окончания глаголов в два столбика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спряжение                              </a:t>
            </a: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спряжение</a:t>
            </a:r>
            <a:endParaRPr lang="ru-RU" dirty="0" smtClean="0">
              <a:solidFill>
                <a:srgbClr val="7030A0"/>
              </a:solidFill>
            </a:endParaRPr>
          </a:p>
          <a:p>
            <a:pPr lvl="0"/>
            <a:endParaRPr lang="ru-RU" dirty="0">
              <a:solidFill>
                <a:srgbClr val="7030A0"/>
              </a:solidFill>
            </a:endParaRPr>
          </a:p>
          <a:p>
            <a:pPr lvl="0"/>
            <a:endParaRPr lang="ru-RU" dirty="0" smtClean="0">
              <a:solidFill>
                <a:srgbClr val="7030A0"/>
              </a:solidFill>
            </a:endParaRPr>
          </a:p>
          <a:p>
            <a:pPr lvl="0"/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(взаимопроверка групп друг у друга)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90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00"/>
          <a:stretch/>
        </p:blipFill>
        <p:spPr>
          <a:xfrm>
            <a:off x="1619672" y="548680"/>
            <a:ext cx="5778913" cy="5993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10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299" y="260648"/>
            <a:ext cx="28284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298" y="869612"/>
            <a:ext cx="849117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№5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Ответьте на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</a:t>
            </a:r>
          </a:p>
          <a:p>
            <a:pPr marL="457200" lvl="0" indent="-45720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Зачем нам нужно это знание?</a:t>
            </a:r>
          </a:p>
          <a:p>
            <a:pPr lvl="0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ля правильного написания безударного личного окончания глагола с учетом спряжения) 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94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стандарта лежит</a:t>
            </a:r>
            <a:b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системно-</a:t>
            </a:r>
            <a:r>
              <a:rPr lang="ru-RU" sz="32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подход</a:t>
            </a:r>
            <a:br>
              <a:rPr lang="ru-RU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7"/>
            <a:ext cx="8229600" cy="345638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Системно-</a:t>
            </a:r>
            <a:r>
              <a:rPr lang="ru-RU" b="1" i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деятельностный</a:t>
            </a:r>
            <a:r>
              <a:rPr lang="ru-RU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подход -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подход, при котором в учебном процессе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место отводится активной и разносторонней, в максимальной степени самостоятельной познавательной деятельности школьника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6343DDB-2FA4-48F5-BD0C-9E2324007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AFB7-0D7A-4E25-B44C-B39277BCDFFF}" type="datetime1">
              <a:rPr lang="ru-RU" smtClean="0"/>
              <a:t>18.01.2025</a:t>
            </a:fld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3F67834-5731-4C52-97CF-0A22E0EA1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F8ED-528D-4C36-BDB4-BC5931B9CB52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118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887682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№6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слово СВИСТИТ, выделите окончание, определите спряжение, ответьте на вопрос:</a:t>
            </a:r>
          </a:p>
          <a:p>
            <a:pPr marL="457200" lvl="0" indent="-45720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 ли вам трудно написать гласную в окончании глагола?</a:t>
            </a:r>
          </a:p>
          <a:p>
            <a:pPr lvl="0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pPr marL="457200" lvl="0" indent="-45720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Почему?</a:t>
            </a:r>
          </a:p>
          <a:p>
            <a:pPr lvl="0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ласная в окончании УДАРНАЯ)</a:t>
            </a:r>
          </a:p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60648"/>
            <a:ext cx="815338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навыка написания безударных </a:t>
            </a:r>
          </a:p>
          <a:p>
            <a:pPr lvl="0" algn="ctr"/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личных окончаний по опорным словам</a:t>
            </a:r>
          </a:p>
          <a:p>
            <a:pPr lvl="0" algn="ctr"/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спряжения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1" y="1537579"/>
            <a:ext cx="7788351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№№6-12 выполняются 3-5 учениками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доски, остальные на местах. 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65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№7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слово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СКУЧА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(четко проговариваю),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выделите окончание, определите спряжение,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поставьте ударение, ответьте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вопрос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lvl="0" indent="-45720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можно сказать о гласной в окончании?</a:t>
            </a:r>
          </a:p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окончании безударная гласная)</a:t>
            </a:r>
          </a:p>
          <a:p>
            <a:pPr marL="457200" lvl="0" indent="-45720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вы знаете о безударных гласных?</a:t>
            </a:r>
          </a:p>
          <a:p>
            <a:pPr lvl="0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(Слабая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позиция,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ошибкоопасное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место)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Tx/>
              <a:buChar char="-"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 ли трудно написать гласную в окончании глагола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(Нет)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нет?</a:t>
            </a:r>
          </a:p>
          <a:p>
            <a:pPr lvl="0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(Вы четко проговорили)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59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3529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№8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это слово в 1 лице,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мн.ч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выделите окончание, поставьте ударение, ответьте на вопросы:</a:t>
            </a:r>
          </a:p>
          <a:p>
            <a:pPr marL="457200" lvl="0" indent="-457200">
              <a:buFontTx/>
              <a:buChar char="-"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сказать о гласной в окончании глагола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езударная)</a:t>
            </a:r>
          </a:p>
          <a:p>
            <a:pPr marL="457200" lvl="0" indent="-457200">
              <a:buFontTx/>
              <a:buChar char="-"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же вы не сделали ошибку и написали окончание уверенно? Я ведь не проговаривала ЭТО безударное личное окончание! 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(Определили ранее, что глагол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спряжения)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9418" y="3535647"/>
            <a:ext cx="85851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Сделаем вывод</a:t>
            </a:r>
          </a:p>
          <a:p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Для чего нам нужно уметь определять спряжение глаголов по личному окончанию?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9418" y="4941168"/>
            <a:ext cx="83739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с опорой на спряжение правильно писать безударные личные окончания глаголов при изменении по лицам (спряжении)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3391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61513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Выход на проблемную ситуацию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003343"/>
            <a:ext cx="82809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№9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Посмотрите на слово ЕХАТЬ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вы можете сказать об этом слове?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лово стоит в неопределенной форме)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Докажите.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(Слово отвечает на вопрос ЧТО ДЕЛАТЬ и имеет окончание –ТЬ)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680999"/>
            <a:ext cx="86409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это слово в 1 лице </a:t>
            </a:r>
            <a:r>
              <a:rPr lang="ru-RU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мн.числа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(Спросить каждого о написании слова)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</a:t>
            </a:r>
          </a:p>
          <a:p>
            <a:pPr marL="457200" lvl="0" indent="-45720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вы сейчас засомневались и личное безударное окончание написано у всех по-разному?</a:t>
            </a:r>
          </a:p>
          <a:p>
            <a:pPr lvl="0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(Мы не знаем спряжение глагола, нет опоры) 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4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Выход </a:t>
            </a: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 проблемной ситуации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933056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Явная информация о спряжении скрыта, опоры нет.</a:t>
            </a:r>
          </a:p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можно воспользоваться полученными знаниями.</a:t>
            </a:r>
          </a:p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Как вы уже умеете определять спряжение?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личным окончаниям глаголов)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2748" y="1052736"/>
            <a:ext cx="84557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Правильное написание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слова: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ЕДЕМ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1830" y="1580696"/>
            <a:ext cx="789257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из вас может объяснить правильность написания безударной гласной в личном окончании глагола?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Какую подсказку вам нужно?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(Спряжение)</a:t>
            </a:r>
          </a:p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477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292" y="548680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№11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Воспользуйтесь знаниями и определите спряжение глагола ЕХАТЬ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502787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едУТ</a:t>
            </a:r>
            <a:endParaRPr lang="ru-RU" sz="2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спряжение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03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2005" y="147824"/>
            <a:ext cx="61513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Выход на проблемную ситуацию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748915"/>
            <a:ext cx="82809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№12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Посмотрите на слово ПОЛОТЬ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вы можете сказать об этом слове?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лово стоит в неопределенной форме)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Докажите.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(Слово отвечает на вопрос ЧТО ДЕЛАТЬ и имеет окончание –ТЬ)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8657" y="3426571"/>
            <a:ext cx="86409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это слово в 1 лице </a:t>
            </a:r>
            <a:r>
              <a:rPr lang="ru-RU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мн.числа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(Спросить каждого о написании слова)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вы снова засомневались и личное безударное окончание снова написано у всех по-разному? Ведь вы воспользовались знанием.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(Мы не понимаем ОНИ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полЯТ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ОНИ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полЮТ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60032" y="6093296"/>
            <a:ext cx="504056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596336" y="6093296"/>
            <a:ext cx="648072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42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70637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Выход на </a:t>
            </a:r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новую проблемную ситуацию</a:t>
            </a:r>
          </a:p>
          <a:p>
            <a:pPr lvl="0"/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408" y="745171"/>
            <a:ext cx="2657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не хватает!!!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6076" y="1465620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Осмысление. Открытие нового знания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0766" y="1988840"/>
            <a:ext cx="851369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14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Ответьте на вопросы</a:t>
            </a:r>
          </a:p>
          <a:p>
            <a:pPr lvl="0"/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Что общего в словах ЕХАТЬ, ПОЛОТЬ?</a:t>
            </a:r>
          </a:p>
          <a:p>
            <a:pPr lvl="0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(Глаголы в неопределенной форме) 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4824" y="3100898"/>
            <a:ext cx="71505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какие вопросы отвечают глаголы неопределенной формы?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0408" y="3429000"/>
            <a:ext cx="34042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(Что делать? Что сделать?) </a:t>
            </a:r>
            <a:endParaRPr lang="ru-RU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682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6076" y="476672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6076" y="466186"/>
            <a:ext cx="82043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доске появляется опора, которой дети будут пользоваться</a:t>
            </a:r>
          </a:p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 выполнении задания № 19.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 ВИД – ПОСТОЯННЫЙ ПРИЗНАК ГЛАГОЛА!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 ставим глагол в неопределенную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форму,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 менять НЕЛЬЗЯ! 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03847" y="2204864"/>
            <a:ext cx="2376264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89907" y="3364401"/>
            <a:ext cx="2670717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19656" y="2349750"/>
            <a:ext cx="12346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Н.Ф.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10028" y="3604664"/>
            <a:ext cx="24304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делать?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36973" y="3356992"/>
            <a:ext cx="2670717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71872" y="3604663"/>
            <a:ext cx="26132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65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6076" y="476672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4917" y="215062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Продолжение. Открытие нового знания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4917" y="836712"/>
            <a:ext cx="885698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Какую тему изучаем?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(Правописание безударных гласных в личных окончаниях глаголов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н.в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б.в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Какую подсказку вам надо, чтобы правильно написать безударное личное окончание глаголов?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(Спряжение)   </a:t>
            </a:r>
          </a:p>
          <a:p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Вам удалось сразу его определить у слов ЕХАТЬ, ПОЛОТЬ?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3900" y="3523591"/>
            <a:ext cx="85712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Значит, какова наша цель?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0236" y="3923701"/>
            <a:ext cx="87385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Научиться определять 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спряжение 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глаголов 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неопределенной формы)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0905" y="3126621"/>
            <a:ext cx="7938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Нет)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39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0E6EAE-A11F-4395-BC9D-AAE984C5F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rmAutofit fontScale="90000"/>
          </a:bodyPr>
          <a:lstStyle/>
          <a:p>
            <a:r>
              <a:rPr lang="ru-RU" sz="2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базовых логических действий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832404A-26D4-4B89-BBD2-102CABD1A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Выявите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существенные признаки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(явлений)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Охарактеризуйте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существенные признаки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(явлений)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существенный признак классификации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Установите основание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обобщения и сравнения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закономерности и противоречия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фактах, данных и наблюдениях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Предложите критерии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выявления закономерностей и противоречий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Выявите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дефициты информации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необходимой для решения поставленной задачи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Выявите причинно-следственные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при изучении явлений и процессов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Сделайте выводы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умозаключений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Сформулируйте гипотезы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взаимосвязях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способ решения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задач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25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211459"/>
              </p:ext>
            </p:extLst>
          </p:nvPr>
        </p:nvGraphicFramePr>
        <p:xfrm>
          <a:off x="1547664" y="332656"/>
          <a:ext cx="6096000" cy="3997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Слова записаны на доске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мечтать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u="none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звонить</a:t>
                      </a:r>
                      <a:endParaRPr lang="ru-RU" sz="2800" b="1" u="none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таять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лечить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колоть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тащить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тянуть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носить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молчать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дружить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болеть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клеить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покрыть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варить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9512" y="4581128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№15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Посмотрите внимательно на слова.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Ответьте на вопросы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объединяет все слова? (неопределенная форма глагола)</a:t>
            </a:r>
            <a:endParaRPr lang="ru-RU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какому признаку я их разбила на 2-а столбика?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979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730092"/>
              </p:ext>
            </p:extLst>
          </p:nvPr>
        </p:nvGraphicFramePr>
        <p:xfrm>
          <a:off x="1763688" y="476672"/>
          <a:ext cx="6096000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мечтать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u="none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звон</a:t>
                      </a:r>
                      <a:r>
                        <a:rPr lang="ru-RU" sz="28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таять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леч</a:t>
                      </a:r>
                      <a:r>
                        <a:rPr lang="ru-RU" sz="28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колоть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тащ</a:t>
                      </a:r>
                      <a:r>
                        <a:rPr lang="ru-RU" sz="28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тянуть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нос</a:t>
                      </a:r>
                      <a:r>
                        <a:rPr lang="ru-RU" sz="28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молчать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друж</a:t>
                      </a:r>
                      <a:r>
                        <a:rPr lang="ru-RU" sz="28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болеть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кле</a:t>
                      </a:r>
                      <a:r>
                        <a:rPr lang="ru-RU" sz="28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покрыть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вар</a:t>
                      </a:r>
                      <a:r>
                        <a:rPr lang="ru-RU" sz="28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9552" y="4797152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Ответьте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думаете, к какому спряжению будут относиться глаголы неопределенной формы, которые оканчиваются  на -</a:t>
            </a:r>
            <a:r>
              <a:rPr lang="ru-RU" sz="24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b="1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38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565159"/>
              </p:ext>
            </p:extLst>
          </p:nvPr>
        </p:nvGraphicFramePr>
        <p:xfrm>
          <a:off x="1763688" y="476672"/>
          <a:ext cx="6096000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мечтать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u="none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звон</a:t>
                      </a:r>
                      <a:r>
                        <a:rPr lang="ru-RU" sz="28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таять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леч</a:t>
                      </a:r>
                      <a:r>
                        <a:rPr kumimoji="0" lang="ru-RU" sz="2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колоть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тащ</a:t>
                      </a:r>
                      <a:r>
                        <a:rPr kumimoji="0" lang="ru-RU" sz="2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тянуть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нос</a:t>
                      </a:r>
                      <a:r>
                        <a:rPr kumimoji="0" lang="ru-RU" sz="2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молчать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друж</a:t>
                      </a:r>
                      <a:r>
                        <a:rPr kumimoji="0" lang="ru-RU" sz="2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болеть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кле</a:t>
                      </a:r>
                      <a:r>
                        <a:rPr kumimoji="0" lang="ru-RU" sz="2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покрыть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вар</a:t>
                      </a:r>
                      <a:r>
                        <a:rPr kumimoji="0" lang="ru-RU" sz="2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88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781209"/>
              </p:ext>
            </p:extLst>
          </p:nvPr>
        </p:nvGraphicFramePr>
        <p:xfrm>
          <a:off x="1763688" y="476672"/>
          <a:ext cx="6096000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мечтать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u="none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звон</a:t>
                      </a:r>
                      <a:r>
                        <a:rPr kumimoji="0" lang="ru-RU" sz="2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таять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леч</a:t>
                      </a:r>
                      <a:r>
                        <a:rPr kumimoji="0" lang="ru-RU" sz="2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колоть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тащ</a:t>
                      </a:r>
                      <a:r>
                        <a:rPr kumimoji="0" lang="ru-RU" sz="2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тянуть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нос</a:t>
                      </a:r>
                      <a:r>
                        <a:rPr kumimoji="0" lang="ru-RU" sz="2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молчать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друж</a:t>
                      </a:r>
                      <a:r>
                        <a:rPr kumimoji="0" lang="ru-RU" sz="2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болеть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кле</a:t>
                      </a:r>
                      <a:r>
                        <a:rPr kumimoji="0" lang="ru-RU" sz="2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покрыть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вар</a:t>
                      </a:r>
                      <a:r>
                        <a:rPr kumimoji="0" lang="ru-RU" sz="2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</a:t>
                      </a:r>
                      <a:r>
                        <a:rPr lang="ru-RU" sz="2800" b="1" u="sng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9552" y="4797152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Ответьте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скажете о глаголах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первого столбика?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88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228401"/>
              </p:ext>
            </p:extLst>
          </p:nvPr>
        </p:nvGraphicFramePr>
        <p:xfrm>
          <a:off x="1763688" y="476672"/>
          <a:ext cx="6096000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мечт</a:t>
                      </a:r>
                      <a:r>
                        <a:rPr lang="ru-RU" sz="28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u="none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звон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та</a:t>
                      </a:r>
                      <a:r>
                        <a:rPr lang="ru-RU" sz="28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леч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кол</a:t>
                      </a:r>
                      <a:r>
                        <a:rPr lang="ru-RU" sz="28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тащ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тян</a:t>
                      </a:r>
                      <a:r>
                        <a:rPr lang="ru-RU" sz="28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нос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u="none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молч</a:t>
                      </a:r>
                      <a:r>
                        <a:rPr lang="ru-RU" sz="28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друж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бол</a:t>
                      </a:r>
                      <a:r>
                        <a:rPr lang="ru-RU" sz="28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кле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покр</a:t>
                      </a:r>
                      <a:r>
                        <a:rPr lang="ru-RU" sz="2800" b="1" u="sng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вар</a:t>
                      </a:r>
                      <a:r>
                        <a:rPr lang="ru-RU" sz="2800" b="1" u="sng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ить</a:t>
                      </a:r>
                      <a:endParaRPr lang="ru-RU" sz="2800" b="1" u="sng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44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0041" y="188640"/>
            <a:ext cx="649485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Первичное </a:t>
            </a:r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закрепление.</a:t>
            </a:r>
          </a:p>
          <a:p>
            <a:pPr lvl="0"/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Закрепляем открытие «нового» знания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245365"/>
            <a:ext cx="89289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№18</a:t>
            </a:r>
          </a:p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спряжение глаголов в неопределенной форме. Распределите в два столбика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4640" y="3419418"/>
            <a:ext cx="24507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спряжение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84168" y="3419417"/>
            <a:ext cx="26110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спряжение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4640" y="2630360"/>
            <a:ext cx="77174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(слова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записаны на карточках, дети крепят магнитами на доску)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93918" y="4149080"/>
            <a:ext cx="874027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слова: доверять, ходить, объявлять, укрыть,</a:t>
            </a:r>
          </a:p>
          <a:p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одшивать, тянуть, наблюдать, защищать, шагать,</a:t>
            </a:r>
          </a:p>
          <a:p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олоть, ловить)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04640" y="5534075"/>
            <a:ext cx="8443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(дети легко справляются с этим заданием)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528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нового знания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80728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(работа в карточке по заданному алгоритму). Пользуемся опорой (см. слайд 28)  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2132856"/>
            <a:ext cx="88569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</a:t>
            </a:r>
          </a:p>
          <a:p>
            <a:pPr marL="342900" lvl="0" indent="-342900"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глагол с безударной гласной в личном окончании: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(он)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покорм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…т.</a:t>
            </a: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AutoNum type="arabicPeriod"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адай к этому слову вопрос: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(что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делает?)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покормит.</a:t>
            </a: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вопросу определи вид глагола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овершенный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вид.</a:t>
            </a: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Впиши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таблицу.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Выбери соответствующий вопрос неопределенной формы: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делать?</a:t>
            </a:r>
          </a:p>
          <a:p>
            <a:pPr marL="342900" lvl="0" indent="-342900"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пиши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таблицу.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Ответь на этот вопрос: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делать?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окормить.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Впиши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таблицу.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Посмотри на последние буквы и подчеркни: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заканчивается на – </a:t>
            </a:r>
            <a:r>
              <a:rPr lang="ru-RU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ИТЬ.</a:t>
            </a:r>
            <a:endParaRPr lang="ru-RU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Определи спряжение, впиши в таблицу: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(второе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спряжение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Tx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Вставь безударную гласную в слово: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(он)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покорм</a:t>
            </a:r>
            <a:r>
              <a:rPr lang="ru-RU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481811" y="4949609"/>
            <a:ext cx="18002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98768" y="5157192"/>
            <a:ext cx="18002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078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226507"/>
              </p:ext>
            </p:extLst>
          </p:nvPr>
        </p:nvGraphicFramePr>
        <p:xfrm>
          <a:off x="899592" y="836712"/>
          <a:ext cx="6912768" cy="5678424"/>
        </p:xfrm>
        <a:graphic>
          <a:graphicData uri="http://schemas.openxmlformats.org/drawingml/2006/table">
            <a:tbl>
              <a:tblPr firstRow="1" firstCol="1" bandRow="1"/>
              <a:tblGrid>
                <a:gridCol w="348609"/>
                <a:gridCol w="1478649"/>
                <a:gridCol w="554901"/>
                <a:gridCol w="1573309"/>
                <a:gridCol w="1850760"/>
                <a:gridCol w="1106540"/>
              </a:tblGrid>
              <a:tr h="350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Глаголы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Вид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Вопрос (н.ф.)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Неопределенная (начальная) форма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Спряжение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228600" lvl="0" indent="-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(он)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покорм</a:t>
                      </a:r>
                      <a:r>
                        <a:rPr lang="ru-RU" sz="1200" b="1" dirty="0" err="1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b="1" dirty="0" err="1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с.в</a:t>
                      </a:r>
                      <a:r>
                        <a:rPr lang="ru-RU" sz="12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2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что сделать?</a:t>
                      </a:r>
                      <a:endParaRPr lang="ru-RU" sz="12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покормить</a:t>
                      </a:r>
                      <a:endParaRPr lang="ru-RU" sz="12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2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II</a:t>
                      </a:r>
                      <a:endParaRPr lang="ru-RU" sz="12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(мы) мечта…м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(ты) куша…шь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(мы) куса…м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(он) кол…т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(ты) наброс…шь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(мы) излуча…м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(она)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мысл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…т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(вы) куп…те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(она)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напода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…т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(мы)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реша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…м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(вы)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замороз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…те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(ты) свет…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шь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(он)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реж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…т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(вы)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излуча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…те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(мы) жале…м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(ты) слома…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шь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(вы) сверл…те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(он) дума…т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(мы) люб…м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(ты) лов…шь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(вы) пачка…те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(они) молот…т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(ты) ката…шь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(они) чист…т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322545" y="173723"/>
            <a:ext cx="4713918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Правописание безударных личных окончаний глаголов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настоящего и будущего времени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32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F056B0D-865B-48EC-8FA5-02D1A23B9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rmAutofit fontScale="90000"/>
          </a:bodyPr>
          <a:lstStyle/>
          <a:p>
            <a:r>
              <a:rPr lang="ru-RU" sz="2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базовых исследовательских действий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ED29771-40D2-489A-A1C8-81B92B9C9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Сформулируйте проблемный вопрос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направленный на поиск ответа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Сформулируйте вопрос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фиксирующий противоречие между реальным и желательным состоянием ситуации, объекта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Сформулируйте гипотезу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истинность которой можно проверить в ходе исследования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план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исследования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Проведите несложное исследование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(эксперимент) по установлению особенностей объекта изучения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 достоверность информации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полученной в ходе исследования (эксперимента)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Сформулируйте выводы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проведенного исследования (эксперимента)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Спрогнозируйте возможное развитие процессов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событий и их последствия в аналогичных или сходных ситуациях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71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238985-50C6-4CE8-A078-2AC7BA181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5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умений работы с информацией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367ABD2-6F22-4C07-A30D-DFE11CCE8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00141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Примените различные методы (инструменты, запросы) при поиске искомой информации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Выберите (проанализируйте, систематизируйте, интерпретируйте) информацию различных видов и форм представления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Найдите аргументы(подтверждающие/ опровергающие идею, версию) в различных информационных источниках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Выберите оптимальную форму представления информации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Проиллюстрируйте решаемые задач схемами, диаграммами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Оцените надежность информации по критериям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Сформулируйте критерии для оценки надежности информации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217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84F22D-9F03-4987-9543-3798C618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5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умения общаться</a:t>
            </a:r>
            <a:endParaRPr lang="ru-RU" sz="2500" dirty="0">
              <a:solidFill>
                <a:srgbClr val="7030A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430527-7439-43E1-9C4A-DB4AD3B77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00141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Сформулируйте суждение в соответствии с целями и условиями общения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Выразите устно (письменно) свою точку зрения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Проведите переговоры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Распознайте, какие эмоции выражает собеседник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Распознайте предпосылки конфликтных ситуаций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Сформулируйте свои возражения собеседнику в корректной форме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Задайте вопросы по существу обсуждаемой темы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Выскажите идеи, нацеленные на решение задач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Сопоставьте свои суждения с суждениями других участников диалога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Публично представьте результаты выполненной работы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Выберите формат выступления, учитывая особенности аудитории</a:t>
            </a:r>
          </a:p>
        </p:txBody>
      </p:sp>
    </p:spTree>
    <p:extLst>
      <p:ext uri="{BB962C8B-B14F-4D97-AF65-F5344CB8AC3E}">
        <p14:creationId xmlns:p14="http://schemas.microsoft.com/office/powerpoint/2010/main" val="306391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39A972-0B13-447A-A061-039BF139E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умения осуществлять совместную деятельность</a:t>
            </a:r>
            <a:endParaRPr lang="ru-RU" sz="2500" dirty="0">
              <a:solidFill>
                <a:srgbClr val="7030A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360A6E2-7358-4E01-A9C0-AF5FC43A0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Обоснуйте необходимость применения групповых форм взаимодействия при решении поставленной задачи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Спланируйте организацию совместной работы, распределите роли, обсудите процесс и результат совместной работы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Проявите готовность руководить, выполнять поручения, подчиняться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Оцените качество своего вклада в решение общей задачи по критериям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Сравните результаты с исходной задачей и вклад каждого члена команды в достижение результатов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94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811932-CB67-4827-8E47-9DCCA3455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умения самоорганизации, самоконтроля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394BB36-FAB2-4083-BD22-C5F985C50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по формированию умений самоорганизации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Выявите проблему, возникающую при решении  жизненных/учебных ситуаций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Выберите способ решения  учебной задачи с учетом ресурсов и собственных возможностей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Составьте и аргументируйте алгоритм решения учебной задачи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176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811932-CB67-4827-8E47-9DCCA3455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умения самоорганизации, самоконтроля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394BB36-FAB2-4083-BD22-C5F985C50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146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по формированию умений самоконтроля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Дайте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оценку ситуации  и предложите план ее изменения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Адаптируйте учебную задачу к новым условиям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Объясните причины достижения/недостижения  результатов деятельности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Дайте оценку приобретенному опыту, найдите его позитивные стороны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Внесите коррективы в деятельность на основе новых обстоятельств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Оцените соответствие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полученного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 цели и условиям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02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2062</Words>
  <Application>Microsoft Office PowerPoint</Application>
  <PresentationFormat>Экран (4:3)</PresentationFormat>
  <Paragraphs>504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Тема Office</vt:lpstr>
      <vt:lpstr>Презентация PowerPoint</vt:lpstr>
      <vt:lpstr>В основе стандарта лежит системно-деятельностный подход </vt:lpstr>
      <vt:lpstr>Формирование базовых логических действий</vt:lpstr>
      <vt:lpstr>Формирование базовых исследовательских действий</vt:lpstr>
      <vt:lpstr>Формирование умений работы с информацией</vt:lpstr>
      <vt:lpstr>Формирование умения общаться</vt:lpstr>
      <vt:lpstr>Формирование умения осуществлять совместную деятельность</vt:lpstr>
      <vt:lpstr>Формирование умения самоорганизации, самоконтроля</vt:lpstr>
      <vt:lpstr>Формирование умения самоорганизации, самоконтроля</vt:lpstr>
      <vt:lpstr>Формирование эмоционального интеллекта, умений принятия себя и других</vt:lpstr>
      <vt:lpstr>Формирование эмоционального интеллекта, умений принятия себя и других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Преемственность ФГОС 2010 и ФГОС 2021: методологическая основа</dc:title>
  <dc:creator>Olga</dc:creator>
  <cp:lastModifiedBy>user</cp:lastModifiedBy>
  <cp:revision>114</cp:revision>
  <cp:lastPrinted>2022-03-20T11:09:53Z</cp:lastPrinted>
  <dcterms:created xsi:type="dcterms:W3CDTF">2022-03-18T17:07:59Z</dcterms:created>
  <dcterms:modified xsi:type="dcterms:W3CDTF">2025-01-17T21:13:17Z</dcterms:modified>
</cp:coreProperties>
</file>