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329" r:id="rId2"/>
    <p:sldId id="259" r:id="rId3"/>
    <p:sldId id="328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24" r:id="rId13"/>
    <p:sldId id="304" r:id="rId14"/>
    <p:sldId id="305" r:id="rId15"/>
    <p:sldId id="306" r:id="rId16"/>
    <p:sldId id="316" r:id="rId17"/>
    <p:sldId id="307" r:id="rId18"/>
    <p:sldId id="330" r:id="rId19"/>
    <p:sldId id="308" r:id="rId20"/>
    <p:sldId id="309" r:id="rId21"/>
    <p:sldId id="310" r:id="rId22"/>
    <p:sldId id="311" r:id="rId23"/>
    <p:sldId id="312" r:id="rId24"/>
    <p:sldId id="313" r:id="rId25"/>
    <p:sldId id="318" r:id="rId26"/>
    <p:sldId id="317" r:id="rId27"/>
    <p:sldId id="314" r:id="rId28"/>
    <p:sldId id="333" r:id="rId29"/>
    <p:sldId id="332" r:id="rId30"/>
    <p:sldId id="315" r:id="rId31"/>
    <p:sldId id="319" r:id="rId32"/>
    <p:sldId id="320" r:id="rId33"/>
    <p:sldId id="321" r:id="rId34"/>
    <p:sldId id="322" r:id="rId35"/>
    <p:sldId id="334" r:id="rId36"/>
    <p:sldId id="323" r:id="rId37"/>
    <p:sldId id="33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83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F3DC5-C80B-421F-A8EF-A936EFB41F9D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53E06-D8EE-47CE-9C89-88EDF30909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2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45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45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1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28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07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18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59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34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87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1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A4AEF-B9E5-4FCA-A1B1-2CCD3D750BB5}" type="datetimeFigureOut">
              <a:rPr lang="ru-RU" smtClean="0"/>
              <a:t>18.01.2025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F8ED-528D-4C36-BDB4-BC5931B9CB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05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101" y="908720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Семинар-консультация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«От 1-го к 4-му: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идем к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метапредметным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результатам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1156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17244E-74B0-40B4-8A27-3D42C54A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эмоционального интеллекта, умений принятия себя и других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E86192-8CE8-44F5-876F-E9D04D2F7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формированию эмоционального интеллекта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 и проанализируйте причины собственных эмоций и эмоций другого человека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Поставьте себя на место другого человека, поймите мотивы и намерения другого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Регулируйте выражения отрицательных и положительных эмоций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0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17244E-74B0-40B4-8A27-3D42C54A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эмоционального интеллекта, умений принятия себя и других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E86192-8CE8-44F5-876F-E9D04D2F7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формированию умений принятия себя и других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Отнеситесь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человеку, к другому его мнению осознанно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Признайте свое право  и право другого на ошибку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Примите себя и других, не осуждая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Осознайте невозможность  все контролировать</a:t>
            </a:r>
          </a:p>
        </p:txBody>
      </p:sp>
    </p:spTree>
    <p:extLst>
      <p:ext uri="{BB962C8B-B14F-4D97-AF65-F5344CB8AC3E}">
        <p14:creationId xmlns:p14="http://schemas.microsoft.com/office/powerpoint/2010/main" val="29879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Правописание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безударных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личных окончаний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глаголов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настоящего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будущего времени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30514" y="2420888"/>
            <a:ext cx="2889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Косич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Н.Ю.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12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Актуализация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вопросы в парах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 какие две группы можно разделить глаголы?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сов.вид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несов. вид;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спряжение)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 какие формы глаголов вы слышали?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(неопределенная, личная)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 какой форме мы научились определять спряжение глаголов?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личной форме глаголов)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Как вы уже умеете определять спряжение глаголов по личной форме?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(смотрим на личные окончания глаголов)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спряжения глаголов по:</a:t>
            </a: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ударному личному окончанию;</a:t>
            </a:r>
          </a:p>
          <a:p>
            <a:pPr marL="285750" lvl="0" indent="-285750"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четкому проговариванию личного окончания глагола;</a:t>
            </a:r>
          </a:p>
          <a:p>
            <a:pPr marL="285750" lvl="0" indent="-285750"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написанному личному окончанию глагола. 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2828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041" y="188640"/>
            <a:ext cx="2828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300" y="781020"/>
            <a:ext cx="86311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спряжение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глаголов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личному окончанию. Распределите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в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столбика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869160"/>
            <a:ext cx="18195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думаешь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01712" y="4869160"/>
            <a:ext cx="1877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69313" y="4005064"/>
            <a:ext cx="1645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4791303"/>
            <a:ext cx="1770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убирают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97152"/>
            <a:ext cx="1522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делают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640" y="2834643"/>
            <a:ext cx="2450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74916" y="2780928"/>
            <a:ext cx="2611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13167" y="3419418"/>
            <a:ext cx="1358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ценим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4004193"/>
            <a:ext cx="1017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7488" y="3436519"/>
            <a:ext cx="18870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слышите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19872" y="5669659"/>
            <a:ext cx="1950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4004194"/>
            <a:ext cx="126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клеят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4401" y="5661248"/>
            <a:ext cx="1922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слушаете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00993" y="5805264"/>
            <a:ext cx="1629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дружим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92169" y="4162388"/>
            <a:ext cx="550137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63888" y="3573016"/>
            <a:ext cx="5760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72200" y="3573016"/>
            <a:ext cx="752343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804248" y="4162388"/>
            <a:ext cx="58543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42306" y="5013176"/>
            <a:ext cx="764416" cy="362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860032" y="4162388"/>
            <a:ext cx="5760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592230" y="5013176"/>
            <a:ext cx="555834" cy="362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372200" y="4980096"/>
            <a:ext cx="586492" cy="362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09769" y="5805264"/>
            <a:ext cx="696953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88024" y="5805264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740352" y="5962046"/>
            <a:ext cx="590061" cy="3472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44408" y="4980096"/>
            <a:ext cx="618357" cy="321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0041" y="2166015"/>
            <a:ext cx="7717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(слова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записаны на карточках, дети крепят магнитами на доску)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2828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9325" y="980728"/>
            <a:ext cx="81531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 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Проверка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448" y="2953587"/>
            <a:ext cx="18195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думаешь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073" y="4079582"/>
            <a:ext cx="1877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93556" y="5155999"/>
            <a:ext cx="1645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0965" y="5220489"/>
            <a:ext cx="1770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убирают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8800" y="5811735"/>
            <a:ext cx="1522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делают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368813"/>
            <a:ext cx="2450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2368813"/>
            <a:ext cx="2611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47973" y="4606823"/>
            <a:ext cx="1358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ценим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34061" y="2953588"/>
            <a:ext cx="1017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77633" y="3511558"/>
            <a:ext cx="18870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слышите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825" y="4664357"/>
            <a:ext cx="1950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88224" y="3995617"/>
            <a:ext cx="1260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клеят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8938" y="3475470"/>
            <a:ext cx="1922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слушаете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47973" y="5669658"/>
            <a:ext cx="1629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дружим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6091" y="3097629"/>
            <a:ext cx="550137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26326" y="4759252"/>
            <a:ext cx="5760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44989" y="3656744"/>
            <a:ext cx="752343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27005" y="4172082"/>
            <a:ext cx="58543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15068" y="3100233"/>
            <a:ext cx="764416" cy="362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21268" y="5313392"/>
            <a:ext cx="5760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85425" y="4236643"/>
            <a:ext cx="555834" cy="362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4030" y="5986184"/>
            <a:ext cx="586492" cy="362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60364" y="3645024"/>
            <a:ext cx="696953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19000" y="4776724"/>
            <a:ext cx="64807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51263" y="5812547"/>
            <a:ext cx="590061" cy="3472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43093" y="5352320"/>
            <a:ext cx="618357" cy="321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299" y="260648"/>
            <a:ext cx="2828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298" y="980728"/>
            <a:ext cx="849117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особенность имеют личные окончания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спряжения?</a:t>
            </a:r>
          </a:p>
          <a:p>
            <a:pPr marL="457200" lvl="0" indent="-457200"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особенность имеют личные окончания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спряжения? (Проверка по записи на доске)</a:t>
            </a:r>
          </a:p>
          <a:p>
            <a:pPr marL="457200" lvl="0" indent="-457200">
              <a:buFontTx/>
              <a:buChar char="-"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№4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в группах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личные окончания глаголов в два столбика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                            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 smtClean="0">
              <a:solidFill>
                <a:srgbClr val="7030A0"/>
              </a:solidFill>
            </a:endParaRPr>
          </a:p>
          <a:p>
            <a:pPr lvl="0"/>
            <a:endParaRPr lang="ru-RU" dirty="0">
              <a:solidFill>
                <a:srgbClr val="7030A0"/>
              </a:solidFill>
            </a:endParaRPr>
          </a:p>
          <a:p>
            <a:pPr lvl="0"/>
            <a:endParaRPr lang="ru-RU" dirty="0" smtClean="0">
              <a:solidFill>
                <a:srgbClr val="7030A0"/>
              </a:solidFill>
            </a:endParaRPr>
          </a:p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(взаимопроверка групп друг у друга)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0"/>
          <a:stretch/>
        </p:blipFill>
        <p:spPr>
          <a:xfrm>
            <a:off x="1619672" y="548680"/>
            <a:ext cx="5778913" cy="599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299" y="260648"/>
            <a:ext cx="2828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298" y="869612"/>
            <a:ext cx="84911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нам нужно это знание?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правильного написания безударного личного окончания глагола с учетом спряжения)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4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стандарта лежит</a:t>
            </a:r>
            <a:b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b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345638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Системно-</a:t>
            </a:r>
            <a:r>
              <a:rPr lang="ru-RU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деятельностный</a:t>
            </a:r>
            <a:r>
              <a:rPr lang="ru-RU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подход -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подход, при котором в учебном процессе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место отводится активной и разносторонней, в максимальной степени самостоятельной познавательной деятельности школьника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343DDB-2FA4-48F5-BD0C-9E232400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AFB7-0D7A-4E25-B44C-B39277BCDFFF}" type="datetime1">
              <a:rPr lang="ru-RU" smtClean="0"/>
              <a:t>18.01.2025</a:t>
            </a:fld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3F67834-5731-4C52-97CF-0A22E0EA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F8ED-528D-4C36-BDB4-BC5931B9CB5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1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87682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слово СВИСТИТ, выделите окончание, определите спряжение, ответьте на вопрос:</a:t>
            </a: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ли вам трудно написать гласную в окончании глагола?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ласная в окончании УДАРНАЯ)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1533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навыка написания безударных </a:t>
            </a: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окончаний по опорным словам</a:t>
            </a: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спряжения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1" y="1537579"/>
            <a:ext cx="778835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№№6-12 выполняются 3-5 учениками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доски, остальные на местах.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5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слово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СКУЧА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(четко проговариваю),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окончание, определите спряжение,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ударение, ответьте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сказать о гласной в окончании?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окончании безударная гласная)</a:t>
            </a: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знаете о безударных гласных?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(Слабая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позиция,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ошибкоопасное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место)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ли трудно написать гласную в окончании глагола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нет?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 четко проговорили)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9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№8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это слово в 1 лице,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выделите окончание, поставьте ударение, ответьте на вопросы:</a:t>
            </a:r>
          </a:p>
          <a:p>
            <a:pPr marL="457200" lvl="0" indent="-457200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сказать о гласной в окончании глагола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езударная)</a:t>
            </a:r>
          </a:p>
          <a:p>
            <a:pPr marL="457200" lvl="0" indent="-457200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же вы не сделали ошибку и написали окончание уверенно? Я ведь не проговаривала ЭТО безударное личное окончание!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(Определили ранее, что глагол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спряжения)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418" y="3535647"/>
            <a:ext cx="8585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Сделаем вывод</a:t>
            </a:r>
          </a:p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Для чего нам нужно уметь определять спряжение глаголов по личному окончанию?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9418" y="4941168"/>
            <a:ext cx="8373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 опорой на спряжение правильно писать безударные личные окончания глаголов при изменении по лицам (спряжении)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391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6151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Выход на проблемную ситуацию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03343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№9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на слово ЕХАТЬ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можете сказать об этом слове?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лово стоит в неопределенной форме)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(Слово отвечает на вопрос ЧТО ДЕЛАТЬ и имеет окончание –ТЬ)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680999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это слово в 1 лице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мн.числа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(Спросить каждого о написании слова)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</a:p>
          <a:p>
            <a:pPr marL="457200" lvl="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сейчас засомневались и личное безударное окончание написано у всех по-разному?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(Мы не знаем спряжение глагола, нет опоры)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Выход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проблемной ситуации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933056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Явная информация о спряжении скрыта, опоры нет.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можно воспользоваться полученными знаниями.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вы уже умеете определять спряжение?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личным окончаниям глаголов)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48" y="1052736"/>
            <a:ext cx="8455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написание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слова: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ЕДЕМ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1830" y="1580696"/>
            <a:ext cx="78925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вас может объяснить правильность написания безударной гласной в личном окончании глагола?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подсказку вам нужно?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(Спряжение)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7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292" y="54868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№11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Воспользуйтесь знаниями и определите спряжение глагола ЕХАТЬ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02787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едУТ</a:t>
            </a:r>
            <a:endParaRPr lang="ru-RU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спряжение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3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005" y="147824"/>
            <a:ext cx="6151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Выход на проблемную ситуацию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48915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на слово ПОЛОТЬ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можете сказать об этом слове?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лово стоит в неопределенной форме)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(Слово отвечает на вопрос ЧТО ДЕЛАТЬ и имеет окончание –ТЬ)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8657" y="3426571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это слово в 1 лице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мн.числа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(Спросить каждого о написании слова)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снова засомневались и личное безударное окончание снова написано у всех по-разному? Ведь вы воспользовались знанием.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(Мы не понимаем ОНИ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полЯТ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ОНИ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полЮТ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6093296"/>
            <a:ext cx="50405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96336" y="6093296"/>
            <a:ext cx="64807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4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70637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Выход на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новую проблемную ситуацию</a:t>
            </a:r>
          </a:p>
          <a:p>
            <a:pPr lvl="0"/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408" y="745171"/>
            <a:ext cx="2657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не хватает!!!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6076" y="146562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Осмысление. Открытие нового знания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0766" y="1988840"/>
            <a:ext cx="85136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14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Ответьте на вопросы</a:t>
            </a: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общего в словах ЕХАТЬ, ПОЛОТЬ?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(Глаголы в неопределенной форме)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4824" y="3100898"/>
            <a:ext cx="7150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вопросы отвечают глаголы неопределенной формы?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408" y="3429000"/>
            <a:ext cx="3404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 Что сделать?) 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8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076" y="476672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6076" y="466186"/>
            <a:ext cx="82043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доске появляется опора, которой дети будут пользоваться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выполнении задания № 19.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ВИД – ПОСТОЯННЫЙ ПРИЗНАК ГЛАГОЛА!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ставим глагол в неопределенную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форму,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менять НЕЛЬЗЯ!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7" y="2204864"/>
            <a:ext cx="237626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89907" y="3364401"/>
            <a:ext cx="2670717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19656" y="2349750"/>
            <a:ext cx="1234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Н.Ф.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0028" y="3604664"/>
            <a:ext cx="2430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делать?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36973" y="3356992"/>
            <a:ext cx="2670717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1872" y="3604663"/>
            <a:ext cx="2613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076" y="476672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917" y="21506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Продолжение. Открытие нового знания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4917" y="836712"/>
            <a:ext cx="88569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тему изучаем?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(Правописание безударных гласных в личных окончаниях глаголов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б.в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Какую подсказку вам надо, чтобы правильно написать безударное личное окончание глаголов?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(Спряжение)   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Вам удалось сразу его определить у слов ЕХАТЬ, ПОЛОТЬ?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00" y="3523591"/>
            <a:ext cx="8571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какова наша цель?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236" y="3923701"/>
            <a:ext cx="8738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Научиться определять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глаголов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неопределенной формы)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0905" y="3126621"/>
            <a:ext cx="7938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Нет)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0E6EAE-A11F-4395-BC9D-AAE984C5F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базовых логических действий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32404A-26D4-4B89-BBD2-102CABD1A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признаки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(явлений)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признаки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(явлений)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существенный признак классификации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основание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обобщения и сравнения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 и противоречия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фактах, данных и наблюдениях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критерии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выявления закономерностей и противоречий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дефициты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необходимой для решения поставленной задачи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 причинно-следственные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при изучении явлений и процессов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выводы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умозаключений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гипотезы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взаимосвязях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способ решения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задач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5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11459"/>
              </p:ext>
            </p:extLst>
          </p:nvPr>
        </p:nvGraphicFramePr>
        <p:xfrm>
          <a:off x="1547664" y="332656"/>
          <a:ext cx="6096000" cy="399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Слова записаны на доске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мечтать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звонить</a:t>
                      </a:r>
                      <a:endParaRPr lang="ru-RU" sz="2800" b="1" u="non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таять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лечить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колоть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тащить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тянуть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носить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молчать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дружить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клеить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покрыть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варить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4581128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внимательно на слова.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вопросы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объединяет все слова? (неопределенная форма глагола)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какому признаку я их разбила на 2-а столбика?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7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30092"/>
              </p:ext>
            </p:extLst>
          </p:nvPr>
        </p:nvGraphicFramePr>
        <p:xfrm>
          <a:off x="1763688" y="476672"/>
          <a:ext cx="60960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мечтать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звон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таять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леч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колоть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тащ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тянуть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нос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молчать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друж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кле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покрыть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79715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к какому спряжению будут относиться глаголы неопределенной формы, которые оканчиваются  на -</a:t>
            </a:r>
            <a:r>
              <a:rPr lang="ru-RU" sz="2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65159"/>
              </p:ext>
            </p:extLst>
          </p:nvPr>
        </p:nvGraphicFramePr>
        <p:xfrm>
          <a:off x="1763688" y="476672"/>
          <a:ext cx="60960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мечтать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звон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таять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леч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колоть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тащ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тянуть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нос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молчать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друж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кле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покрыть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8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81209"/>
              </p:ext>
            </p:extLst>
          </p:nvPr>
        </p:nvGraphicFramePr>
        <p:xfrm>
          <a:off x="1763688" y="476672"/>
          <a:ext cx="60960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мечтать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звон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таять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леч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колоть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тащ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тянуть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нос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молчать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друж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болеть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кле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покрыть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</a:t>
                      </a:r>
                      <a:r>
                        <a:rPr kumimoji="0" lang="ru-RU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2800" b="1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79715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скажете о глаголах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столбика?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228401"/>
              </p:ext>
            </p:extLst>
          </p:nvPr>
        </p:nvGraphicFramePr>
        <p:xfrm>
          <a:off x="1763688" y="476672"/>
          <a:ext cx="60960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мечт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звон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леч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тащ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тян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нос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молч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друж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кле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покр</a:t>
                      </a:r>
                      <a:r>
                        <a:rPr lang="ru-RU" sz="28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вар</a:t>
                      </a:r>
                      <a:r>
                        <a:rPr lang="ru-RU" sz="2800" b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ить</a:t>
                      </a:r>
                      <a:endParaRPr lang="ru-RU" sz="2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041" y="188640"/>
            <a:ext cx="64948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закрепление.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Закрепляем открытие «нового» знания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245365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№18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спряжение глаголов в неопределенной форме. Распределите в два столбика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640" y="3419418"/>
            <a:ext cx="2450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3419417"/>
            <a:ext cx="2611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640" y="2630360"/>
            <a:ext cx="7717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(слова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записаны на карточках, дети крепят магнитами на доску)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3918" y="4149080"/>
            <a:ext cx="874027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слова: доверять, ходить, объявлять, укрыть,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одшивать, тянуть, наблюдать, защищать, шагать,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олоть, ловить)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4640" y="5534075"/>
            <a:ext cx="8443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(дети легко справляются с этим заданием)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2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нового знания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(работа в карточке по заданному алгоритму). Пользуемся опорой (см. слайд 28) 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132856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глагол с безударной гласной в личном окончании: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(он)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покорм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…т.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адай к этому слову вопрос: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(что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делает?)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покормит.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вопросу определи вид глагола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овершенный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вид.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Впиши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 соответствующий вопрос неопределенной формы: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делать?</a:t>
            </a:r>
          </a:p>
          <a:p>
            <a:pPr marL="342900" lvl="0" indent="-34290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Ответь на этот вопрос: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делать?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окормить.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Впиши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 на последние буквы и подчеркни: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заканчивается на –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ИТЬ.</a:t>
            </a:r>
            <a:endParaRPr lang="ru-RU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 спряжение, впиши в таблицу: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(второе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спряжение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Вставь безударную гласную в слово: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(он)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покорм</a:t>
            </a:r>
            <a:r>
              <a:rPr lang="ru-RU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81811" y="4949609"/>
            <a:ext cx="1800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98768" y="5157192"/>
            <a:ext cx="1800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7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26507"/>
              </p:ext>
            </p:extLst>
          </p:nvPr>
        </p:nvGraphicFramePr>
        <p:xfrm>
          <a:off x="899592" y="836712"/>
          <a:ext cx="6912768" cy="5678424"/>
        </p:xfrm>
        <a:graphic>
          <a:graphicData uri="http://schemas.openxmlformats.org/drawingml/2006/table">
            <a:tbl>
              <a:tblPr firstRow="1" firstCol="1" bandRow="1"/>
              <a:tblGrid>
                <a:gridCol w="348609"/>
                <a:gridCol w="1478649"/>
                <a:gridCol w="554901"/>
                <a:gridCol w="1573309"/>
                <a:gridCol w="1850760"/>
                <a:gridCol w="1106540"/>
              </a:tblGrid>
              <a:tr h="35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Глаголы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Вопрос (н.ф.)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Неопределенная (начальная) форма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Спряжение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(он)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покорм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с.в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сделать?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покормить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(мы) мечта…м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(ты) куша…шь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(мы) куса…м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(он) кол…т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(ты) наброс…шь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(мы) излуча…м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(она)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мысл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(вы) куп…те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(она)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напода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(мы)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(вы)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замороз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…те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(ты) свет…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(он)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реж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(вы)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излуча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…те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(мы) жале…м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(ты) слома…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(вы) сверл…те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(он) дума…т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(мы) люб…м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(ты) лов…шь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(вы) пачка…те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(они) молот…т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(ты) ката…шь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(они) чист…т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22545" y="173723"/>
            <a:ext cx="471391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Правописание безударных личных окончаний глаголов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настоящего и будущего времени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056B0D-865B-48EC-8FA5-02D1A23B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базовых исследовательских действий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D29771-40D2-489A-A1C8-81B92B9C9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проблемный вопрос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направленный на поиск ответа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вопрос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фиксирующий противоречие между реальным и желательным состоянием ситуации, объекта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гипотезу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истинность которой можно проверить в ходе исследования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план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исследования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несложное 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(эксперимент) по установлению особенностей объекта изучения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достоверность информации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полученной в ходе исследования (эксперимента)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выводы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проведенного исследования (эксперимента)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Спрогнозируйте возможное развитие процессов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событий и их последствия в аналогичных или сходных ситуациях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238985-50C6-4CE8-A078-2AC7BA18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умений работы с информацией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67ABD2-6F22-4C07-A30D-DFE11CCE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 различные методы (инструменты, запросы) при поиске искомой информации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Выберите (проанализируйте, систематизируйте, интерпретируйте) информацию различных видов и форм представления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Найдите аргументы(подтверждающие/ опровергающие идею, версию) в различных информационных источниках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Выберите оптимальную форму представления информации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Проиллюстрируйте решаемые задач схемами, диаграммами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Оцените надежность информации по критериям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Сформулируйте критерии для оценки надежности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1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84F22D-9F03-4987-9543-3798C618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общаться</a:t>
            </a: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430527-7439-43E1-9C4A-DB4AD3B77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Сформулируйте суждение в соответствии с целями и условиями общения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Выразите устно (письменно) свою точку зрения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Проведите переговоры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Распознайте, какие эмоции выражает собеседник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Распознайте предпосылки конфликтных ситуаций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Сформулируйте свои возражения собеседнику в корректной форме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Задайте вопросы по существу обсуждаемой темы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Выскажите идеи, нацеленные на решение задач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Сопоставьте свои суждения с суждениями других участников диалога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Публично представьте результаты выполненной работы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Выберите формат выступления, учитывая особенности аудитории</a:t>
            </a:r>
          </a:p>
        </p:txBody>
      </p:sp>
    </p:spTree>
    <p:extLst>
      <p:ext uri="{BB962C8B-B14F-4D97-AF65-F5344CB8AC3E}">
        <p14:creationId xmlns:p14="http://schemas.microsoft.com/office/powerpoint/2010/main" val="30639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39A972-0B13-447A-A061-039BF139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осуществлять совместную деятельность</a:t>
            </a: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60A6E2-7358-4E01-A9C0-AF5FC43A0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необходимость применения групповых форм взаимодействия при решении поставленной задачи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Спланируйте организацию совместной работы, распределите роли, обсудите процесс и результат совместной работы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Проявите готовность руководить, выполнять поручения, подчиняться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Оцените качество своего вклада в решение общей задачи по критериям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Сравните результаты с исходной задачей и вклад каждого члена команды в достижение результатов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811932-CB67-4827-8E47-9DCCA345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самоорганизации, самоконтроля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94BB36-FAB2-4083-BD22-C5F985C5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формированию умений самоорганизации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Выявите проблему, возникающую при решении  жизненных/учебных ситуаций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Выберите способ решения  учебной задачи с учетом ресурсов и собственных возможностей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Составьте и аргументируйте алгоритм решения учебной задачи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7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811932-CB67-4827-8E47-9DCCA345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самоорганизации, самоконтроля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94BB36-FAB2-4083-BD22-C5F985C5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формированию умений самоконтроля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ситуации  и предложите план ее изменения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Адаптируйте учебную задачу к новым условиям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Объясните причины достижения/недостижения  результатов деятельности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Дайте оценку приобретенному опыту, найдите его позитивные стороны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Внесите коррективы в деятельность на основе новых обстоятельств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Оцените соответствие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цели и условиям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0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2062</Words>
  <Application>Microsoft Office PowerPoint</Application>
  <PresentationFormat>Экран (4:3)</PresentationFormat>
  <Paragraphs>504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Презентация PowerPoint</vt:lpstr>
      <vt:lpstr>В основе стандарта лежит системно-деятельностный подход </vt:lpstr>
      <vt:lpstr>Формирование базовых логических действий</vt:lpstr>
      <vt:lpstr>Формирование базовых исследовательских действий</vt:lpstr>
      <vt:lpstr>Формирование умений работы с информацией</vt:lpstr>
      <vt:lpstr>Формирование умения общаться</vt:lpstr>
      <vt:lpstr>Формирование умения осуществлять совместную деятельность</vt:lpstr>
      <vt:lpstr>Формирование умения самоорганизации, самоконтроля</vt:lpstr>
      <vt:lpstr>Формирование умения самоорганизации, самоконтроля</vt:lpstr>
      <vt:lpstr>Формирование эмоционального интеллекта, умений принятия себя и других</vt:lpstr>
      <vt:lpstr>Формирование эмоционального интеллекта, умений принятия себя и других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ФГОС 2010 и ФГОС 2021: методологическая основа</dc:title>
  <dc:creator>Olga</dc:creator>
  <cp:lastModifiedBy>user</cp:lastModifiedBy>
  <cp:revision>114</cp:revision>
  <cp:lastPrinted>2022-03-20T11:09:53Z</cp:lastPrinted>
  <dcterms:created xsi:type="dcterms:W3CDTF">2022-03-18T17:07:59Z</dcterms:created>
  <dcterms:modified xsi:type="dcterms:W3CDTF">2025-01-17T21:13:17Z</dcterms:modified>
</cp:coreProperties>
</file>