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6" r:id="rId3"/>
    <p:sldId id="261" r:id="rId4"/>
    <p:sldId id="262" r:id="rId5"/>
    <p:sldId id="305" r:id="rId6"/>
    <p:sldId id="263" r:id="rId7"/>
    <p:sldId id="318" r:id="rId8"/>
    <p:sldId id="306" r:id="rId9"/>
    <p:sldId id="264" r:id="rId10"/>
    <p:sldId id="266" r:id="rId11"/>
    <p:sldId id="346" r:id="rId12"/>
    <p:sldId id="265" r:id="rId13"/>
    <p:sldId id="267" r:id="rId14"/>
    <p:sldId id="365" r:id="rId15"/>
    <p:sldId id="347" r:id="rId16"/>
    <p:sldId id="348" r:id="rId17"/>
    <p:sldId id="349" r:id="rId18"/>
    <p:sldId id="350" r:id="rId19"/>
    <p:sldId id="351" r:id="rId20"/>
    <p:sldId id="352" r:id="rId21"/>
    <p:sldId id="353" r:id="rId22"/>
    <p:sldId id="354" r:id="rId23"/>
    <p:sldId id="274" r:id="rId24"/>
    <p:sldId id="275" r:id="rId25"/>
    <p:sldId id="276" r:id="rId26"/>
    <p:sldId id="277" r:id="rId27"/>
    <p:sldId id="278" r:id="rId28"/>
    <p:sldId id="279" r:id="rId29"/>
    <p:sldId id="280" r:id="rId30"/>
    <p:sldId id="281" r:id="rId31"/>
    <p:sldId id="355" r:id="rId32"/>
    <p:sldId id="356" r:id="rId33"/>
    <p:sldId id="357" r:id="rId34"/>
    <p:sldId id="358" r:id="rId35"/>
    <p:sldId id="359" r:id="rId36"/>
    <p:sldId id="360" r:id="rId37"/>
    <p:sldId id="282" r:id="rId38"/>
    <p:sldId id="283" r:id="rId39"/>
    <p:sldId id="284" r:id="rId40"/>
    <p:sldId id="285" r:id="rId41"/>
    <p:sldId id="286" r:id="rId42"/>
    <p:sldId id="310" r:id="rId43"/>
    <p:sldId id="316" r:id="rId44"/>
    <p:sldId id="315" r:id="rId45"/>
    <p:sldId id="312" r:id="rId46"/>
    <p:sldId id="367" r:id="rId47"/>
    <p:sldId id="412" r:id="rId48"/>
    <p:sldId id="319" r:id="rId49"/>
    <p:sldId id="320" r:id="rId50"/>
    <p:sldId id="369" r:id="rId51"/>
    <p:sldId id="370" r:id="rId52"/>
    <p:sldId id="326" r:id="rId53"/>
    <p:sldId id="368" r:id="rId54"/>
    <p:sldId id="327" r:id="rId55"/>
    <p:sldId id="363" r:id="rId56"/>
    <p:sldId id="364" r:id="rId57"/>
    <p:sldId id="345" r:id="rId58"/>
    <p:sldId id="342" r:id="rId59"/>
    <p:sldId id="321" r:id="rId60"/>
    <p:sldId id="322" r:id="rId61"/>
    <p:sldId id="323" r:id="rId62"/>
    <p:sldId id="324" r:id="rId63"/>
    <p:sldId id="325" r:id="rId64"/>
    <p:sldId id="328" r:id="rId65"/>
    <p:sldId id="331" r:id="rId66"/>
    <p:sldId id="332" r:id="rId67"/>
    <p:sldId id="333" r:id="rId68"/>
    <p:sldId id="334" r:id="rId69"/>
    <p:sldId id="335" r:id="rId70"/>
    <p:sldId id="371" r:id="rId71"/>
    <p:sldId id="413" r:id="rId72"/>
    <p:sldId id="372" r:id="rId73"/>
    <p:sldId id="373" r:id="rId74"/>
    <p:sldId id="374" r:id="rId75"/>
    <p:sldId id="418" r:id="rId76"/>
    <p:sldId id="415" r:id="rId77"/>
    <p:sldId id="416" r:id="rId78"/>
    <p:sldId id="375" r:id="rId79"/>
    <p:sldId id="376" r:id="rId80"/>
    <p:sldId id="377" r:id="rId81"/>
    <p:sldId id="378" r:id="rId82"/>
    <p:sldId id="379" r:id="rId83"/>
    <p:sldId id="380" r:id="rId84"/>
    <p:sldId id="337" r:id="rId85"/>
    <p:sldId id="338" r:id="rId86"/>
    <p:sldId id="381" r:id="rId87"/>
    <p:sldId id="382" r:id="rId88"/>
    <p:sldId id="383" r:id="rId89"/>
    <p:sldId id="384" r:id="rId90"/>
    <p:sldId id="405" r:id="rId91"/>
    <p:sldId id="385" r:id="rId92"/>
    <p:sldId id="386" r:id="rId93"/>
    <p:sldId id="387" r:id="rId94"/>
    <p:sldId id="388" r:id="rId95"/>
    <p:sldId id="389" r:id="rId96"/>
    <p:sldId id="390" r:id="rId97"/>
    <p:sldId id="391" r:id="rId98"/>
    <p:sldId id="392" r:id="rId99"/>
    <p:sldId id="393" r:id="rId100"/>
    <p:sldId id="394" r:id="rId101"/>
    <p:sldId id="395" r:id="rId102"/>
    <p:sldId id="419" r:id="rId103"/>
    <p:sldId id="396" r:id="rId104"/>
    <p:sldId id="397" r:id="rId105"/>
    <p:sldId id="398" r:id="rId106"/>
    <p:sldId id="399" r:id="rId107"/>
    <p:sldId id="400" r:id="rId108"/>
    <p:sldId id="339" r:id="rId109"/>
    <p:sldId id="340" r:id="rId110"/>
    <p:sldId id="341" r:id="rId111"/>
    <p:sldId id="406" r:id="rId112"/>
    <p:sldId id="407" r:id="rId113"/>
    <p:sldId id="408" r:id="rId114"/>
    <p:sldId id="409" r:id="rId115"/>
    <p:sldId id="410" r:id="rId116"/>
    <p:sldId id="411" r:id="rId117"/>
    <p:sldId id="361" r:id="rId118"/>
    <p:sldId id="362" r:id="rId119"/>
    <p:sldId id="401" r:id="rId120"/>
    <p:sldId id="402" r:id="rId121"/>
    <p:sldId id="403" r:id="rId122"/>
    <p:sldId id="404" r:id="rId1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4" autoAdjust="0"/>
    <p:restoredTop sz="94660"/>
  </p:normalViewPr>
  <p:slideViewPr>
    <p:cSldViewPr snapToGrid="0">
      <p:cViewPr varScale="1">
        <p:scale>
          <a:sx n="101" d="100"/>
          <a:sy n="101" d="100"/>
        </p:scale>
        <p:origin x="12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8963AA8-66CD-451F-A081-050A4B5D21AC}"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251398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963AA8-66CD-451F-A081-050A4B5D21AC}"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90663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963AA8-66CD-451F-A081-050A4B5D21AC}"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188829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963AA8-66CD-451F-A081-050A4B5D21AC}"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30562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8963AA8-66CD-451F-A081-050A4B5D21AC}"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292815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8963AA8-66CD-451F-A081-050A4B5D21AC}" type="datetimeFigureOut">
              <a:rPr lang="ru-RU" smtClean="0"/>
              <a:t>18.02.2019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342526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8963AA8-66CD-451F-A081-050A4B5D21AC}" type="datetimeFigureOut">
              <a:rPr lang="ru-RU" smtClean="0"/>
              <a:t>18.02.2019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106897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8963AA8-66CD-451F-A081-050A4B5D21AC}" type="datetimeFigureOut">
              <a:rPr lang="ru-RU" smtClean="0"/>
              <a:t>18.02.2019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249463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963AA8-66CD-451F-A081-050A4B5D21AC}" type="datetimeFigureOut">
              <a:rPr lang="ru-RU" smtClean="0"/>
              <a:t>18.02.2019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90214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8963AA8-66CD-451F-A081-050A4B5D21AC}" type="datetimeFigureOut">
              <a:rPr lang="ru-RU" smtClean="0"/>
              <a:t>18.02.2019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392648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8963AA8-66CD-451F-A081-050A4B5D21AC}" type="datetimeFigureOut">
              <a:rPr lang="ru-RU" smtClean="0"/>
              <a:t>18.02.2019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E7A5F1-5604-4A61-A5B7-6E0E01C98BEC}" type="slidenum">
              <a:rPr lang="ru-RU" smtClean="0"/>
              <a:t>‹#›</a:t>
            </a:fld>
            <a:endParaRPr lang="ru-RU"/>
          </a:p>
        </p:txBody>
      </p:sp>
    </p:spTree>
    <p:extLst>
      <p:ext uri="{BB962C8B-B14F-4D97-AF65-F5344CB8AC3E}">
        <p14:creationId xmlns:p14="http://schemas.microsoft.com/office/powerpoint/2010/main" val="395898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63AA8-66CD-451F-A081-050A4B5D21AC}" type="datetimeFigureOut">
              <a:rPr lang="ru-RU" smtClean="0"/>
              <a:t>18.02.2019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7A5F1-5604-4A61-A5B7-6E0E01C98BEC}" type="slidenum">
              <a:rPr lang="ru-RU" smtClean="0"/>
              <a:t>‹#›</a:t>
            </a:fld>
            <a:endParaRPr lang="ru-RU"/>
          </a:p>
        </p:txBody>
      </p:sp>
    </p:spTree>
    <p:extLst>
      <p:ext uri="{BB962C8B-B14F-4D97-AF65-F5344CB8AC3E}">
        <p14:creationId xmlns:p14="http://schemas.microsoft.com/office/powerpoint/2010/main" val="192959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1095;&#1090;&#1077;&#1085;&#1080;&#1077;-21/"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10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105.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8.jpeg"/></Relationships>
</file>

<file path=ppt/slides/_rels/slide10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10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8" Type="http://schemas.openxmlformats.org/officeDocument/2006/relationships/hyperlink" Target="https://www.livelib.ru/book/1001092226-agata-misteri-kniga-7-korona-dozha-stiv-stivenson" TargetMode="External"/><Relationship Id="rId13" Type="http://schemas.openxmlformats.org/officeDocument/2006/relationships/hyperlink" Target="https://www.livelib.ru/book/1001405914-agata-misteri-pohischenie-v-vatikane-kniga-11-stiv-stivenson" TargetMode="External"/><Relationship Id="rId3" Type="http://schemas.openxmlformats.org/officeDocument/2006/relationships/hyperlink" Target="https://www.livelib.ru/book/1000755622-agata-misteri-zagadka-faraona-stiv-stivenson" TargetMode="External"/><Relationship Id="rId7" Type="http://schemas.openxmlformats.org/officeDocument/2006/relationships/hyperlink" Target="https://www.livelib.ru/book/1000975171-agata-misteri-kniga-5-ubijstvo-na-ejfelevoj-bashne-stiv-stivenson" TargetMode="External"/><Relationship Id="rId12" Type="http://schemas.openxmlformats.org/officeDocument/2006/relationships/hyperlink" Target="https://www.livelib.ru/book/1001260945-agata-misteri-kniga-10-opasnyj-kruiz-stiv-stivenson" TargetMode="External"/><Relationship Id="rId17" Type="http://schemas.openxmlformats.org/officeDocument/2006/relationships/hyperlink" Target="https://www.livelib.ru/book/1001896164-agata-misteri-kniga-16-razyskivaetsya-kovjorsamolet-stiv-stivenson" TargetMode="External"/><Relationship Id="rId2" Type="http://schemas.openxmlformats.org/officeDocument/2006/relationships/image" Target="../media/image87.jpeg"/><Relationship Id="rId16" Type="http://schemas.openxmlformats.org/officeDocument/2006/relationships/hyperlink" Target="https://www.livelib.ru/book/1001560171-agata-misteri-kn-14-syschik-protiv-syschika-stivenson-s" TargetMode="External"/><Relationship Id="rId1" Type="http://schemas.openxmlformats.org/officeDocument/2006/relationships/slideLayout" Target="../slideLayouts/slideLayout4.xml"/><Relationship Id="rId6" Type="http://schemas.openxmlformats.org/officeDocument/2006/relationships/hyperlink" Target="https://www.livelib.ru/book/1000847054-agata-misteri-mech-korolya-shotlandii-stiv-stivenson" TargetMode="External"/><Relationship Id="rId11" Type="http://schemas.openxmlformats.org/officeDocument/2006/relationships/hyperlink" Target="https://www.livelib.ru/book/1001243469-agata-misteri-kniga-9-perepoloh-v-gollivude-stivenson-s" TargetMode="External"/><Relationship Id="rId5" Type="http://schemas.openxmlformats.org/officeDocument/2006/relationships/hyperlink" Target="https://www.livelib.ru/book/1000785264-agata-misteri-krazha-na-niagarskom-vodopade-stiv-stivenson" TargetMode="External"/><Relationship Id="rId15" Type="http://schemas.openxmlformats.org/officeDocument/2006/relationships/hyperlink" Target="https://www.livelib.ru/book/1001493066-agata-misteri-kniga-13-ohota-za-prizrakom-stiv-stivenson" TargetMode="External"/><Relationship Id="rId10" Type="http://schemas.openxmlformats.org/officeDocument/2006/relationships/hyperlink" Target="https://www.livelib.ru/book/1001202482-agata-misteri-pogonya-za-beloj-zhirafoj-stiv-stivenson" TargetMode="External"/><Relationship Id="rId4" Type="http://schemas.openxmlformats.org/officeDocument/2006/relationships/hyperlink" Target="https://www.livelib.ru/book/1000756249-agata-misteri-kniga-2-bengalskaya-zhemchuzhina-stiv-stivenson" TargetMode="External"/><Relationship Id="rId9" Type="http://schemas.openxmlformats.org/officeDocument/2006/relationships/hyperlink" Target="https://www.livelib.ru/book/1001093976-agata-misteri-sokrovische-bermudskih-ostrovov-stiv-stivenson" TargetMode="External"/><Relationship Id="rId14" Type="http://schemas.openxmlformats.org/officeDocument/2006/relationships/hyperlink" Target="https://www.livelib.ru/book/1001439492-agata-misteri-kniga-12-tainstvennaya-roza-algambry-stiv-stivenson"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vpereplete.org/2016/11/prudovskaya/" TargetMode="External"/><Relationship Id="rId7" Type="http://schemas.openxmlformats.org/officeDocument/2006/relationships/hyperlink" Target="https://godliteratury.ru/" TargetMode="External"/><Relationship Id="rId2" Type="http://schemas.openxmlformats.org/officeDocument/2006/relationships/hyperlink" Target="http://rusla.ru/rsba/reading/" TargetMode="External"/><Relationship Id="rId1" Type="http://schemas.openxmlformats.org/officeDocument/2006/relationships/slideLayout" Target="../slideLayouts/slideLayout7.xml"/><Relationship Id="rId6" Type="http://schemas.openxmlformats.org/officeDocument/2006/relationships/hyperlink" Target="http://www.ifap.ru/" TargetMode="External"/><Relationship Id="rId5" Type="http://schemas.openxmlformats.org/officeDocument/2006/relationships/hyperlink" Target="http://www.rba.ru/" TargetMode="External"/><Relationship Id="rId4" Type="http://schemas.openxmlformats.org/officeDocument/2006/relationships/hyperlink" Target="http://www.nlr.ru/" TargetMode="External"/></Relationships>
</file>

<file path=ppt/slides/_rels/slide118.xml.rels><?xml version="1.0" encoding="UTF-8" standalone="yes"?>
<Relationships xmlns="http://schemas.openxmlformats.org/package/2006/relationships"><Relationship Id="rId8" Type="http://schemas.openxmlformats.org/officeDocument/2006/relationships/hyperlink" Target="https://pustunchik.ua/online-school/literature/buktreiler-&#1091;ak-suchasna-forma-reklamy-knyhy" TargetMode="External"/><Relationship Id="rId3" Type="http://schemas.openxmlformats.org/officeDocument/2006/relationships/hyperlink" Target="https://yandex.ru/video/search?p=2&amp;filmId=12671552974074754748&amp;text=%D1%80%D1%83%D1%81%D1%81%D0%BA%D0%B0%D1%8F%20%D1%8F%D0%B7%D1%8B%D0%BA%D0%BE%D0%B2%D0%B0%D1%8F%20%D0%BA%D0%B0%D1%80%D1%82%D0%B8%D0%BD%D0%B0%20%D0%BC%D0%B8%D1%80%D0%B0" TargetMode="External"/><Relationship Id="rId7" Type="http://schemas.openxmlformats.org/officeDocument/2006/relationships/hyperlink" Target="https://www.youtube.com/watch?v=qPCZQzzYBns" TargetMode="External"/><Relationship Id="rId2" Type="http://schemas.openxmlformats.org/officeDocument/2006/relationships/hyperlink" Target="https://yandex.ru/video/search?p=1&amp;filmId=16655885139346979502&amp;text=%D1%80%D1%83%D1%81%D1%81%D0%BA%D0%B0%D1%8F%20%D1%8F%D0%B7%D1%8B%D0%BA%D0%BE%D0%B2%D0%B0%D1%8F%20%D0%BA%D0%B0%D1%80%D1%82%D0%B8%D0%BD%D0%B0%20%D0%BC%D0%B8%D1%80%D0%B0" TargetMode="External"/><Relationship Id="rId1" Type="http://schemas.openxmlformats.org/officeDocument/2006/relationships/slideLayout" Target="../slideLayouts/slideLayout7.xml"/><Relationship Id="rId6" Type="http://schemas.openxmlformats.org/officeDocument/2006/relationships/hyperlink" Target="http://www.pushkininstitute.ru/" TargetMode="External"/><Relationship Id="rId5" Type="http://schemas.openxmlformats.org/officeDocument/2006/relationships/hyperlink" Target="http://www.studfiles.ru/preview/5914223/page:2/" TargetMode="External"/><Relationship Id="rId4" Type="http://schemas.openxmlformats.org/officeDocument/2006/relationships/hyperlink" Target="http://magazines.russ.ru/oz/2002/3/2002_03_22.html" TargetMode="External"/><Relationship Id="rId9" Type="http://schemas.openxmlformats.org/officeDocument/2006/relationships/hyperlink" Target="https://nsportal.ru/shkola/obshchepedagogicheskie-tekhnologii/library/2013/03/29/tekhnologiya-veb-kvest-kak"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hyperlink" Target="http://deti.libfl.ru/" TargetMode="External"/><Relationship Id="rId2" Type="http://schemas.openxmlformats.org/officeDocument/2006/relationships/hyperlink" Target="http://www.docme.ru/doc/1189719/6588.sovremennaya-literatura-dlya-detej-temy-i-zhanry" TargetMode="External"/><Relationship Id="rId1" Type="http://schemas.openxmlformats.org/officeDocument/2006/relationships/slideLayout" Target="../slideLayouts/slideLayout7.xml"/><Relationship Id="rId5" Type="http://schemas.openxmlformats.org/officeDocument/2006/relationships/hyperlink" Target="http://vpereplete.org/2016/11/prudovskaya/" TargetMode="External"/><Relationship Id="rId4" Type="http://schemas.openxmlformats.org/officeDocument/2006/relationships/hyperlink" Target="http://mybyki.ru/"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apmambook.ru/contes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bibliogid.ru/krug-chteniya/knigi-o-detstve"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yandex.ru/yandsearch?text=%D0%BB%D1%83%D0%BA%D0%B0%D1%88%D0%BA%D0%B8%D0%BD%D0%B0%20%D1%81%D1%82%D0%BE%D0%B9%D0%BA%D0%B0%20%D0%BD%D0%B0%20%D1%80%D1%83%D0%BA%D0%B0%D1%85%20%D0%BD%D0%B0%20%D1%83%D1%80%D0%BE%D0%BA%D0%B0%D1%85%20%D0%B1%D0%BE%D1%82%D0%B0%D0%BD%D0%B8%D0%BA%D0%B8%20%D1%87%D0%B8%D1%82%D0%B0%D1%82%D1%8C&amp;fp=0&amp;pos=0&amp;rpt=simage&amp;uinfo=ww-1124-wh-561-fw-899-fh-448-pd-1&amp;img_url=http://d12.wikimart.ru/4f/70/bcbaf18e-ded3-4e63-914c-9c4f703ddf06.jpeg"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bibliogid.ru/krug-chteniya/obzory/264-afftar-zhzhot-kak-aftagen"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bibliogid.ru/podrobno/2288-nina-dashevskaya-vivaldi-vremena-god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9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47321" y="1257830"/>
            <a:ext cx="10055679" cy="2387600"/>
          </a:xfrm>
        </p:spPr>
        <p:txBody>
          <a:bodyPr>
            <a:normAutofit/>
          </a:bodyPr>
          <a:lstStyle/>
          <a:p>
            <a:r>
              <a:rPr lang="ru-RU" sz="2800" i="1" dirty="0">
                <a:latin typeface="Times New Roman" panose="02020603050405020304" pitchFamily="18" charset="0"/>
                <a:cs typeface="Times New Roman" panose="02020603050405020304" pitchFamily="18" charset="0"/>
              </a:rPr>
              <a:t>Формирование информационной культуры школьников. </a:t>
            </a:r>
            <a:br>
              <a:rPr lang="ru-RU" sz="2800" i="1" dirty="0">
                <a:latin typeface="Times New Roman" panose="02020603050405020304" pitchFamily="18" charset="0"/>
                <a:cs typeface="Times New Roman" panose="02020603050405020304" pitchFamily="18" charset="0"/>
              </a:rPr>
            </a:br>
            <a:r>
              <a:rPr lang="ru-RU" sz="2800" i="1" dirty="0">
                <a:latin typeface="Times New Roman" panose="02020603050405020304" pitchFamily="18" charset="0"/>
                <a:cs typeface="Times New Roman" panose="02020603050405020304" pitchFamily="18" charset="0"/>
              </a:rPr>
              <a:t>Досуговое чтение</a:t>
            </a:r>
          </a:p>
        </p:txBody>
      </p:sp>
      <p:sp>
        <p:nvSpPr>
          <p:cNvPr id="3" name="Подзаголовок 2"/>
          <p:cNvSpPr>
            <a:spLocks noGrp="1"/>
          </p:cNvSpPr>
          <p:nvPr>
            <p:ph type="subTitle" idx="1"/>
          </p:nvPr>
        </p:nvSpPr>
        <p:spPr>
          <a:xfrm>
            <a:off x="1480457" y="5055281"/>
            <a:ext cx="9144000" cy="896483"/>
          </a:xfrm>
        </p:spPr>
        <p:txBody>
          <a:bodyPr>
            <a:normAutofit/>
          </a:bodyPr>
          <a:lstStyle/>
          <a:p>
            <a:pPr>
              <a:lnSpc>
                <a:spcPct val="100000"/>
              </a:lnSpc>
            </a:pPr>
            <a:r>
              <a:rPr lang="ru-RU" sz="1800" i="1" dirty="0">
                <a:latin typeface="Times New Roman" panose="02020603050405020304" pitchFamily="18" charset="0"/>
                <a:cs typeface="Times New Roman" panose="02020603050405020304" pitchFamily="18" charset="0"/>
              </a:rPr>
              <a:t>Букреева Светлана Владимировна, </a:t>
            </a:r>
          </a:p>
          <a:p>
            <a:pPr>
              <a:lnSpc>
                <a:spcPct val="100000"/>
              </a:lnSpc>
            </a:pPr>
            <a:r>
              <a:rPr lang="ru-RU" sz="1800" i="1" dirty="0" err="1">
                <a:latin typeface="Times New Roman" panose="02020603050405020304" pitchFamily="18" charset="0"/>
                <a:cs typeface="Times New Roman" panose="02020603050405020304" pitchFamily="18" charset="0"/>
              </a:rPr>
              <a:t>к.ф.н</a:t>
            </a:r>
            <a:r>
              <a:rPr lang="ru-RU" sz="1800" i="1" dirty="0">
                <a:latin typeface="Times New Roman" panose="02020603050405020304" pitchFamily="18" charset="0"/>
                <a:cs typeface="Times New Roman" panose="02020603050405020304" pitchFamily="18" charset="0"/>
              </a:rPr>
              <a:t>, доцент кафедры филологического образования ГАОУ ДПО «ЛОИРО»</a:t>
            </a:r>
            <a:endParaRPr lang="ru-RU" sz="1800" i="1" dirty="0"/>
          </a:p>
        </p:txBody>
      </p:sp>
    </p:spTree>
    <p:extLst>
      <p:ext uri="{BB962C8B-B14F-4D97-AF65-F5344CB8AC3E}">
        <p14:creationId xmlns:p14="http://schemas.microsoft.com/office/powerpoint/2010/main" val="248353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78011" y="1220188"/>
            <a:ext cx="10058400" cy="4022725"/>
          </a:xfrm>
        </p:spPr>
        <p:txBody>
          <a:bodyPr>
            <a:normAutofit fontScale="92500" lnSpcReduction="20000"/>
          </a:bodyPr>
          <a:lstStyle/>
          <a:p>
            <a:pPr algn="ctr"/>
            <a:r>
              <a:rPr lang="ru-RU" sz="2800" dirty="0">
                <a:latin typeface="Times New Roman" panose="02020603050405020304" pitchFamily="18" charset="0"/>
                <a:cs typeface="Times New Roman" panose="02020603050405020304" pitchFamily="18" charset="0"/>
              </a:rPr>
              <a:t>Российские школьники по итогам международного исследования качества образования PISA (</a:t>
            </a:r>
            <a:r>
              <a:rPr lang="ru-RU" sz="2800" dirty="0" err="1">
                <a:latin typeface="Times New Roman" panose="02020603050405020304" pitchFamily="18" charset="0"/>
                <a:cs typeface="Times New Roman" panose="02020603050405020304" pitchFamily="18" charset="0"/>
              </a:rPr>
              <a:t>Programme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for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International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Student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Assessment</a:t>
            </a:r>
            <a:r>
              <a:rPr lang="ru-RU" sz="2800" dirty="0">
                <a:latin typeface="Times New Roman" panose="02020603050405020304" pitchFamily="18" charset="0"/>
                <a:cs typeface="Times New Roman" panose="02020603050405020304" pitchFamily="18" charset="0"/>
              </a:rPr>
              <a:t>) поднялись с 42-го места на 26-е - по читательской грамотности. И с 34-го на 23-е - по математической. </a:t>
            </a:r>
          </a:p>
          <a:p>
            <a:pPr algn="ctr"/>
            <a:r>
              <a:rPr lang="ru-RU" sz="2800" dirty="0">
                <a:latin typeface="Times New Roman" panose="02020603050405020304" pitchFamily="18" charset="0"/>
                <a:cs typeface="Times New Roman" panose="02020603050405020304" pitchFamily="18" charset="0"/>
              </a:rPr>
              <a:t>Оценивались успехи 15-летних школьников 70 стран мира. </a:t>
            </a: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r"/>
            <a:endParaRPr lang="ru-RU" dirty="0">
              <a:latin typeface="Times New Roman" panose="02020603050405020304" pitchFamily="18" charset="0"/>
              <a:cs typeface="Times New Roman" panose="02020603050405020304" pitchFamily="18" charset="0"/>
            </a:endParaRPr>
          </a:p>
          <a:p>
            <a:pPr algn="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hlinkClick r:id="rId2"/>
              </a:rPr>
              <a:t>www.</a:t>
            </a:r>
            <a:r>
              <a:rPr lang="ru-RU" dirty="0">
                <a:latin typeface="Times New Roman" panose="02020603050405020304" pitchFamily="18" charset="0"/>
                <a:cs typeface="Times New Roman" panose="02020603050405020304" pitchFamily="18" charset="0"/>
                <a:hlinkClick r:id="rId2"/>
              </a:rPr>
              <a:t>чтение</a:t>
            </a:r>
            <a:r>
              <a:rPr lang="en-US" dirty="0">
                <a:latin typeface="Times New Roman" panose="02020603050405020304" pitchFamily="18" charset="0"/>
                <a:cs typeface="Times New Roman" panose="02020603050405020304" pitchFamily="18" charset="0"/>
                <a:hlinkClick r:id="rId2"/>
              </a:rPr>
              <a:t>-21</a:t>
            </a:r>
            <a:r>
              <a:rPr lang="ru-RU" dirty="0">
                <a:latin typeface="Times New Roman" panose="02020603050405020304" pitchFamily="18" charset="0"/>
                <a:cs typeface="Times New Roman" panose="02020603050405020304" pitchFamily="18" charset="0"/>
              </a:rPr>
              <a:t>. декабрь 2016)</a:t>
            </a:r>
          </a:p>
        </p:txBody>
      </p:sp>
    </p:spTree>
    <p:extLst>
      <p:ext uri="{BB962C8B-B14F-4D97-AF65-F5344CB8AC3E}">
        <p14:creationId xmlns:p14="http://schemas.microsoft.com/office/powerpoint/2010/main" val="15430851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p:txBody>
          <a:bodyPr/>
          <a:lstStyle/>
          <a:p>
            <a:r>
              <a:rPr lang="ru-RU" altLang="ru-RU" sz="3200" b="1" dirty="0">
                <a:latin typeface="Times New Roman" panose="02020603050405020304" pitchFamily="18" charset="0"/>
                <a:cs typeface="Times New Roman" panose="02020603050405020304" pitchFamily="18" charset="0"/>
              </a:rPr>
              <a:t>Стивен Уильям Хокинг, Люси Хокинг</a:t>
            </a:r>
            <a:endParaRPr lang="ru-RU" altLang="ru-RU" sz="3200" dirty="0">
              <a:latin typeface="Times New Roman" panose="02020603050405020304" pitchFamily="18" charset="0"/>
              <a:cs typeface="Times New Roman" panose="02020603050405020304" pitchFamily="18" charset="0"/>
            </a:endParaRPr>
          </a:p>
        </p:txBody>
      </p:sp>
      <p:pic>
        <p:nvPicPr>
          <p:cNvPr id="63491"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0874" y="1782220"/>
            <a:ext cx="2579687" cy="3576637"/>
          </a:xfrm>
        </p:spPr>
      </p:pic>
      <p:pic>
        <p:nvPicPr>
          <p:cNvPr id="63492"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08888" y="1250950"/>
            <a:ext cx="2495550" cy="3327400"/>
          </a:xfrm>
        </p:spPr>
      </p:pic>
      <p:pic>
        <p:nvPicPr>
          <p:cNvPr id="63493"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3068638"/>
            <a:ext cx="23764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273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ъект 3"/>
          <p:cNvSpPr>
            <a:spLocks noGrp="1"/>
          </p:cNvSpPr>
          <p:nvPr>
            <p:ph sz="half" idx="4294967295"/>
          </p:nvPr>
        </p:nvSpPr>
        <p:spPr>
          <a:xfrm>
            <a:off x="6753225" y="476250"/>
            <a:ext cx="3671888" cy="3487738"/>
          </a:xfrm>
        </p:spPr>
        <p:txBody>
          <a:bodyPr/>
          <a:lstStyle/>
          <a:p>
            <a:r>
              <a:rPr lang="ru-RU" altLang="ru-RU" sz="2400" b="1">
                <a:latin typeface="Times New Roman" panose="02020603050405020304" pitchFamily="18" charset="0"/>
                <a:cs typeface="Times New Roman" panose="02020603050405020304" pitchFamily="18" charset="0"/>
              </a:rPr>
              <a:t>Андерсон, Л., Бьорк, К. Календарь Линнеи. ― Москва : Albus Corvus / Белая ворона, 2016.</a:t>
            </a:r>
          </a:p>
          <a:p>
            <a:r>
              <a:rPr lang="ru-RU" altLang="ru-RU" sz="2400" b="1">
                <a:latin typeface="Times New Roman" panose="02020603050405020304" pitchFamily="18" charset="0"/>
                <a:cs typeface="Times New Roman" panose="02020603050405020304" pitchFamily="18" charset="0"/>
              </a:rPr>
              <a:t>Линнея в саду художника. ― Москва : Albus Corvus / Белая ворона, 2016.</a:t>
            </a:r>
            <a:endParaRPr lang="ru-RU" altLang="ru-RU" sz="2400">
              <a:latin typeface="Times New Roman" panose="02020603050405020304" pitchFamily="18" charset="0"/>
              <a:cs typeface="Times New Roman" panose="02020603050405020304" pitchFamily="18" charset="0"/>
            </a:endParaRPr>
          </a:p>
        </p:txBody>
      </p:sp>
      <p:pic>
        <p:nvPicPr>
          <p:cNvPr id="64515"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03389" y="249238"/>
            <a:ext cx="2447925" cy="3714750"/>
          </a:xfrm>
        </p:spPr>
      </p:pic>
      <p:pic>
        <p:nvPicPr>
          <p:cNvPr id="6451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2781300"/>
            <a:ext cx="25717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3880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2575D9CE-441D-4F51-B52F-EC53BA2C3363}"/>
              </a:ext>
            </a:extLst>
          </p:cNvPr>
          <p:cNvSpPr>
            <a:spLocks noGrp="1"/>
          </p:cNvSpPr>
          <p:nvPr>
            <p:ph type="title"/>
          </p:nvPr>
        </p:nvSpPr>
        <p:spPr/>
        <p:txBody>
          <a:bodyPr/>
          <a:lstStyle/>
          <a:p>
            <a:endParaRPr lang="ru-RU"/>
          </a:p>
        </p:txBody>
      </p:sp>
      <p:sp>
        <p:nvSpPr>
          <p:cNvPr id="10" name="Объект 9">
            <a:extLst>
              <a:ext uri="{FF2B5EF4-FFF2-40B4-BE49-F238E27FC236}">
                <a16:creationId xmlns:a16="http://schemas.microsoft.com/office/drawing/2014/main" id="{F6F19028-C32B-4665-9E44-EF0D4D6F16E0}"/>
              </a:ext>
            </a:extLst>
          </p:cNvPr>
          <p:cNvSpPr>
            <a:spLocks noGrp="1"/>
          </p:cNvSpPr>
          <p:nvPr>
            <p:ph sz="half" idx="1"/>
          </p:nvPr>
        </p:nvSpPr>
        <p:spPr/>
        <p:txBody>
          <a:bodyPr>
            <a:normAutofit fontScale="92500" lnSpcReduction="20000"/>
          </a:bodyPr>
          <a:lstStyle/>
          <a:p>
            <a:r>
              <a:rPr lang="ru-RU" dirty="0"/>
              <a:t>Жаклин Келли. Эволюция </a:t>
            </a:r>
            <a:r>
              <a:rPr lang="ru-RU" dirty="0" err="1"/>
              <a:t>Кэлпурнии</a:t>
            </a:r>
            <a:r>
              <a:rPr lang="ru-RU" dirty="0"/>
              <a:t> Тейт.</a:t>
            </a:r>
          </a:p>
          <a:p>
            <a:r>
              <a:rPr lang="ru-RU" dirty="0"/>
              <a:t>Жаклин Келли. Удивительный мир </a:t>
            </a:r>
            <a:r>
              <a:rPr lang="ru-RU" dirty="0" err="1"/>
              <a:t>Кэлпурнии</a:t>
            </a:r>
            <a:r>
              <a:rPr lang="ru-RU" dirty="0"/>
              <a:t> Тейт.</a:t>
            </a:r>
          </a:p>
          <a:p>
            <a:endParaRPr lang="ru-RU" dirty="0"/>
          </a:p>
          <a:p>
            <a:r>
              <a:rPr lang="ru-RU" dirty="0"/>
              <a:t>(Изд.2009)</a:t>
            </a:r>
          </a:p>
          <a:p>
            <a:endParaRPr lang="ru-RU" dirty="0"/>
          </a:p>
          <a:p>
            <a:r>
              <a:rPr lang="ru-RU" dirty="0" err="1"/>
              <a:t>Задорская</a:t>
            </a:r>
            <a:r>
              <a:rPr lang="ru-RU" dirty="0"/>
              <a:t> О., Кожина Т., Как создать событие вокруг книги (по книге </a:t>
            </a:r>
            <a:r>
              <a:rPr lang="ru-RU" dirty="0" err="1"/>
              <a:t>Ж.Келли</a:t>
            </a:r>
            <a:r>
              <a:rPr lang="ru-RU" dirty="0"/>
              <a:t> «Удивительный мир </a:t>
            </a:r>
            <a:r>
              <a:rPr lang="ru-RU" dirty="0" err="1"/>
              <a:t>Кэлпурнии</a:t>
            </a:r>
            <a:r>
              <a:rPr lang="ru-RU" dirty="0"/>
              <a:t> Тейт»)// Школьная библиотека сегодня и завтра. 2018. № 12. с. 37-56.</a:t>
            </a:r>
          </a:p>
          <a:p>
            <a:endParaRPr lang="ru-RU" dirty="0"/>
          </a:p>
        </p:txBody>
      </p:sp>
      <p:pic>
        <p:nvPicPr>
          <p:cNvPr id="8" name="Объект 7">
            <a:extLst>
              <a:ext uri="{FF2B5EF4-FFF2-40B4-BE49-F238E27FC236}">
                <a16:creationId xmlns:a16="http://schemas.microsoft.com/office/drawing/2014/main" id="{75C30842-2A1F-4C29-B896-320E59CA7E3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89218"/>
            <a:ext cx="5181600" cy="4024151"/>
          </a:xfrm>
        </p:spPr>
      </p:pic>
    </p:spTree>
    <p:extLst>
      <p:ext uri="{BB962C8B-B14F-4D97-AF65-F5344CB8AC3E}">
        <p14:creationId xmlns:p14="http://schemas.microsoft.com/office/powerpoint/2010/main" val="11446762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p:txBody>
          <a:bodyPr/>
          <a:lstStyle/>
          <a:p>
            <a:endParaRPr lang="ru-RU" altLang="ru-RU"/>
          </a:p>
        </p:txBody>
      </p:sp>
      <p:sp>
        <p:nvSpPr>
          <p:cNvPr id="65539" name="Объект 2"/>
          <p:cNvSpPr>
            <a:spLocks noGrp="1"/>
          </p:cNvSpPr>
          <p:nvPr>
            <p:ph sz="half" idx="1"/>
          </p:nvPr>
        </p:nvSpPr>
        <p:spPr/>
        <p:txBody>
          <a:bodyPr/>
          <a:lstStyle/>
          <a:p>
            <a:r>
              <a:rPr lang="ru-RU" altLang="ru-RU" b="1"/>
              <a:t>Левитан, Е. Тайны нашего Солнышка. — М., 2015.</a:t>
            </a:r>
            <a:endParaRPr lang="ru-RU" altLang="ru-RU"/>
          </a:p>
        </p:txBody>
      </p:sp>
      <p:pic>
        <p:nvPicPr>
          <p:cNvPr id="65540"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27801" y="1598614"/>
            <a:ext cx="3330575" cy="4416425"/>
          </a:xfrm>
        </p:spPr>
      </p:pic>
    </p:spTree>
    <p:extLst>
      <p:ext uri="{BB962C8B-B14F-4D97-AF65-F5344CB8AC3E}">
        <p14:creationId xmlns:p14="http://schemas.microsoft.com/office/powerpoint/2010/main" val="17642913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ъект 2"/>
          <p:cNvSpPr>
            <a:spLocks noGrp="1"/>
          </p:cNvSpPr>
          <p:nvPr>
            <p:ph sz="half" idx="4294967295"/>
          </p:nvPr>
        </p:nvSpPr>
        <p:spPr>
          <a:xfrm>
            <a:off x="1774826" y="1109663"/>
            <a:ext cx="4037013" cy="4495800"/>
          </a:xfrm>
        </p:spPr>
        <p:txBody>
          <a:bodyPr/>
          <a:lstStyle/>
          <a:p>
            <a:r>
              <a:rPr lang="ru-RU" altLang="ru-RU" sz="1600" b="1"/>
              <a:t>Новелли, Л. История Времени, рассказанная им самим. — Санкт-Петербург : Питер, 2017. — 79 с. : ил. — (Вы и ваш ребёнок).</a:t>
            </a:r>
            <a:endParaRPr lang="ru-RU" altLang="ru-RU" sz="1600"/>
          </a:p>
          <a:p>
            <a:r>
              <a:rPr lang="ru-RU" altLang="ru-RU" sz="1600" b="1"/>
              <a:t>Новелли, Л. История цифр, рассказанная Нулем. — Санкт-Петербург : Питер, 2017. — 79 с. : ил. — (Вы и ваш ребёнок).</a:t>
            </a:r>
            <a:endParaRPr lang="ru-RU" altLang="ru-RU" sz="1600"/>
          </a:p>
          <a:p>
            <a:r>
              <a:rPr lang="ru-RU" altLang="ru-RU" sz="1600" b="1"/>
              <a:t>Новелли, Л. История Земли, рассказанная ею самой. — Санкт-Петербург : Питер, 2017. — 79 с. : ил. — (Вы и ваш ребёнок).</a:t>
            </a:r>
            <a:endParaRPr lang="ru-RU" altLang="ru-RU" sz="1600"/>
          </a:p>
          <a:p>
            <a:endParaRPr lang="ru-RU" altLang="ru-RU"/>
          </a:p>
        </p:txBody>
      </p:sp>
      <p:pic>
        <p:nvPicPr>
          <p:cNvPr id="66563"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319963" y="476250"/>
            <a:ext cx="1839912" cy="2808288"/>
          </a:xfrm>
        </p:spPr>
      </p:pic>
      <p:pic>
        <p:nvPicPr>
          <p:cNvPr id="66564"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0264" y="3716339"/>
            <a:ext cx="175577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4076" y="3708401"/>
            <a:ext cx="1757363"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5736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ъект 3"/>
          <p:cNvSpPr>
            <a:spLocks noGrp="1"/>
          </p:cNvSpPr>
          <p:nvPr>
            <p:ph sz="half" idx="4294967295"/>
          </p:nvPr>
        </p:nvSpPr>
        <p:spPr>
          <a:xfrm>
            <a:off x="2855913" y="195264"/>
            <a:ext cx="6762750" cy="642937"/>
          </a:xfrm>
        </p:spPr>
        <p:txBody>
          <a:bodyPr/>
          <a:lstStyle/>
          <a:p>
            <a:pPr marL="0" indent="0" algn="ctr">
              <a:buNone/>
            </a:pPr>
            <a:r>
              <a:rPr lang="ru-RU" altLang="ru-RU"/>
              <a:t>Серия «Великие имена»</a:t>
            </a:r>
          </a:p>
        </p:txBody>
      </p:sp>
      <p:pic>
        <p:nvPicPr>
          <p:cNvPr id="67587"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19264" y="3903664"/>
            <a:ext cx="1889125" cy="2759075"/>
          </a:xfrm>
        </p:spPr>
      </p:pic>
      <p:pic>
        <p:nvPicPr>
          <p:cNvPr id="67588"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095375"/>
            <a:ext cx="18176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8914" y="1062039"/>
            <a:ext cx="181133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Рисунок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6676" y="3903664"/>
            <a:ext cx="197326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Рисунок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43925" y="3852864"/>
            <a:ext cx="1860550"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Рисунок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3963" y="3851276"/>
            <a:ext cx="191135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Рисунок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767763" y="1062039"/>
            <a:ext cx="17018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Рисунок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11914" y="1062039"/>
            <a:ext cx="1754187"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1150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2135188" y="273050"/>
            <a:ext cx="8070850" cy="852488"/>
          </a:xfrm>
        </p:spPr>
        <p:txBody>
          <a:bodyPr/>
          <a:lstStyle/>
          <a:p>
            <a:r>
              <a:rPr lang="ru-RU" altLang="ru-RU" sz="3200" b="1">
                <a:latin typeface="Times New Roman" panose="02020603050405020304" pitchFamily="18" charset="0"/>
                <a:cs typeface="Times New Roman" panose="02020603050405020304" pitchFamily="18" charset="0"/>
              </a:rPr>
              <a:t>«Хорошие манеры в вопросах и ответах»</a:t>
            </a:r>
            <a:r>
              <a:rPr lang="ru-RU" altLang="ru-RU" sz="3200">
                <a:latin typeface="Times New Roman" panose="02020603050405020304" pitchFamily="18" charset="0"/>
                <a:cs typeface="Times New Roman" panose="02020603050405020304" pitchFamily="18" charset="0"/>
              </a:rPr>
              <a:t> </a:t>
            </a:r>
          </a:p>
        </p:txBody>
      </p:sp>
      <p:pic>
        <p:nvPicPr>
          <p:cNvPr id="68611"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46300" y="1916114"/>
            <a:ext cx="2311400" cy="3195637"/>
          </a:xfrm>
        </p:spPr>
      </p:pic>
      <p:pic>
        <p:nvPicPr>
          <p:cNvPr id="68612"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927976" y="1884364"/>
            <a:ext cx="2333625" cy="3227387"/>
          </a:xfrm>
        </p:spPr>
      </p:pic>
      <p:pic>
        <p:nvPicPr>
          <p:cNvPr id="68613"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3476" y="1884364"/>
            <a:ext cx="23272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5505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ъект 3"/>
          <p:cNvSpPr>
            <a:spLocks noGrp="1"/>
          </p:cNvSpPr>
          <p:nvPr>
            <p:ph sz="half" idx="4294967295"/>
          </p:nvPr>
        </p:nvSpPr>
        <p:spPr>
          <a:xfrm>
            <a:off x="6096001" y="1196975"/>
            <a:ext cx="4037013" cy="4497388"/>
          </a:xfrm>
        </p:spPr>
        <p:txBody>
          <a:bodyPr/>
          <a:lstStyle/>
          <a:p>
            <a:r>
              <a:rPr lang="ru-RU" altLang="ru-RU" b="1"/>
              <a:t>Перельман, Я. Физика на каждом шагу. — М. : РОСМЭН, 2016. </a:t>
            </a:r>
            <a:endParaRPr lang="ru-RU" altLang="ru-RU"/>
          </a:p>
        </p:txBody>
      </p:sp>
      <p:pic>
        <p:nvPicPr>
          <p:cNvPr id="69635"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351089" y="1268413"/>
            <a:ext cx="3000375" cy="4000500"/>
          </a:xfrm>
        </p:spPr>
      </p:pic>
    </p:spTree>
    <p:extLst>
      <p:ext uri="{BB962C8B-B14F-4D97-AF65-F5344CB8AC3E}">
        <p14:creationId xmlns:p14="http://schemas.microsoft.com/office/powerpoint/2010/main" val="29806646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063751" y="1052513"/>
            <a:ext cx="8226425" cy="215900"/>
          </a:xfrm>
        </p:spPr>
        <p:txBody>
          <a:bodyPr>
            <a:normAutofit fontScale="90000"/>
          </a:bodyPr>
          <a:lstStyle/>
          <a:p>
            <a:pPr eaLnBrk="1" hangingPunct="1">
              <a:defRPr/>
            </a:pPr>
            <a:r>
              <a:rPr lang="ru-RU" altLang="ru-RU" sz="3200" i="1"/>
              <a:t>Поэзия </a:t>
            </a:r>
            <a:br>
              <a:rPr lang="ru-RU" altLang="ru-RU" sz="2000" b="1"/>
            </a:br>
            <a:endParaRPr lang="ru-RU" altLang="ru-RU" sz="4000"/>
          </a:p>
        </p:txBody>
      </p:sp>
      <p:sp>
        <p:nvSpPr>
          <p:cNvPr id="44035" name="Rectangle 3"/>
          <p:cNvSpPr>
            <a:spLocks noGrp="1" noChangeArrowheads="1"/>
          </p:cNvSpPr>
          <p:nvPr>
            <p:ph type="body" idx="1"/>
          </p:nvPr>
        </p:nvSpPr>
        <p:spPr>
          <a:xfrm>
            <a:off x="1979614" y="981076"/>
            <a:ext cx="8226425" cy="5114925"/>
          </a:xfrm>
        </p:spPr>
        <p:txBody>
          <a:bodyPr/>
          <a:lstStyle/>
          <a:p>
            <a:pPr eaLnBrk="1" hangingPunct="1">
              <a:buFont typeface="Wingdings" panose="05000000000000000000" pitchFamily="2" charset="2"/>
              <a:buNone/>
              <a:defRPr/>
            </a:pPr>
            <a:endParaRPr lang="ru-RU" altLang="ru-RU" sz="2400" b="1" dirty="0">
              <a:latin typeface="Times New Roman" panose="02020603050405020304" pitchFamily="18" charset="0"/>
            </a:endParaRPr>
          </a:p>
          <a:p>
            <a:pPr eaLnBrk="1" hangingPunct="1">
              <a:buFont typeface="Wingdings" panose="05000000000000000000" pitchFamily="2" charset="2"/>
              <a:buNone/>
              <a:defRPr/>
            </a:pPr>
            <a:endParaRPr lang="ru-RU" altLang="ru-RU" sz="2400" b="1" dirty="0">
              <a:latin typeface="Times New Roman" panose="02020603050405020304" pitchFamily="18" charset="0"/>
            </a:endParaRPr>
          </a:p>
          <a:p>
            <a:pPr eaLnBrk="1" hangingPunct="1">
              <a:buFont typeface="Wingdings" panose="05000000000000000000" pitchFamily="2" charset="2"/>
              <a:buNone/>
              <a:defRPr/>
            </a:pPr>
            <a:r>
              <a:rPr lang="ru-RU" altLang="ru-RU" sz="2400" b="1" dirty="0">
                <a:latin typeface="Times New Roman" panose="02020603050405020304" pitchFamily="18" charset="0"/>
              </a:rPr>
              <a:t>Традиции нонсенса и парадокса (</a:t>
            </a:r>
            <a:r>
              <a:rPr lang="ru-RU" altLang="ru-RU" sz="2400" b="1" dirty="0" err="1">
                <a:latin typeface="Times New Roman" panose="02020603050405020304" pitchFamily="18" charset="0"/>
              </a:rPr>
              <a:t>Г.Остер</a:t>
            </a:r>
            <a:r>
              <a:rPr lang="ru-RU" altLang="ru-RU" sz="2400" b="1" dirty="0">
                <a:latin typeface="Times New Roman" panose="02020603050405020304" pitchFamily="18" charset="0"/>
              </a:rPr>
              <a:t>, </a:t>
            </a:r>
            <a:r>
              <a:rPr lang="ru-RU" altLang="ru-RU" sz="2400" b="1" dirty="0" err="1">
                <a:latin typeface="Times New Roman" panose="02020603050405020304" pitchFamily="18" charset="0"/>
              </a:rPr>
              <a:t>Б.Заходер</a:t>
            </a:r>
            <a:r>
              <a:rPr lang="ru-RU" altLang="ru-RU" sz="2400" b="1" dirty="0">
                <a:latin typeface="Times New Roman" panose="02020603050405020304" pitchFamily="18" charset="0"/>
              </a:rPr>
              <a:t>, </a:t>
            </a:r>
            <a:r>
              <a:rPr lang="ru-RU" altLang="ru-RU" sz="2400" b="1" dirty="0" err="1">
                <a:latin typeface="Times New Roman" panose="02020603050405020304" pitchFamily="18" charset="0"/>
              </a:rPr>
              <a:t>Г.Сапгир</a:t>
            </a:r>
            <a:r>
              <a:rPr lang="ru-RU" altLang="ru-RU" sz="2400" b="1" dirty="0">
                <a:latin typeface="Times New Roman" panose="02020603050405020304" pitchFamily="18" charset="0"/>
              </a:rPr>
              <a:t>, </a:t>
            </a:r>
            <a:r>
              <a:rPr lang="ru-RU" altLang="ru-RU" sz="2400" b="1" dirty="0" err="1">
                <a:latin typeface="Times New Roman" panose="02020603050405020304" pitchFamily="18" charset="0"/>
              </a:rPr>
              <a:t>Р.Муха</a:t>
            </a:r>
            <a:r>
              <a:rPr lang="ru-RU" altLang="ru-RU" sz="2400" b="1" dirty="0">
                <a:latin typeface="Times New Roman" panose="02020603050405020304" pitchFamily="18" charset="0"/>
              </a:rPr>
              <a:t>)</a:t>
            </a:r>
          </a:p>
          <a:p>
            <a:pPr eaLnBrk="1" hangingPunct="1">
              <a:buFont typeface="Wingdings" panose="05000000000000000000" pitchFamily="2" charset="2"/>
              <a:buNone/>
              <a:defRPr/>
            </a:pPr>
            <a:endParaRPr lang="ru-RU" altLang="ru-RU" sz="2400" b="1" dirty="0">
              <a:latin typeface="Times New Roman" panose="02020603050405020304" pitchFamily="18" charset="0"/>
            </a:endParaRPr>
          </a:p>
          <a:p>
            <a:pPr eaLnBrk="1" hangingPunct="1">
              <a:buFont typeface="Wingdings" panose="05000000000000000000" pitchFamily="2" charset="2"/>
              <a:buNone/>
              <a:defRPr/>
            </a:pPr>
            <a:r>
              <a:rPr lang="ru-RU" altLang="ru-RU" sz="2400" b="1" dirty="0">
                <a:latin typeface="Times New Roman" panose="02020603050405020304" pitchFamily="18" charset="0"/>
              </a:rPr>
              <a:t>Поэты-эксцентрики (</a:t>
            </a:r>
            <a:r>
              <a:rPr lang="ru-RU" altLang="ru-RU" sz="2400" b="1" dirty="0" err="1">
                <a:latin typeface="Times New Roman" panose="02020603050405020304" pitchFamily="18" charset="0"/>
              </a:rPr>
              <a:t>А.Гиваргизов</a:t>
            </a:r>
            <a:r>
              <a:rPr lang="ru-RU" altLang="ru-RU" sz="2400" b="1" dirty="0">
                <a:latin typeface="Times New Roman" panose="02020603050405020304" pitchFamily="18" charset="0"/>
              </a:rPr>
              <a:t>, </a:t>
            </a:r>
            <a:r>
              <a:rPr lang="ru-RU" altLang="ru-RU" sz="2400" b="1" dirty="0" err="1">
                <a:latin typeface="Times New Roman" panose="02020603050405020304" pitchFamily="18" charset="0"/>
              </a:rPr>
              <a:t>Бонифаций</a:t>
            </a:r>
            <a:r>
              <a:rPr lang="ru-RU" altLang="ru-RU" sz="2400" b="1" dirty="0">
                <a:latin typeface="Times New Roman" panose="02020603050405020304" pitchFamily="18" charset="0"/>
              </a:rPr>
              <a:t>)</a:t>
            </a:r>
          </a:p>
          <a:p>
            <a:pPr eaLnBrk="1" hangingPunct="1">
              <a:buFont typeface="Wingdings" panose="05000000000000000000" pitchFamily="2" charset="2"/>
              <a:buNone/>
              <a:defRPr/>
            </a:pPr>
            <a:endParaRPr lang="ru-RU" altLang="ru-RU" sz="2400" b="1" dirty="0">
              <a:latin typeface="Times New Roman" panose="02020603050405020304" pitchFamily="18" charset="0"/>
            </a:endParaRPr>
          </a:p>
          <a:p>
            <a:pPr eaLnBrk="1" hangingPunct="1">
              <a:buFont typeface="Wingdings" panose="05000000000000000000" pitchFamily="2" charset="2"/>
              <a:buNone/>
              <a:defRPr/>
            </a:pPr>
            <a:r>
              <a:rPr lang="ru-RU" altLang="ru-RU" sz="2400" b="1" dirty="0">
                <a:latin typeface="Times New Roman" panose="02020603050405020304" pitchFamily="18" charset="0"/>
              </a:rPr>
              <a:t>Филологический юмор (</a:t>
            </a:r>
            <a:r>
              <a:rPr lang="ru-RU" altLang="ru-RU" sz="2400" b="1" dirty="0" err="1">
                <a:latin typeface="Times New Roman" panose="02020603050405020304" pitchFamily="18" charset="0"/>
              </a:rPr>
              <a:t>М.Яснов</a:t>
            </a:r>
            <a:r>
              <a:rPr lang="ru-RU" altLang="ru-RU" sz="2400" b="1" dirty="0">
                <a:latin typeface="Times New Roman" panose="02020603050405020304" pitchFamily="18" charset="0"/>
              </a:rPr>
              <a:t>, Тим Собакин, </a:t>
            </a:r>
            <a:r>
              <a:rPr lang="ru-RU" altLang="ru-RU" sz="2400" b="1" dirty="0" err="1">
                <a:latin typeface="Times New Roman" panose="02020603050405020304" pitchFamily="18" charset="0"/>
              </a:rPr>
              <a:t>В.Левин</a:t>
            </a:r>
            <a:r>
              <a:rPr lang="ru-RU" altLang="ru-RU" sz="2400" b="1" dirty="0">
                <a:latin typeface="Times New Roman" panose="02020603050405020304" pitchFamily="18" charset="0"/>
              </a:rPr>
              <a:t>, </a:t>
            </a:r>
            <a:r>
              <a:rPr lang="ru-RU" altLang="ru-RU" sz="2400" b="1" dirty="0" err="1">
                <a:latin typeface="Times New Roman" panose="02020603050405020304" pitchFamily="18" charset="0"/>
              </a:rPr>
              <a:t>Г.Кружков</a:t>
            </a:r>
            <a:r>
              <a:rPr lang="ru-RU" altLang="ru-RU" sz="2400" b="1" dirty="0">
                <a:latin typeface="Times New Roman" panose="02020603050405020304" pitchFamily="18" charset="0"/>
              </a:rPr>
              <a:t>)</a:t>
            </a:r>
          </a:p>
          <a:p>
            <a:pPr eaLnBrk="1" hangingPunct="1">
              <a:buFont typeface="Wingdings" panose="05000000000000000000" pitchFamily="2" charset="2"/>
              <a:buNone/>
              <a:defRPr/>
            </a:pPr>
            <a:endParaRPr lang="ru-RU" altLang="ru-RU" sz="2400" b="1" dirty="0">
              <a:latin typeface="Times New Roman" panose="02020603050405020304" pitchFamily="18" charset="0"/>
            </a:endParaRPr>
          </a:p>
          <a:p>
            <a:pPr eaLnBrk="1" hangingPunct="1">
              <a:buFont typeface="Wingdings" panose="05000000000000000000" pitchFamily="2" charset="2"/>
              <a:buNone/>
              <a:defRPr/>
            </a:pPr>
            <a:endParaRPr lang="ru-RU" altLang="ru-RU" sz="2400" b="1" dirty="0">
              <a:latin typeface="Times New Roman" panose="02020603050405020304" pitchFamily="18" charset="0"/>
            </a:endParaRPr>
          </a:p>
          <a:p>
            <a:pPr eaLnBrk="1" hangingPunct="1">
              <a:buFont typeface="Wingdings" panose="05000000000000000000" pitchFamily="2" charset="2"/>
              <a:buNone/>
              <a:defRPr/>
            </a:pPr>
            <a:endParaRPr lang="ru-RU" altLang="ru-RU" sz="2400" b="1" dirty="0">
              <a:latin typeface="Times New Roman" panose="02020603050405020304" pitchFamily="18" charset="0"/>
            </a:endParaRPr>
          </a:p>
          <a:p>
            <a:pPr eaLnBrk="1" hangingPunct="1">
              <a:buFont typeface="Wingdings" panose="05000000000000000000" pitchFamily="2" charset="2"/>
              <a:buNone/>
              <a:defRPr/>
            </a:pPr>
            <a:endParaRPr lang="ru-RU" altLang="ru-RU" sz="2400" b="1" dirty="0">
              <a:latin typeface="Times New Roman" panose="02020603050405020304" pitchFamily="18" charset="0"/>
            </a:endParaRPr>
          </a:p>
          <a:p>
            <a:pPr eaLnBrk="1" hangingPunct="1">
              <a:buFont typeface="Wingdings" panose="05000000000000000000" pitchFamily="2" charset="2"/>
              <a:buNone/>
              <a:defRPr/>
            </a:pPr>
            <a:endParaRPr lang="ru-RU" altLang="ru-RU" sz="2000" b="1" dirty="0"/>
          </a:p>
          <a:p>
            <a:pPr eaLnBrk="1" hangingPunct="1">
              <a:buFont typeface="Wingdings" panose="05000000000000000000" pitchFamily="2" charset="2"/>
              <a:buNone/>
              <a:defRPr/>
            </a:pPr>
            <a:endParaRPr lang="ru-RU" altLang="ru-RU" sz="2000" b="1" dirty="0"/>
          </a:p>
          <a:p>
            <a:pPr eaLnBrk="1" hangingPunct="1">
              <a:buFont typeface="Wingdings" panose="05000000000000000000" pitchFamily="2" charset="2"/>
              <a:buNone/>
              <a:defRPr/>
            </a:pPr>
            <a:endParaRPr lang="ru-RU" altLang="ru-RU" sz="2000" b="1" dirty="0"/>
          </a:p>
        </p:txBody>
      </p:sp>
    </p:spTree>
    <p:extLst>
      <p:ext uri="{BB962C8B-B14F-4D97-AF65-F5344CB8AC3E}">
        <p14:creationId xmlns:p14="http://schemas.microsoft.com/office/powerpoint/2010/main" val="2045379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1524001" y="1598614"/>
            <a:ext cx="8226425" cy="4497387"/>
          </a:xfrm>
        </p:spPr>
        <p:txBody>
          <a:bodyPr/>
          <a:lstStyle/>
          <a:p>
            <a:pPr eaLnBrk="1" hangingPunct="1">
              <a:defRPr/>
            </a:pPr>
            <a:r>
              <a:rPr lang="ru-RU" altLang="ru-RU"/>
              <a:t>В.Левин, Р.Муха «Между нами»</a:t>
            </a:r>
          </a:p>
          <a:p>
            <a:pPr eaLnBrk="1" hangingPunct="1">
              <a:defRPr/>
            </a:pPr>
            <a:r>
              <a:rPr lang="ru-RU" altLang="ru-RU"/>
              <a:t>Рената Муха «Немного про осьминога»</a:t>
            </a:r>
          </a:p>
          <a:p>
            <a:pPr eaLnBrk="1" hangingPunct="1">
              <a:defRPr/>
            </a:pPr>
            <a:r>
              <a:rPr lang="ru-RU" altLang="ru-RU"/>
              <a:t>М.Яснов «Чудетство»</a:t>
            </a:r>
          </a:p>
          <a:p>
            <a:pPr eaLnBrk="1" hangingPunct="1">
              <a:defRPr/>
            </a:pPr>
            <a:r>
              <a:rPr lang="ru-RU" altLang="ru-RU"/>
              <a:t>А.Гиваргизов «Про драконов и милиционеров»</a:t>
            </a:r>
          </a:p>
          <a:p>
            <a:pPr eaLnBrk="1" hangingPunct="1">
              <a:defRPr/>
            </a:pPr>
            <a:r>
              <a:rPr lang="ru-RU" altLang="ru-RU"/>
              <a:t>Г.Кружков «Письмо с парохода»</a:t>
            </a:r>
          </a:p>
        </p:txBody>
      </p:sp>
    </p:spTree>
    <p:extLst>
      <p:ext uri="{BB962C8B-B14F-4D97-AF65-F5344CB8AC3E}">
        <p14:creationId xmlns:p14="http://schemas.microsoft.com/office/powerpoint/2010/main" val="181055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825625"/>
            <a:ext cx="10515600" cy="4351338"/>
          </a:xfrm>
        </p:spPr>
        <p:txBody>
          <a:bodyPr/>
          <a:lstStyle/>
          <a:p>
            <a:pPr lvl="1"/>
            <a:r>
              <a:rPr lang="ru-RU" dirty="0">
                <a:latin typeface="Times New Roman" panose="02020603050405020304" pitchFamily="18" charset="0"/>
                <a:cs typeface="Times New Roman" panose="02020603050405020304" pitchFamily="18" charset="0"/>
              </a:rPr>
              <a:t>Россия получила право проведения Международного конгресса по детской и юношеской книге в 2020 г. </a:t>
            </a:r>
          </a:p>
          <a:p>
            <a:pPr lvl="1"/>
            <a:endParaRPr lang="ru-RU"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Решение было принято 30 марта 2015 года в Болонье на заседании исполнительного комитета Международного совета по детской и юношеской книге (IBBY). </a:t>
            </a:r>
          </a:p>
          <a:p>
            <a:endParaRPr lang="ru-RU" dirty="0"/>
          </a:p>
        </p:txBody>
      </p:sp>
    </p:spTree>
    <p:extLst>
      <p:ext uri="{BB962C8B-B14F-4D97-AF65-F5344CB8AC3E}">
        <p14:creationId xmlns:p14="http://schemas.microsoft.com/office/powerpoint/2010/main" val="4374120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1524001" y="1598614"/>
            <a:ext cx="8226425" cy="4497387"/>
          </a:xfrm>
        </p:spPr>
        <p:txBody>
          <a:bodyPr/>
          <a:lstStyle/>
          <a:p>
            <a:pPr eaLnBrk="1" hangingPunct="1">
              <a:defRPr/>
            </a:pPr>
            <a:r>
              <a:rPr lang="ru-RU" altLang="ru-RU" dirty="0" err="1"/>
              <a:t>В.Левин</a:t>
            </a:r>
            <a:r>
              <a:rPr lang="ru-RU" altLang="ru-RU" dirty="0"/>
              <a:t>, </a:t>
            </a:r>
            <a:r>
              <a:rPr lang="ru-RU" altLang="ru-RU" dirty="0" err="1"/>
              <a:t>Р.Муха</a:t>
            </a:r>
            <a:r>
              <a:rPr lang="ru-RU" altLang="ru-RU" dirty="0"/>
              <a:t> «Между нами»</a:t>
            </a:r>
          </a:p>
          <a:p>
            <a:pPr eaLnBrk="1" hangingPunct="1">
              <a:defRPr/>
            </a:pPr>
            <a:r>
              <a:rPr lang="ru-RU" altLang="ru-RU" dirty="0" err="1"/>
              <a:t>Р.Муха</a:t>
            </a:r>
            <a:r>
              <a:rPr lang="ru-RU" altLang="ru-RU" dirty="0"/>
              <a:t> «Немного про осьминога»</a:t>
            </a:r>
          </a:p>
          <a:p>
            <a:pPr eaLnBrk="1" hangingPunct="1">
              <a:defRPr/>
            </a:pPr>
            <a:r>
              <a:rPr lang="ru-RU" altLang="ru-RU" dirty="0" err="1"/>
              <a:t>М.Яснов</a:t>
            </a:r>
            <a:r>
              <a:rPr lang="ru-RU" altLang="ru-RU" dirty="0"/>
              <a:t> «</a:t>
            </a:r>
            <a:r>
              <a:rPr lang="ru-RU" altLang="ru-RU" dirty="0" err="1"/>
              <a:t>Чудетство</a:t>
            </a:r>
            <a:r>
              <a:rPr lang="ru-RU" altLang="ru-RU" dirty="0"/>
              <a:t>» </a:t>
            </a:r>
          </a:p>
          <a:p>
            <a:pPr eaLnBrk="1" hangingPunct="1">
              <a:defRPr/>
            </a:pPr>
            <a:r>
              <a:rPr lang="ru-RU" altLang="ru-RU" dirty="0"/>
              <a:t>А. Усачев «</a:t>
            </a:r>
            <a:r>
              <a:rPr lang="ru-RU" altLang="ru-RU" dirty="0" err="1"/>
              <a:t>Малуся</a:t>
            </a:r>
            <a:r>
              <a:rPr lang="ru-RU" altLang="ru-RU" dirty="0"/>
              <a:t> и </a:t>
            </a:r>
            <a:r>
              <a:rPr lang="ru-RU" altLang="ru-RU" dirty="0" err="1"/>
              <a:t>Рогопед</a:t>
            </a:r>
            <a:r>
              <a:rPr lang="ru-RU" altLang="ru-RU" dirty="0"/>
              <a:t>»</a:t>
            </a:r>
          </a:p>
          <a:p>
            <a:pPr eaLnBrk="1" hangingPunct="1">
              <a:defRPr/>
            </a:pPr>
            <a:r>
              <a:rPr lang="ru-RU" altLang="ru-RU" dirty="0" err="1"/>
              <a:t>А.Гиваргизов</a:t>
            </a:r>
            <a:r>
              <a:rPr lang="ru-RU" altLang="ru-RU" dirty="0"/>
              <a:t> «Про драконов и милиционеров», «Записки выдающегося двоечника»</a:t>
            </a:r>
          </a:p>
          <a:p>
            <a:pPr eaLnBrk="1" hangingPunct="1">
              <a:defRPr/>
            </a:pPr>
            <a:r>
              <a:rPr lang="ru-RU" altLang="ru-RU" dirty="0" err="1"/>
              <a:t>Г.Кружков</a:t>
            </a:r>
            <a:r>
              <a:rPr lang="ru-RU" altLang="ru-RU" dirty="0"/>
              <a:t> «Письмо с парохода»</a:t>
            </a:r>
          </a:p>
        </p:txBody>
      </p:sp>
    </p:spTree>
    <p:extLst>
      <p:ext uri="{BB962C8B-B14F-4D97-AF65-F5344CB8AC3E}">
        <p14:creationId xmlns:p14="http://schemas.microsoft.com/office/powerpoint/2010/main" val="39176182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79614" y="273051"/>
            <a:ext cx="8226425" cy="708025"/>
          </a:xfrm>
        </p:spPr>
        <p:txBody>
          <a:bodyPr/>
          <a:lstStyle/>
          <a:p>
            <a:pPr eaLnBrk="1" hangingPunct="1"/>
            <a:r>
              <a:rPr lang="ru-RU" altLang="ru-RU" sz="3200"/>
              <a:t>Детективная литература</a:t>
            </a:r>
          </a:p>
        </p:txBody>
      </p:sp>
      <p:sp>
        <p:nvSpPr>
          <p:cNvPr id="55299" name="Rectangle 3"/>
          <p:cNvSpPr>
            <a:spLocks noGrp="1" noChangeArrowheads="1"/>
          </p:cNvSpPr>
          <p:nvPr>
            <p:ph type="body" idx="1"/>
          </p:nvPr>
        </p:nvSpPr>
        <p:spPr>
          <a:xfrm>
            <a:off x="1979614" y="981076"/>
            <a:ext cx="8226425" cy="5688013"/>
          </a:xfrm>
        </p:spPr>
        <p:txBody>
          <a:bodyPr/>
          <a:lstStyle/>
          <a:p>
            <a:pPr eaLnBrk="1" hangingPunct="1"/>
            <a:endParaRPr lang="ru-RU" altLang="ru-RU"/>
          </a:p>
          <a:p>
            <a:pPr eaLnBrk="1" hangingPunct="1"/>
            <a:r>
              <a:rPr lang="ru-RU" altLang="ru-RU"/>
              <a:t>Истоки и классика детективного жанра</a:t>
            </a:r>
          </a:p>
          <a:p>
            <a:pPr eaLnBrk="1" hangingPunct="1">
              <a:buFont typeface="Wingdings" panose="05000000000000000000" pitchFamily="2" charset="2"/>
              <a:buNone/>
            </a:pPr>
            <a:r>
              <a:rPr lang="ru-RU" altLang="ru-RU"/>
              <a:t>	(Э.По, К.Дойл, К.Г.Честертон, У.Коллинз, А.Кристи, Ж.Сименон)</a:t>
            </a:r>
          </a:p>
          <a:p>
            <a:pPr eaLnBrk="1" hangingPunct="1"/>
            <a:r>
              <a:rPr lang="ru-RU" altLang="ru-RU"/>
              <a:t>детский детектив (Э.Блайтон, Э.Кестнер, А.Линдгрен, А.Н. Рыбаков, М.Чудакова, В.Роньшин и др.)</a:t>
            </a:r>
          </a:p>
        </p:txBody>
      </p:sp>
    </p:spTree>
    <p:extLst>
      <p:ext uri="{BB962C8B-B14F-4D97-AF65-F5344CB8AC3E}">
        <p14:creationId xmlns:p14="http://schemas.microsoft.com/office/powerpoint/2010/main" val="30817792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p:txBody>
          <a:bodyPr/>
          <a:lstStyle/>
          <a:p>
            <a:endParaRPr lang="ru-RU" altLang="ru-RU"/>
          </a:p>
        </p:txBody>
      </p:sp>
      <p:pic>
        <p:nvPicPr>
          <p:cNvPr id="56323"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85939" y="1989139"/>
            <a:ext cx="4359275" cy="3527425"/>
          </a:xfrm>
        </p:spPr>
      </p:pic>
      <p:sp>
        <p:nvSpPr>
          <p:cNvPr id="56324" name="Объект 3"/>
          <p:cNvSpPr>
            <a:spLocks noGrp="1"/>
          </p:cNvSpPr>
          <p:nvPr>
            <p:ph sz="half" idx="2"/>
          </p:nvPr>
        </p:nvSpPr>
        <p:spPr/>
        <p:txBody>
          <a:bodyPr/>
          <a:lstStyle/>
          <a:p>
            <a:r>
              <a:rPr lang="ru-RU" altLang="ru-RU"/>
              <a:t>Алан Брэдли, Сладость на корочке пирога, 2010 и др.</a:t>
            </a:r>
          </a:p>
        </p:txBody>
      </p:sp>
    </p:spTree>
    <p:extLst>
      <p:ext uri="{BB962C8B-B14F-4D97-AF65-F5344CB8AC3E}">
        <p14:creationId xmlns:p14="http://schemas.microsoft.com/office/powerpoint/2010/main" val="17649116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495551" y="836614"/>
            <a:ext cx="3255963" cy="5113337"/>
          </a:xfrm>
        </p:spPr>
      </p:pic>
      <p:sp>
        <p:nvSpPr>
          <p:cNvPr id="57347" name="Объект 6"/>
          <p:cNvSpPr>
            <a:spLocks noGrp="1"/>
          </p:cNvSpPr>
          <p:nvPr>
            <p:ph sz="half" idx="4294967295"/>
          </p:nvPr>
        </p:nvSpPr>
        <p:spPr>
          <a:xfrm>
            <a:off x="6630988" y="1598614"/>
            <a:ext cx="4037012" cy="4497387"/>
          </a:xfrm>
        </p:spPr>
        <p:txBody>
          <a:bodyPr/>
          <a:lstStyle/>
          <a:p>
            <a:r>
              <a:rPr lang="ru-RU" altLang="ru-RU"/>
              <a:t>Холли Вэбб. Роуз и магия холода.</a:t>
            </a:r>
          </a:p>
          <a:p>
            <a:endParaRPr lang="ru-RU" altLang="ru-RU"/>
          </a:p>
          <a:p>
            <a:r>
              <a:rPr lang="ru-RU" altLang="ru-RU"/>
              <a:t>(серия книг)</a:t>
            </a:r>
          </a:p>
          <a:p>
            <a:endParaRPr lang="ru-RU" altLang="ru-RU"/>
          </a:p>
          <a:p>
            <a:endParaRPr lang="ru-RU" altLang="ru-RU"/>
          </a:p>
          <a:p>
            <a:r>
              <a:rPr lang="ru-RU" altLang="ru-RU" sz="2000" i="1"/>
              <a:t>Для младшего школьного возраста</a:t>
            </a:r>
          </a:p>
        </p:txBody>
      </p:sp>
    </p:spTree>
    <p:extLst>
      <p:ext uri="{BB962C8B-B14F-4D97-AF65-F5344CB8AC3E}">
        <p14:creationId xmlns:p14="http://schemas.microsoft.com/office/powerpoint/2010/main" val="2246423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endParaRPr lang="ru-RU" altLang="ru-RU"/>
          </a:p>
        </p:txBody>
      </p:sp>
      <p:pic>
        <p:nvPicPr>
          <p:cNvPr id="58371"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38375" y="1598614"/>
            <a:ext cx="3519488" cy="4497387"/>
          </a:xfrm>
        </p:spPr>
      </p:pic>
      <p:sp>
        <p:nvSpPr>
          <p:cNvPr id="58372" name="Объект 3"/>
          <p:cNvSpPr>
            <a:spLocks noGrp="1"/>
          </p:cNvSpPr>
          <p:nvPr>
            <p:ph sz="half" idx="2"/>
          </p:nvPr>
        </p:nvSpPr>
        <p:spPr/>
        <p:txBody>
          <a:bodyPr/>
          <a:lstStyle/>
          <a:p>
            <a:r>
              <a:rPr lang="ru-RU" altLang="ru-RU" b="1"/>
              <a:t>Евгения Малинкина</a:t>
            </a:r>
          </a:p>
          <a:p>
            <a:r>
              <a:rPr lang="ru-RU" altLang="ru-RU" b="1"/>
              <a:t>«Тайна шкатулки с привидением»</a:t>
            </a:r>
          </a:p>
          <a:p>
            <a:r>
              <a:rPr lang="ru-RU" altLang="ru-RU" b="1"/>
              <a:t>Издательство Акварель, 2013</a:t>
            </a:r>
            <a:br>
              <a:rPr lang="ru-RU" altLang="ru-RU" b="1"/>
            </a:br>
            <a:r>
              <a:rPr lang="ru-RU" altLang="ru-RU" b="1"/>
              <a:t>+5 </a:t>
            </a:r>
          </a:p>
          <a:p>
            <a:endParaRPr lang="ru-RU" altLang="ru-RU"/>
          </a:p>
        </p:txBody>
      </p:sp>
    </p:spTree>
    <p:extLst>
      <p:ext uri="{BB962C8B-B14F-4D97-AF65-F5344CB8AC3E}">
        <p14:creationId xmlns:p14="http://schemas.microsoft.com/office/powerpoint/2010/main" val="40746055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p:txBody>
          <a:bodyPr/>
          <a:lstStyle/>
          <a:p>
            <a:endParaRPr lang="ru-RU" altLang="ru-RU"/>
          </a:p>
        </p:txBody>
      </p:sp>
      <p:pic>
        <p:nvPicPr>
          <p:cNvPr id="5939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24114" y="1700214"/>
            <a:ext cx="3203575" cy="4065587"/>
          </a:xfrm>
        </p:spPr>
      </p:pic>
      <p:sp>
        <p:nvSpPr>
          <p:cNvPr id="59396" name="Объект 3"/>
          <p:cNvSpPr>
            <a:spLocks noGrp="1"/>
          </p:cNvSpPr>
          <p:nvPr>
            <p:ph sz="half" idx="2"/>
          </p:nvPr>
        </p:nvSpPr>
        <p:spPr/>
        <p:txBody>
          <a:bodyPr/>
          <a:lstStyle/>
          <a:p>
            <a:r>
              <a:rPr lang="ru-RU" altLang="ru-RU"/>
              <a:t>Евгения Славороссова. Детективное бюро мистера Спича. 2014</a:t>
            </a:r>
          </a:p>
          <a:p>
            <a:endParaRPr lang="ru-RU" altLang="ru-RU"/>
          </a:p>
          <a:p>
            <a:r>
              <a:rPr lang="ru-RU" altLang="ru-RU"/>
              <a:t>+7</a:t>
            </a:r>
          </a:p>
        </p:txBody>
      </p:sp>
    </p:spTree>
    <p:extLst>
      <p:ext uri="{BB962C8B-B14F-4D97-AF65-F5344CB8AC3E}">
        <p14:creationId xmlns:p14="http://schemas.microsoft.com/office/powerpoint/2010/main" val="29708828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endParaRPr lang="ru-RU" altLang="ru-RU"/>
          </a:p>
        </p:txBody>
      </p:sp>
      <p:pic>
        <p:nvPicPr>
          <p:cNvPr id="60419"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63751" y="1598614"/>
            <a:ext cx="3013075" cy="4497387"/>
          </a:xfrm>
        </p:spPr>
      </p:pic>
      <p:sp>
        <p:nvSpPr>
          <p:cNvPr id="60420" name="Объект 3"/>
          <p:cNvSpPr>
            <a:spLocks noGrp="1"/>
          </p:cNvSpPr>
          <p:nvPr>
            <p:ph sz="half" idx="2"/>
          </p:nvPr>
        </p:nvSpPr>
        <p:spPr>
          <a:xfrm>
            <a:off x="5664200" y="1052514"/>
            <a:ext cx="4541838" cy="5329237"/>
          </a:xfrm>
        </p:spPr>
        <p:txBody>
          <a:bodyPr/>
          <a:lstStyle/>
          <a:p>
            <a:r>
              <a:rPr lang="ru-RU" altLang="ru-RU" sz="1800" b="1"/>
              <a:t>Стив Стивенсон</a:t>
            </a:r>
          </a:p>
          <a:p>
            <a:r>
              <a:rPr lang="ru-RU" altLang="ru-RU" sz="1800" b="1"/>
              <a:t>«Агата Мистери. Охота за призраком»</a:t>
            </a:r>
          </a:p>
          <a:p>
            <a:r>
              <a:rPr lang="ru-RU" altLang="ru-RU" sz="1800" b="1"/>
              <a:t>Издательство Азбука, 2016</a:t>
            </a:r>
            <a:br>
              <a:rPr lang="ru-RU" altLang="ru-RU" sz="1800" b="1"/>
            </a:br>
            <a:r>
              <a:rPr lang="ru-RU" altLang="ru-RU" sz="1800" b="1"/>
              <a:t>+ 6 </a:t>
            </a:r>
          </a:p>
          <a:p>
            <a:r>
              <a:rPr lang="ru-RU" altLang="ru-RU" sz="1800" b="1"/>
              <a:t>Серия «Агата Мистери»:</a:t>
            </a:r>
            <a:br>
              <a:rPr lang="ru-RU" altLang="ru-RU"/>
            </a:br>
            <a:r>
              <a:rPr lang="ru-RU" altLang="ru-RU" sz="1400" b="1" u="sng">
                <a:latin typeface="Times New Roman" panose="02020603050405020304" pitchFamily="18" charset="0"/>
                <a:cs typeface="Times New Roman" panose="02020603050405020304" pitchFamily="18" charset="0"/>
              </a:rPr>
              <a:t>1.</a:t>
            </a:r>
            <a:r>
              <a:rPr lang="ru-RU" altLang="ru-RU" sz="1400" b="1" u="sng">
                <a:latin typeface="Times New Roman" panose="02020603050405020304" pitchFamily="18" charset="0"/>
                <a:cs typeface="Times New Roman" panose="02020603050405020304" pitchFamily="18" charset="0"/>
                <a:hlinkClick r:id="rId3"/>
              </a:rPr>
              <a:t>Загадка Фараона</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2.</a:t>
            </a:r>
            <a:r>
              <a:rPr lang="ru-RU" altLang="ru-RU" sz="1400" b="1" u="sng">
                <a:latin typeface="Times New Roman" panose="02020603050405020304" pitchFamily="18" charset="0"/>
                <a:cs typeface="Times New Roman" panose="02020603050405020304" pitchFamily="18" charset="0"/>
                <a:hlinkClick r:id="rId4"/>
              </a:rPr>
              <a:t>Бенгальская жемчужина</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3.</a:t>
            </a:r>
            <a:r>
              <a:rPr lang="ru-RU" altLang="ru-RU" sz="1400" b="1" u="sng">
                <a:latin typeface="Times New Roman" panose="02020603050405020304" pitchFamily="18" charset="0"/>
                <a:cs typeface="Times New Roman" panose="02020603050405020304" pitchFamily="18" charset="0"/>
                <a:hlinkClick r:id="rId5"/>
              </a:rPr>
              <a:t>Кража на Ниагарском водопаде</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4.</a:t>
            </a:r>
            <a:r>
              <a:rPr lang="ru-RU" altLang="ru-RU" sz="1400" b="1" u="sng">
                <a:latin typeface="Times New Roman" panose="02020603050405020304" pitchFamily="18" charset="0"/>
                <a:cs typeface="Times New Roman" panose="02020603050405020304" pitchFamily="18" charset="0"/>
                <a:hlinkClick r:id="rId6"/>
              </a:rPr>
              <a:t>Меч короля Шотландии</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5.</a:t>
            </a:r>
            <a:r>
              <a:rPr lang="ru-RU" altLang="ru-RU" sz="1400" b="1" u="sng">
                <a:latin typeface="Times New Roman" panose="02020603050405020304" pitchFamily="18" charset="0"/>
                <a:cs typeface="Times New Roman" panose="02020603050405020304" pitchFamily="18" charset="0"/>
                <a:hlinkClick r:id="rId7"/>
              </a:rPr>
              <a:t>Убийство на Эйфелевой башне</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6.</a:t>
            </a:r>
            <a:r>
              <a:rPr lang="ru-RU" altLang="ru-RU" sz="1400" b="1" u="sng">
                <a:latin typeface="Times New Roman" panose="02020603050405020304" pitchFamily="18" charset="0"/>
                <a:cs typeface="Times New Roman" panose="02020603050405020304" pitchFamily="18" charset="0"/>
                <a:hlinkClick r:id="rId8"/>
              </a:rPr>
              <a:t>Корона Дожа</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7.</a:t>
            </a:r>
            <a:r>
              <a:rPr lang="ru-RU" altLang="ru-RU" sz="1400" b="1" u="sng">
                <a:latin typeface="Times New Roman" panose="02020603050405020304" pitchFamily="18" charset="0"/>
                <a:cs typeface="Times New Roman" panose="02020603050405020304" pitchFamily="18" charset="0"/>
                <a:hlinkClick r:id="rId9"/>
              </a:rPr>
              <a:t>Сокровище Бермудских островов</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8.</a:t>
            </a:r>
            <a:r>
              <a:rPr lang="ru-RU" altLang="ru-RU" sz="1400" b="1" u="sng">
                <a:latin typeface="Times New Roman" panose="02020603050405020304" pitchFamily="18" charset="0"/>
                <a:cs typeface="Times New Roman" panose="02020603050405020304" pitchFamily="18" charset="0"/>
                <a:hlinkClick r:id="rId10"/>
              </a:rPr>
              <a:t>Погоня за белой жирафой</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9.</a:t>
            </a:r>
            <a:r>
              <a:rPr lang="ru-RU" altLang="ru-RU" sz="1400" b="1" u="sng">
                <a:latin typeface="Times New Roman" panose="02020603050405020304" pitchFamily="18" charset="0"/>
                <a:cs typeface="Times New Roman" panose="02020603050405020304" pitchFamily="18" charset="0"/>
                <a:hlinkClick r:id="rId11"/>
              </a:rPr>
              <a:t>Переполох в Голливуде</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10.</a:t>
            </a:r>
            <a:r>
              <a:rPr lang="ru-RU" altLang="ru-RU" sz="1400" b="1" u="sng">
                <a:latin typeface="Times New Roman" panose="02020603050405020304" pitchFamily="18" charset="0"/>
                <a:cs typeface="Times New Roman" panose="02020603050405020304" pitchFamily="18" charset="0"/>
                <a:hlinkClick r:id="rId12"/>
              </a:rPr>
              <a:t>Опасный круиз</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11.</a:t>
            </a:r>
            <a:r>
              <a:rPr lang="ru-RU" altLang="ru-RU" sz="1400" b="1" u="sng">
                <a:latin typeface="Times New Roman" panose="02020603050405020304" pitchFamily="18" charset="0"/>
                <a:cs typeface="Times New Roman" panose="02020603050405020304" pitchFamily="18" charset="0"/>
                <a:hlinkClick r:id="rId13"/>
              </a:rPr>
              <a:t>Похищение в Ватикане</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12.</a:t>
            </a:r>
            <a:r>
              <a:rPr lang="ru-RU" altLang="ru-RU" sz="1400" b="1" u="sng">
                <a:latin typeface="Times New Roman" panose="02020603050405020304" pitchFamily="18" charset="0"/>
                <a:cs typeface="Times New Roman" panose="02020603050405020304" pitchFamily="18" charset="0"/>
                <a:hlinkClick r:id="rId14"/>
              </a:rPr>
              <a:t>Таинственная роза Альгамбры</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13.</a:t>
            </a:r>
            <a:r>
              <a:rPr lang="ru-RU" altLang="ru-RU" sz="1400" b="1" u="sng">
                <a:latin typeface="Times New Roman" panose="02020603050405020304" pitchFamily="18" charset="0"/>
                <a:cs typeface="Times New Roman" panose="02020603050405020304" pitchFamily="18" charset="0"/>
                <a:hlinkClick r:id="rId15"/>
              </a:rPr>
              <a:t>Охота за призраком</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14.</a:t>
            </a:r>
            <a:r>
              <a:rPr lang="ru-RU" altLang="ru-RU" sz="1400" b="1" u="sng">
                <a:latin typeface="Times New Roman" panose="02020603050405020304" pitchFamily="18" charset="0"/>
                <a:cs typeface="Times New Roman" panose="02020603050405020304" pitchFamily="18" charset="0"/>
                <a:hlinkClick r:id="rId16"/>
              </a:rPr>
              <a:t>Сыщик против сыщика</a:t>
            </a:r>
            <a:br>
              <a:rPr lang="ru-RU" altLang="ru-RU" sz="1400" b="1" u="sng">
                <a:latin typeface="Times New Roman" panose="02020603050405020304" pitchFamily="18" charset="0"/>
                <a:cs typeface="Times New Roman" panose="02020603050405020304" pitchFamily="18" charset="0"/>
              </a:rPr>
            </a:br>
            <a:r>
              <a:rPr lang="ru-RU" altLang="ru-RU" sz="1400" b="1" u="sng">
                <a:latin typeface="Times New Roman" panose="02020603050405020304" pitchFamily="18" charset="0"/>
                <a:cs typeface="Times New Roman" panose="02020603050405020304" pitchFamily="18" charset="0"/>
              </a:rPr>
              <a:t>15.</a:t>
            </a:r>
            <a:r>
              <a:rPr lang="ru-RU" altLang="ru-RU" sz="1400" b="1" u="sng">
                <a:latin typeface="Times New Roman" panose="02020603050405020304" pitchFamily="18" charset="0"/>
                <a:cs typeface="Times New Roman" panose="02020603050405020304" pitchFamily="18" charset="0"/>
                <a:hlinkClick r:id="rId17"/>
              </a:rPr>
              <a:t>Разыскивается ковер-самолет</a:t>
            </a:r>
            <a:endParaRPr lang="ru-RU" altLang="ru-RU" sz="1400" b="1" u="sng">
              <a:latin typeface="Times New Roman" panose="02020603050405020304" pitchFamily="18" charset="0"/>
              <a:cs typeface="Times New Roman" panose="02020603050405020304" pitchFamily="18" charset="0"/>
            </a:endParaRPr>
          </a:p>
          <a:p>
            <a:endParaRPr lang="ru-RU" altLang="ru-RU"/>
          </a:p>
        </p:txBody>
      </p:sp>
    </p:spTree>
    <p:extLst>
      <p:ext uri="{BB962C8B-B14F-4D97-AF65-F5344CB8AC3E}">
        <p14:creationId xmlns:p14="http://schemas.microsoft.com/office/powerpoint/2010/main" val="38682752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77795" y="236764"/>
            <a:ext cx="10960370" cy="6485312"/>
          </a:xfrm>
        </p:spPr>
        <p:txBody>
          <a:bodyPr>
            <a:normAutofit fontScale="40000" lnSpcReduction="20000"/>
          </a:bodyPr>
          <a:lstStyle/>
          <a:p>
            <a:pPr>
              <a:lnSpc>
                <a:spcPct val="80000"/>
              </a:lnSpc>
            </a:pPr>
            <a:r>
              <a:rPr lang="ru-RU" altLang="ru-RU" dirty="0">
                <a:latin typeface="Times New Roman" panose="02020603050405020304" pitchFamily="18" charset="0"/>
                <a:cs typeface="Times New Roman" panose="02020603050405020304" pitchFamily="18" charset="0"/>
              </a:rPr>
              <a:t>Коновалова Л.И. </a:t>
            </a:r>
            <a:r>
              <a:rPr lang="ru-RU" dirty="0">
                <a:latin typeface="Times New Roman" panose="02020603050405020304" pitchFamily="18" charset="0"/>
                <a:cs typeface="Times New Roman" panose="02020603050405020304" pitchFamily="18" charset="0"/>
              </a:rPr>
              <a:t>Литературное развитие читателя-школьника в процессе изучения художественного произведения в его родовой и жанровой </a:t>
            </a:r>
            <a:r>
              <a:rPr lang="ru-RU" dirty="0" err="1">
                <a:latin typeface="Times New Roman" panose="02020603050405020304" pitchFamily="18" charset="0"/>
                <a:cs typeface="Times New Roman" panose="02020603050405020304" pitchFamily="18" charset="0"/>
              </a:rPr>
              <a:t>спицифике</a:t>
            </a:r>
            <a:r>
              <a:rPr lang="ru-RU" dirty="0">
                <a:latin typeface="Times New Roman" panose="02020603050405020304" pitchFamily="18" charset="0"/>
                <a:cs typeface="Times New Roman" panose="02020603050405020304" pitchFamily="18" charset="0"/>
              </a:rPr>
              <a:t>. СПб: ЛОИРО, 2012.</a:t>
            </a:r>
            <a:endParaRPr lang="ru-RU" altLang="ru-RU" dirty="0">
              <a:latin typeface="Times New Roman" panose="02020603050405020304" pitchFamily="18" charset="0"/>
              <a:cs typeface="Times New Roman" panose="02020603050405020304" pitchFamily="18" charset="0"/>
            </a:endParaRPr>
          </a:p>
          <a:p>
            <a:pPr>
              <a:lnSpc>
                <a:spcPct val="80000"/>
              </a:lnSpc>
            </a:pPr>
            <a:r>
              <a:rPr lang="ru-RU" altLang="ru-RU" dirty="0">
                <a:latin typeface="Times New Roman" panose="02020603050405020304" pitchFamily="18" charset="0"/>
                <a:cs typeface="Times New Roman" panose="02020603050405020304" pitchFamily="18" charset="0"/>
              </a:rPr>
              <a:t>Кириленко А.В. Основы информационной культуры. М., 2008.</a:t>
            </a:r>
          </a:p>
          <a:p>
            <a:pPr>
              <a:lnSpc>
                <a:spcPct val="80000"/>
              </a:lnSpc>
            </a:pPr>
            <a:r>
              <a:rPr lang="ru-RU" altLang="ru-RU" dirty="0">
                <a:latin typeface="Times New Roman" panose="02020603050405020304" pitchFamily="18" charset="0"/>
                <a:cs typeface="Times New Roman" panose="02020603050405020304" pitchFamily="18" charset="0"/>
              </a:rPr>
              <a:t>Кондратьева О.Н., Самохина М.М. Молодые читатели в Интернете. М.: Рос. гос. б-ка для молодежи, 2011.</a:t>
            </a:r>
          </a:p>
          <a:p>
            <a:pPr>
              <a:lnSpc>
                <a:spcPct val="80000"/>
              </a:lnSpc>
            </a:pPr>
            <a:r>
              <a:rPr lang="ru-RU" altLang="ru-RU" dirty="0" err="1">
                <a:latin typeface="Times New Roman" panose="02020603050405020304" pitchFamily="18" charset="0"/>
                <a:cs typeface="Times New Roman" panose="02020603050405020304" pitchFamily="18" charset="0"/>
              </a:rPr>
              <a:t>Маранцман</a:t>
            </a:r>
            <a:r>
              <a:rPr lang="ru-RU" altLang="ru-RU" dirty="0">
                <a:latin typeface="Times New Roman" panose="02020603050405020304" pitchFamily="18" charset="0"/>
                <a:cs typeface="Times New Roman" panose="02020603050405020304" pitchFamily="18" charset="0"/>
              </a:rPr>
              <a:t> В.Г. Анализ литературного произведения и читательское восприятие школьников. М.: Просвещение,  1974. </a:t>
            </a:r>
          </a:p>
          <a:p>
            <a:r>
              <a:rPr lang="ru-RU" altLang="ru-RU" dirty="0">
                <a:latin typeface="Times New Roman" panose="02020603050405020304" pitchFamily="18" charset="0"/>
                <a:cs typeface="Times New Roman" panose="02020603050405020304" pitchFamily="18" charset="0"/>
              </a:rPr>
              <a:t>Литературные премии России. Путеводитель. http://mognb.narod.ru/el-resurs/lit-premii.htm#_Toc215243624 </a:t>
            </a:r>
          </a:p>
          <a:p>
            <a:pPr>
              <a:lnSpc>
                <a:spcPct val="80000"/>
              </a:lnSpc>
            </a:pPr>
            <a:r>
              <a:rPr lang="ru-RU" altLang="ru-RU" dirty="0">
                <a:latin typeface="Times New Roman" panose="02020603050405020304" pitchFamily="18" charset="0"/>
                <a:cs typeface="Times New Roman" panose="02020603050405020304" pitchFamily="18" charset="0"/>
              </a:rPr>
              <a:t>Национальная программа поддержки и развития чтения / Федеральное агентство по культуре и кинематографии, Российский книжный союз. М.: МЦБС, 2007. </a:t>
            </a:r>
          </a:p>
          <a:p>
            <a:r>
              <a:rPr lang="ru-RU" altLang="ru-RU" dirty="0" err="1">
                <a:latin typeface="Times New Roman" panose="02020603050405020304" pitchFamily="18" charset="0"/>
                <a:cs typeface="Times New Roman" panose="02020603050405020304" pitchFamily="18" charset="0"/>
              </a:rPr>
              <a:t>Пеннак</a:t>
            </a:r>
            <a:r>
              <a:rPr lang="ru-RU" altLang="ru-RU" dirty="0">
                <a:latin typeface="Times New Roman" panose="02020603050405020304" pitchFamily="18" charset="0"/>
                <a:cs typeface="Times New Roman" panose="02020603050405020304" pitchFamily="18" charset="0"/>
              </a:rPr>
              <a:t> Д. Как роман. М.: Самокат, 2009</a:t>
            </a:r>
          </a:p>
          <a:p>
            <a:pPr>
              <a:lnSpc>
                <a:spcPct val="80000"/>
              </a:lnSpc>
            </a:pPr>
            <a:r>
              <a:rPr lang="ru-RU" altLang="ru-RU" dirty="0">
                <a:latin typeface="Times New Roman" panose="02020603050405020304" pitchFamily="18" charset="0"/>
                <a:cs typeface="Times New Roman" panose="02020603050405020304" pitchFamily="18" charset="0"/>
              </a:rPr>
              <a:t>Полозова, Т. Д. Как сформировать читательскую активность: книга для учителя. Москва: Просвещение, 2008. </a:t>
            </a:r>
          </a:p>
          <a:p>
            <a:r>
              <a:rPr lang="ru-RU" dirty="0">
                <a:latin typeface="Times New Roman" panose="02020603050405020304" pitchFamily="18" charset="0"/>
                <a:cs typeface="Times New Roman" panose="02020603050405020304" pitchFamily="18" charset="0"/>
              </a:rPr>
              <a:t>Косенко А. Что такое клиповое мышление [Электронный ресурс] // </a:t>
            </a:r>
            <a:r>
              <a:rPr lang="ru-RU" dirty="0" err="1">
                <a:latin typeface="Times New Roman" panose="02020603050405020304" pitchFamily="18" charset="0"/>
                <a:cs typeface="Times New Roman" panose="02020603050405020304" pitchFamily="18" charset="0"/>
              </a:rPr>
              <a:t>Look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a:t>
            </a:r>
            <a:r>
              <a:rPr lang="ru-RU" dirty="0">
                <a:latin typeface="Times New Roman" panose="02020603050405020304" pitchFamily="18" charset="0"/>
                <a:cs typeface="Times New Roman" panose="02020603050405020304" pitchFamily="18" charset="0"/>
              </a:rPr>
              <a:t>. – URL.: </a:t>
            </a:r>
            <a:r>
              <a:rPr lang="ru-RU" u="sng" dirty="0">
                <a:latin typeface="Times New Roman" panose="02020603050405020304" pitchFamily="18" charset="0"/>
                <a:cs typeface="Times New Roman" panose="02020603050405020304" pitchFamily="18" charset="0"/>
              </a:rPr>
              <a:t>http://www.lookatme.ru/mag/how-to/inspiration-howitworks/207449-clip </a:t>
            </a:r>
            <a:r>
              <a:rPr lang="ru-RU" dirty="0">
                <a:latin typeface="Times New Roman" panose="02020603050405020304" pitchFamily="18" charset="0"/>
                <a:cs typeface="Times New Roman" panose="02020603050405020304" pitchFamily="18" charset="0"/>
              </a:rPr>
              <a:t>(09.11.2016)</a:t>
            </a:r>
            <a:endParaRPr lang="ru-RU" altLang="ru-RU" dirty="0">
              <a:latin typeface="Times New Roman" panose="02020603050405020304" pitchFamily="18" charset="0"/>
              <a:cs typeface="Times New Roman" panose="02020603050405020304" pitchFamily="18" charset="0"/>
            </a:endParaRPr>
          </a:p>
          <a:p>
            <a:r>
              <a:rPr lang="ru-RU" altLang="ru-RU" dirty="0">
                <a:latin typeface="Times New Roman" panose="02020603050405020304" pitchFamily="18" charset="0"/>
                <a:cs typeface="Times New Roman" panose="02020603050405020304" pitchFamily="18" charset="0"/>
              </a:rPr>
              <a:t>Сидоров В.А. Ценностно-смысловое поле современных для подростков. </a:t>
            </a:r>
            <a:r>
              <a:rPr lang="ru-RU" altLang="ru-RU" dirty="0" err="1">
                <a:latin typeface="Times New Roman" panose="02020603050405020304" pitchFamily="18" charset="0"/>
                <a:cs typeface="Times New Roman" panose="02020603050405020304" pitchFamily="18" charset="0"/>
              </a:rPr>
              <a:t>Автореф</a:t>
            </a:r>
            <a:r>
              <a:rPr lang="ru-RU" altLang="ru-RU" dirty="0">
                <a:latin typeface="Times New Roman" panose="02020603050405020304" pitchFamily="18" charset="0"/>
                <a:cs typeface="Times New Roman" panose="02020603050405020304" pitchFamily="18" charset="0"/>
              </a:rPr>
              <a:t>. … </a:t>
            </a:r>
            <a:r>
              <a:rPr lang="ru-RU" altLang="ru-RU" dirty="0" err="1">
                <a:latin typeface="Times New Roman" panose="02020603050405020304" pitchFamily="18" charset="0"/>
                <a:cs typeface="Times New Roman" panose="02020603050405020304" pitchFamily="18" charset="0"/>
              </a:rPr>
              <a:t>к.филол.н</a:t>
            </a:r>
            <a:r>
              <a:rPr lang="ru-RU" altLang="ru-RU" dirty="0">
                <a:latin typeface="Times New Roman" panose="02020603050405020304" pitchFamily="18" charset="0"/>
                <a:cs typeface="Times New Roman" panose="02020603050405020304" pitchFamily="18" charset="0"/>
              </a:rPr>
              <a:t>. М., МГУ, 2011</a:t>
            </a:r>
          </a:p>
          <a:p>
            <a:r>
              <a:rPr lang="en-US" altLang="ru-RU" dirty="0">
                <a:latin typeface="Times New Roman" panose="02020603050405020304" pitchFamily="18" charset="0"/>
                <a:cs typeface="Times New Roman" panose="02020603050405020304" pitchFamily="18" charset="0"/>
                <a:hlinkClick r:id="rId2"/>
              </a:rPr>
              <a:t>http://rusla.ru/rsba/reading/</a:t>
            </a:r>
            <a:r>
              <a:rPr lang="ru-RU" altLang="ru-RU" dirty="0">
                <a:latin typeface="Times New Roman" panose="02020603050405020304" pitchFamily="18" charset="0"/>
                <a:cs typeface="Times New Roman" panose="02020603050405020304" pitchFamily="18" charset="0"/>
              </a:rPr>
              <a:t> - Информационный портал школьных библиотек России.</a:t>
            </a:r>
          </a:p>
          <a:p>
            <a:r>
              <a:rPr lang="ru-RU" b="1" dirty="0" err="1">
                <a:latin typeface="Times New Roman" panose="02020603050405020304" pitchFamily="18" charset="0"/>
                <a:cs typeface="Times New Roman" panose="02020603050405020304" pitchFamily="18" charset="0"/>
              </a:rPr>
              <a:t>Библиогид</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альманах о книгах для детей. </a:t>
            </a:r>
            <a:r>
              <a:rPr lang="ru-RU" dirty="0" err="1">
                <a:latin typeface="Times New Roman" panose="02020603050405020304" pitchFamily="18" charset="0"/>
                <a:cs typeface="Times New Roman" panose="02020603050405020304" pitchFamily="18" charset="0"/>
              </a:rPr>
              <a:t>Эл.ресурс</a:t>
            </a:r>
            <a:r>
              <a:rPr lang="ru-RU" dirty="0">
                <a:latin typeface="Times New Roman" panose="02020603050405020304" pitchFamily="18" charset="0"/>
                <a:cs typeface="Times New Roman" panose="02020603050405020304" pitchFamily="18" charset="0"/>
              </a:rPr>
              <a:t>. Режим доступа: </a:t>
            </a:r>
            <a:r>
              <a:rPr lang="en-US" dirty="0">
                <a:latin typeface="Times New Roman" panose="02020603050405020304" pitchFamily="18" charset="0"/>
                <a:cs typeface="Times New Roman" panose="02020603050405020304" pitchFamily="18" charset="0"/>
              </a:rPr>
              <a:t>www</a:t>
            </a:r>
            <a:r>
              <a:rPr lang="ru-RU" dirty="0">
                <a:latin typeface="Times New Roman" panose="02020603050405020304" pitchFamily="18" charset="0"/>
                <a:cs typeface="Times New Roman" panose="02020603050405020304" pitchFamily="18" charset="0"/>
              </a:rPr>
              <a:t>.bibliogid.ru  </a:t>
            </a:r>
          </a:p>
          <a:p>
            <a:r>
              <a:rPr lang="en-US" b="1" dirty="0" err="1">
                <a:latin typeface="Times New Roman" panose="02020603050405020304" pitchFamily="18" charset="0"/>
                <a:cs typeface="Times New Roman" panose="02020603050405020304" pitchFamily="18" charset="0"/>
              </a:rPr>
              <a:t>papmambook</a:t>
            </a:r>
            <a:r>
              <a:rPr lang="ru-RU"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ru</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Папмамбук</a:t>
            </a:r>
            <a:r>
              <a:rPr lang="ru-RU" dirty="0">
                <a:latin typeface="Times New Roman" panose="02020603050405020304" pitchFamily="18" charset="0"/>
                <a:cs typeface="Times New Roman" panose="02020603050405020304" pitchFamily="18" charset="0"/>
              </a:rPr>
              <a:t>. Журнал для тех, кто читает детям.</a:t>
            </a:r>
          </a:p>
          <a:p>
            <a:r>
              <a:rPr lang="ru-RU" b="1" u="sng" dirty="0">
                <a:latin typeface="Times New Roman" panose="02020603050405020304" pitchFamily="18" charset="0"/>
                <a:cs typeface="Times New Roman" panose="02020603050405020304" pitchFamily="18" charset="0"/>
              </a:rPr>
              <a:t>knigoboz.ru</a:t>
            </a:r>
            <a:r>
              <a:rPr lang="ru-RU" dirty="0">
                <a:latin typeface="Times New Roman" panose="02020603050405020304" pitchFamily="18" charset="0"/>
                <a:cs typeface="Times New Roman" panose="02020603050405020304" pitchFamily="18" charset="0"/>
              </a:rPr>
              <a:t> – газета «Книжное обозрение»</a:t>
            </a:r>
            <a:endParaRPr lang="en-US" dirty="0">
              <a:latin typeface="Times New Roman" panose="02020603050405020304" pitchFamily="18" charset="0"/>
              <a:cs typeface="Times New Roman" panose="02020603050405020304" pitchFamily="18" charset="0"/>
            </a:endParaRPr>
          </a:p>
          <a:p>
            <a:r>
              <a:rPr lang="en-US" altLang="ru-RU" dirty="0">
                <a:hlinkClick r:id="rId3"/>
              </a:rPr>
              <a:t>http://vpereplete.org/2016/11/prudovskaya/</a:t>
            </a:r>
            <a:r>
              <a:rPr lang="ru-RU" altLang="ru-RU" dirty="0"/>
              <a:t> - журнал «Переплет»</a:t>
            </a:r>
            <a:endParaRPr lang="ru-RU" dirty="0">
              <a:latin typeface="Times New Roman" panose="02020603050405020304" pitchFamily="18" charset="0"/>
              <a:cs typeface="Times New Roman" panose="02020603050405020304" pitchFamily="18" charset="0"/>
              <a:hlinkClick r:id="rId4"/>
            </a:endParaRPr>
          </a:p>
          <a:p>
            <a:r>
              <a:rPr lang="en-US" b="1" dirty="0">
                <a:latin typeface="Times New Roman" panose="02020603050405020304" pitchFamily="18" charset="0"/>
                <a:cs typeface="Times New Roman" panose="02020603050405020304" pitchFamily="18" charset="0"/>
                <a:hlinkClick r:id="rId4"/>
              </a:rPr>
              <a:t>www.nlr.ru</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Российская национальная библиотека</a:t>
            </a:r>
          </a:p>
          <a:p>
            <a:r>
              <a:rPr lang="en-US" dirty="0">
                <a:latin typeface="Times New Roman" panose="02020603050405020304" pitchFamily="18" charset="0"/>
                <a:cs typeface="Times New Roman" panose="02020603050405020304" pitchFamily="18" charset="0"/>
                <a:hlinkClick r:id="rId5"/>
              </a:rPr>
              <a:t>http://www.rba.ru/</a:t>
            </a:r>
            <a:r>
              <a:rPr lang="ru-RU" dirty="0">
                <a:latin typeface="Times New Roman" panose="02020603050405020304" pitchFamily="18" charset="0"/>
                <a:cs typeface="Times New Roman" panose="02020603050405020304" pitchFamily="18" charset="0"/>
              </a:rPr>
              <a:t> - Российская библиотечная ассоциация</a:t>
            </a:r>
          </a:p>
          <a:p>
            <a:r>
              <a:rPr lang="ru-RU" dirty="0">
                <a:latin typeface="Times New Roman" panose="02020603050405020304" pitchFamily="18" charset="0"/>
                <a:cs typeface="Times New Roman" panose="02020603050405020304" pitchFamily="18" charset="0"/>
              </a:rPr>
              <a:t>http://www.rgdb.ru – Российская государственная детская библиотека </a:t>
            </a:r>
          </a:p>
          <a:p>
            <a:r>
              <a:rPr lang="ru-RU" b="1" dirty="0">
                <a:latin typeface="Times New Roman" panose="02020603050405020304" pitchFamily="18" charset="0"/>
                <a:cs typeface="Times New Roman" panose="02020603050405020304" pitchFamily="18" charset="0"/>
              </a:rPr>
              <a:t>chtenie-21.ru</a:t>
            </a:r>
            <a:r>
              <a:rPr lang="ru-RU" dirty="0">
                <a:latin typeface="Times New Roman" panose="02020603050405020304" pitchFamily="18" charset="0"/>
                <a:cs typeface="Times New Roman" panose="02020603050405020304" pitchFamily="18" charset="0"/>
              </a:rPr>
              <a:t> – информационный портал</a:t>
            </a:r>
          </a:p>
          <a:p>
            <a:r>
              <a:rPr lang="ru-RU" u="sng" dirty="0">
                <a:latin typeface="Times New Roman" panose="02020603050405020304" pitchFamily="18" charset="0"/>
                <a:cs typeface="Times New Roman" panose="02020603050405020304" pitchFamily="18" charset="0"/>
                <a:hlinkClick r:id="rId6"/>
              </a:rPr>
              <a:t>http://www.ifap.ru/</a:t>
            </a:r>
            <a:r>
              <a:rPr lang="ru-RU" dirty="0">
                <a:latin typeface="Times New Roman" panose="02020603050405020304" pitchFamily="18" charset="0"/>
                <a:cs typeface="Times New Roman" panose="02020603050405020304" pitchFamily="18" charset="0"/>
              </a:rPr>
              <a:t> - сайт МОО «Информация для всех»</a:t>
            </a:r>
          </a:p>
          <a:p>
            <a:r>
              <a:rPr lang="en-US" dirty="0">
                <a:latin typeface="Times New Roman" panose="02020603050405020304" pitchFamily="18" charset="0"/>
                <a:cs typeface="Times New Roman" panose="02020603050405020304" pitchFamily="18" charset="0"/>
                <a:hlinkClick r:id="rId7"/>
              </a:rPr>
              <a:t>https://godliteratury.ru/</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годлитературы.рф</a:t>
            </a:r>
            <a:endParaRPr lang="ru-RU"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Zavetspisok.ru</a:t>
            </a:r>
            <a:r>
              <a:rPr lang="ru-RU" dirty="0">
                <a:latin typeface="Times New Roman" panose="02020603050405020304" pitchFamily="18" charset="0"/>
                <a:cs typeface="Times New Roman" panose="02020603050405020304" pitchFamily="18" charset="0"/>
              </a:rPr>
              <a:t>- Заветный список –Русская исповедно-завещательная библиография (справочник по наиболее влиятельным книгам в среде современной интеллигенции)</a:t>
            </a:r>
            <a:endParaRPr lang="en-US"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http://kniguru.info/o-konkurse – </a:t>
            </a:r>
            <a:r>
              <a:rPr lang="ru-RU" b="1" dirty="0" err="1">
                <a:latin typeface="Times New Roman" panose="02020603050405020304" pitchFamily="18" charset="0"/>
                <a:cs typeface="Times New Roman" panose="02020603050405020304" pitchFamily="18" charset="0"/>
              </a:rPr>
              <a:t>Книгуру</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Всероссийский конкурс на лучшее литературное произведение для детей и юношества. </a:t>
            </a:r>
          </a:p>
          <a:p>
            <a:r>
              <a:rPr lang="ru-RU" dirty="0">
                <a:latin typeface="Times New Roman" panose="02020603050405020304" pitchFamily="18" charset="0"/>
                <a:cs typeface="Times New Roman" panose="02020603050405020304" pitchFamily="18" charset="0"/>
              </a:rPr>
              <a:t>http://www.svmihalkov.ru/ – </a:t>
            </a:r>
            <a:r>
              <a:rPr lang="ru-RU" b="1" dirty="0">
                <a:latin typeface="Times New Roman" panose="02020603050405020304" pitchFamily="18" charset="0"/>
                <a:cs typeface="Times New Roman" panose="02020603050405020304" pitchFamily="18" charset="0"/>
              </a:rPr>
              <a:t>Международный конкурс имени Сергея Михалкова на лучшее художественное произведение для подростков</a:t>
            </a:r>
            <a:r>
              <a:rPr lang="ru-RU" b="1" i="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http://www.litparus.ru – </a:t>
            </a:r>
            <a:r>
              <a:rPr lang="ru-RU" b="1" dirty="0">
                <a:latin typeface="Times New Roman" panose="02020603050405020304" pitchFamily="18" charset="0"/>
                <a:cs typeface="Times New Roman" panose="02020603050405020304" pitchFamily="18" charset="0"/>
              </a:rPr>
              <a:t>Международная детская литературная премия имени В.П. Крапивина </a:t>
            </a:r>
          </a:p>
          <a:p>
            <a:r>
              <a:rPr lang="ru-RU" b="1" dirty="0">
                <a:latin typeface="Times New Roman" panose="02020603050405020304" pitchFamily="18" charset="0"/>
                <a:cs typeface="Times New Roman" panose="02020603050405020304" pitchFamily="18" charset="0"/>
              </a:rPr>
              <a:t>Литературные премии России.</a:t>
            </a:r>
            <a:r>
              <a:rPr lang="ru-RU" dirty="0">
                <a:latin typeface="Times New Roman" panose="02020603050405020304" pitchFamily="18" charset="0"/>
                <a:cs typeface="Times New Roman" panose="02020603050405020304" pitchFamily="18" charset="0"/>
              </a:rPr>
              <a:t> Путеводитель. Электронный ресурс. Режим доступа: http://mognb.narod.ru/el-resurs/lit-premii.htm#_Toc215243624 </a:t>
            </a:r>
          </a:p>
          <a:p>
            <a:endParaRPr lang="ru-RU" dirty="0"/>
          </a:p>
        </p:txBody>
      </p:sp>
    </p:spTree>
    <p:extLst>
      <p:ext uri="{BB962C8B-B14F-4D97-AF65-F5344CB8AC3E}">
        <p14:creationId xmlns:p14="http://schemas.microsoft.com/office/powerpoint/2010/main" val="42940195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4667" y="93134"/>
            <a:ext cx="11271191" cy="6536266"/>
          </a:xfrm>
        </p:spPr>
        <p:txBody>
          <a:bodyPr>
            <a:normAutofit fontScale="25000" lnSpcReduction="20000"/>
          </a:bodyPr>
          <a:lstStyle/>
          <a:p>
            <a:r>
              <a:rPr lang="ru-RU" sz="5200" dirty="0" err="1">
                <a:latin typeface="Times New Roman" panose="02020603050405020304" pitchFamily="18" charset="0"/>
                <a:cs typeface="Times New Roman" panose="02020603050405020304" pitchFamily="18" charset="0"/>
              </a:rPr>
              <a:t>Ловкова</a:t>
            </a:r>
            <a:r>
              <a:rPr lang="ru-RU" sz="5200" dirty="0">
                <a:latin typeface="Times New Roman" panose="02020603050405020304" pitchFamily="18" charset="0"/>
                <a:cs typeface="Times New Roman" panose="02020603050405020304" pitchFamily="18" charset="0"/>
              </a:rPr>
              <a:t> Т.Б. Досуговое чтение юных в потоке времени// </a:t>
            </a:r>
            <a:r>
              <a:rPr lang="en-US" sz="5200" dirty="0">
                <a:latin typeface="Times New Roman" panose="02020603050405020304" pitchFamily="18" charset="0"/>
                <a:cs typeface="Times New Roman" panose="02020603050405020304" pitchFamily="18" charset="0"/>
              </a:rPr>
              <a:t>http://www.uraledu.ru/node/26697</a:t>
            </a:r>
            <a:endParaRPr lang="ru-RU" sz="5200" dirty="0">
              <a:latin typeface="Times New Roman" panose="02020603050405020304" pitchFamily="18" charset="0"/>
              <a:cs typeface="Times New Roman" panose="02020603050405020304" pitchFamily="18" charset="0"/>
            </a:endParaRPr>
          </a:p>
          <a:p>
            <a:r>
              <a:rPr lang="ru-RU" sz="5200" dirty="0">
                <a:latin typeface="Times New Roman" panose="02020603050405020304" pitchFamily="18" charset="0"/>
                <a:cs typeface="Times New Roman" panose="02020603050405020304" pitchFamily="18" charset="0"/>
              </a:rPr>
              <a:t>Караулов Ю.Н. Русский язык и языковая личность. М., 2010.</a:t>
            </a:r>
          </a:p>
          <a:p>
            <a:r>
              <a:rPr lang="ru-RU" sz="5200" dirty="0">
                <a:latin typeface="Times New Roman" panose="02020603050405020304" pitchFamily="18" charset="0"/>
                <a:cs typeface="Times New Roman" panose="02020603050405020304" pitchFamily="18" charset="0"/>
              </a:rPr>
              <a:t>Маслова В.А. </a:t>
            </a:r>
            <a:r>
              <a:rPr lang="ru-RU" sz="5200" dirty="0" err="1">
                <a:latin typeface="Times New Roman" panose="02020603050405020304" pitchFamily="18" charset="0"/>
                <a:cs typeface="Times New Roman" panose="02020603050405020304" pitchFamily="18" charset="0"/>
              </a:rPr>
              <a:t>Лингвокультурология</a:t>
            </a:r>
            <a:r>
              <a:rPr lang="ru-RU" sz="5200" dirty="0">
                <a:latin typeface="Times New Roman" panose="02020603050405020304" pitchFamily="18" charset="0"/>
                <a:cs typeface="Times New Roman" panose="02020603050405020304" pitchFamily="18" charset="0"/>
              </a:rPr>
              <a:t>: Учеб. пособие для студ. </a:t>
            </a:r>
            <a:r>
              <a:rPr lang="ru-RU" sz="5200" dirty="0" err="1">
                <a:latin typeface="Times New Roman" panose="02020603050405020304" pitchFamily="18" charset="0"/>
                <a:cs typeface="Times New Roman" panose="02020603050405020304" pitchFamily="18" charset="0"/>
              </a:rPr>
              <a:t>высш</a:t>
            </a:r>
            <a:r>
              <a:rPr lang="ru-RU" sz="5200" dirty="0">
                <a:latin typeface="Times New Roman" panose="02020603050405020304" pitchFamily="18" charset="0"/>
                <a:cs typeface="Times New Roman" panose="02020603050405020304" pitchFamily="18" charset="0"/>
              </a:rPr>
              <a:t>. учеб, заведений. </a:t>
            </a:r>
            <a:r>
              <a:rPr lang="ru-RU" sz="5200" dirty="0" err="1">
                <a:latin typeface="Times New Roman" panose="02020603050405020304" pitchFamily="18" charset="0"/>
                <a:cs typeface="Times New Roman" panose="02020603050405020304" pitchFamily="18" charset="0"/>
              </a:rPr>
              <a:t>М.:Издательский</a:t>
            </a:r>
            <a:r>
              <a:rPr lang="ru-RU" sz="5200" dirty="0">
                <a:latin typeface="Times New Roman" panose="02020603050405020304" pitchFamily="18" charset="0"/>
                <a:cs typeface="Times New Roman" panose="02020603050405020304" pitchFamily="18" charset="0"/>
              </a:rPr>
              <a:t> центр «Академия», 2001</a:t>
            </a:r>
          </a:p>
          <a:p>
            <a:r>
              <a:rPr lang="ru-RU" sz="5200" dirty="0">
                <a:latin typeface="Times New Roman" panose="02020603050405020304" pitchFamily="18" charset="0"/>
                <a:cs typeface="Times New Roman" panose="02020603050405020304" pitchFamily="18" charset="0"/>
              </a:rPr>
              <a:t>Верещагин Е., Костомаров М. Лингвострановедческая теория слова. </a:t>
            </a:r>
            <a:r>
              <a:rPr lang="ru-RU" sz="5200" dirty="0" err="1">
                <a:latin typeface="Times New Roman" panose="02020603050405020304" pitchFamily="18" charset="0"/>
                <a:cs typeface="Times New Roman" panose="02020603050405020304" pitchFamily="18" charset="0"/>
              </a:rPr>
              <a:t>Эл.ресурс</a:t>
            </a:r>
            <a:r>
              <a:rPr lang="ru-RU" sz="5200" dirty="0">
                <a:latin typeface="Times New Roman" panose="02020603050405020304" pitchFamily="18" charset="0"/>
                <a:cs typeface="Times New Roman" panose="02020603050405020304" pitchFamily="18" charset="0"/>
              </a:rPr>
              <a:t>: </a:t>
            </a:r>
            <a:r>
              <a:rPr lang="en-US" sz="5200" dirty="0">
                <a:latin typeface="Times New Roman" panose="02020603050405020304" pitchFamily="18" charset="0"/>
                <a:cs typeface="Times New Roman" panose="02020603050405020304" pitchFamily="18" charset="0"/>
              </a:rPr>
              <a:t>https://ru.scribd.com/doc/132523293/%D0%92%D0%B5%D1%80%D0%B5%D1%89%D0%B0%D0%B3%D0%B8%D0%BD-%D0%95-%D0%9C-%D0%9A%D0%BE%D1%81%D1%82%D0%BE%D0%BC%D0%B0%D1%80%D0%BE%D0%B2-%D0%92-%D0%93-%D0%9B%D0%B8%D0%BD%D0%B3%D0%B2%D0%BE%D1%81%D1%82%D1%80%D0%B0%D0%BD%D0%BE%D0%B2%D0%B5%D0%B4%D1%87%D0%B5%D1%81%D0%BA%D0%B0%D1%8F-%D1%82%D0%B5%D0%BE%D1%80%D0%B8%D1%8F-%D1%81%D0%BB%D0%BE%D0%B2%D0%B0</a:t>
            </a:r>
            <a:endParaRPr lang="ru-RU" sz="5200" dirty="0">
              <a:latin typeface="Times New Roman" panose="02020603050405020304" pitchFamily="18" charset="0"/>
              <a:cs typeface="Times New Roman" panose="02020603050405020304" pitchFamily="18" charset="0"/>
            </a:endParaRPr>
          </a:p>
          <a:p>
            <a:endParaRPr lang="ru-RU" sz="5200" dirty="0">
              <a:latin typeface="Times New Roman" panose="02020603050405020304" pitchFamily="18" charset="0"/>
              <a:cs typeface="Times New Roman" panose="02020603050405020304" pitchFamily="18" charset="0"/>
            </a:endParaRPr>
          </a:p>
          <a:p>
            <a:r>
              <a:rPr lang="ru-RU" sz="5200" dirty="0">
                <a:latin typeface="Times New Roman" panose="02020603050405020304" pitchFamily="18" charset="0"/>
                <a:cs typeface="Times New Roman" panose="02020603050405020304" pitchFamily="18" charset="0"/>
              </a:rPr>
              <a:t>Зализняк Е. и др. Константы и переменные русской языковой картины мира. М., 2012.</a:t>
            </a:r>
            <a:endParaRPr lang="ru-RU" sz="5200" dirty="0">
              <a:latin typeface="Times New Roman" panose="02020603050405020304" pitchFamily="18" charset="0"/>
              <a:cs typeface="Times New Roman" panose="02020603050405020304" pitchFamily="18" charset="0"/>
              <a:hlinkClick r:id="rId2"/>
            </a:endParaRPr>
          </a:p>
          <a:p>
            <a:r>
              <a:rPr lang="ru-RU" sz="5200" dirty="0" err="1">
                <a:latin typeface="Times New Roman" panose="02020603050405020304" pitchFamily="18" charset="0"/>
                <a:cs typeface="Times New Roman" panose="02020603050405020304" pitchFamily="18" charset="0"/>
                <a:hlinkClick r:id="rId2"/>
              </a:rPr>
              <a:t>А.Шмелев</a:t>
            </a:r>
            <a:r>
              <a:rPr lang="ru-RU" sz="5200" dirty="0">
                <a:latin typeface="Times New Roman" panose="02020603050405020304" pitchFamily="18" charset="0"/>
                <a:cs typeface="Times New Roman" panose="02020603050405020304" pitchFamily="18" charset="0"/>
                <a:hlinkClick r:id="rId2"/>
              </a:rPr>
              <a:t>. Русская языковая картина мира. </a:t>
            </a:r>
            <a:r>
              <a:rPr lang="en-US" sz="5200" dirty="0">
                <a:latin typeface="Times New Roman" panose="02020603050405020304" pitchFamily="18" charset="0"/>
                <a:cs typeface="Times New Roman" panose="02020603050405020304" pitchFamily="18" charset="0"/>
                <a:hlinkClick r:id="rId2"/>
              </a:rPr>
              <a:t>https://yandex.ru/video/search?p=1&amp;filmId=16655885139346979502&amp;text=%D1%80%D1%83%D1%81%D1%81%D0%BA%D0%B0%D1%8F%20%D1%8F%D0%B7%D1%8B%D0%BA%D0%BE%D0%B2%D0%B0%D1%8F%20%D0%BA%D0%B0%D1%80%D1%82%D0%B8%D0%BD%D0%B0%20%D0%BC%D0%B8%D1%80%D0%B0</a:t>
            </a:r>
            <a:endParaRPr lang="ru-RU" sz="5200" dirty="0">
              <a:latin typeface="Times New Roman" panose="02020603050405020304" pitchFamily="18" charset="0"/>
              <a:cs typeface="Times New Roman" panose="02020603050405020304" pitchFamily="18" charset="0"/>
            </a:endParaRPr>
          </a:p>
          <a:p>
            <a:r>
              <a:rPr lang="ru-RU" sz="5200" dirty="0" err="1">
                <a:latin typeface="Times New Roman" panose="02020603050405020304" pitchFamily="18" charset="0"/>
                <a:cs typeface="Times New Roman" panose="02020603050405020304" pitchFamily="18" charset="0"/>
              </a:rPr>
              <a:t>А.Шмелев</a:t>
            </a:r>
            <a:r>
              <a:rPr lang="ru-RU" sz="5200" dirty="0">
                <a:latin typeface="Times New Roman" panose="02020603050405020304" pitchFamily="18" charset="0"/>
                <a:cs typeface="Times New Roman" panose="02020603050405020304" pitchFamily="18" charset="0"/>
              </a:rPr>
              <a:t>. Русский язык как ключ к пониманию русской культуры. </a:t>
            </a:r>
            <a:r>
              <a:rPr lang="en-US" sz="5200" dirty="0">
                <a:latin typeface="Times New Roman" panose="02020603050405020304" pitchFamily="18" charset="0"/>
                <a:cs typeface="Times New Roman" panose="02020603050405020304" pitchFamily="18" charset="0"/>
                <a:hlinkClick r:id="rId3"/>
              </a:rPr>
              <a:t>https://yandex.ru/video/search?p=2&amp;filmId=12671552974074754748&amp;text=%D1%80%D1%83%D1%81%D1%81%D0%BA%D0%B0%D1%8F%20%D1%8F%D0%B7%D1%8B%D0%BA%D0%BE%D0%B2%D0%B0%D1%8F%20%D0%BA%D0%B0%D1%80%D1%82%D0%B8%D0%BD%D0%B0%20%D0%BC%D0%B8%D1%80%D0%B0</a:t>
            </a:r>
            <a:endParaRPr lang="ru-RU" sz="5200" dirty="0">
              <a:latin typeface="Times New Roman" panose="02020603050405020304" pitchFamily="18" charset="0"/>
              <a:cs typeface="Times New Roman" panose="02020603050405020304" pitchFamily="18" charset="0"/>
            </a:endParaRPr>
          </a:p>
          <a:p>
            <a:r>
              <a:rPr lang="ru-RU" sz="5200" dirty="0">
                <a:latin typeface="Times New Roman" panose="02020603050405020304" pitchFamily="18" charset="0"/>
                <a:cs typeface="Times New Roman" panose="02020603050405020304" pitchFamily="18" charset="0"/>
              </a:rPr>
              <a:t> Зализняк Е., </a:t>
            </a:r>
            <a:r>
              <a:rPr lang="ru-RU" sz="5200" dirty="0" err="1">
                <a:latin typeface="Times New Roman" panose="02020603050405020304" pitchFamily="18" charset="0"/>
                <a:cs typeface="Times New Roman" panose="02020603050405020304" pitchFamily="18" charset="0"/>
              </a:rPr>
              <a:t>Левонтина</a:t>
            </a:r>
            <a:r>
              <a:rPr lang="ru-RU" sz="5200" dirty="0">
                <a:latin typeface="Times New Roman" panose="02020603050405020304" pitchFamily="18" charset="0"/>
                <a:cs typeface="Times New Roman" panose="02020603050405020304" pitchFamily="18" charset="0"/>
              </a:rPr>
              <a:t> И., Шмелев А. и др. Ключевые идеи русской языковой картины мира. М., 2005.  см.: </a:t>
            </a:r>
            <a:r>
              <a:rPr lang="en-US" sz="5200" dirty="0">
                <a:latin typeface="Times New Roman" panose="02020603050405020304" pitchFamily="18" charset="0"/>
                <a:cs typeface="Times New Roman" panose="02020603050405020304" pitchFamily="18" charset="0"/>
                <a:hlinkClick r:id="rId4"/>
              </a:rPr>
              <a:t>http://magazines.russ.ru/oz/2002/3/2002_03_22.html</a:t>
            </a:r>
            <a:endParaRPr lang="ru-RU" sz="5200" dirty="0">
              <a:latin typeface="Times New Roman" panose="02020603050405020304" pitchFamily="18" charset="0"/>
              <a:cs typeface="Times New Roman" panose="02020603050405020304" pitchFamily="18" charset="0"/>
            </a:endParaRPr>
          </a:p>
          <a:p>
            <a:r>
              <a:rPr lang="en-US" sz="5200" dirty="0">
                <a:latin typeface="Times New Roman" panose="02020603050405020304" pitchFamily="18" charset="0"/>
                <a:cs typeface="Times New Roman" panose="02020603050405020304" pitchFamily="18" charset="0"/>
                <a:hlinkClick r:id="rId5"/>
              </a:rPr>
              <a:t>http://www.studfiles.ru/preview/5914223/page:2/</a:t>
            </a:r>
            <a:endParaRPr lang="ru-RU" sz="5200" dirty="0">
              <a:latin typeface="Times New Roman" panose="02020603050405020304" pitchFamily="18" charset="0"/>
              <a:cs typeface="Times New Roman" panose="02020603050405020304" pitchFamily="18" charset="0"/>
            </a:endParaRPr>
          </a:p>
          <a:p>
            <a:pPr marL="0" indent="0">
              <a:buNone/>
            </a:pPr>
            <a:endParaRPr lang="ru-RU" sz="5200" dirty="0">
              <a:latin typeface="Times New Roman" panose="02020603050405020304" pitchFamily="18" charset="0"/>
              <a:cs typeface="Times New Roman" panose="02020603050405020304" pitchFamily="18" charset="0"/>
            </a:endParaRPr>
          </a:p>
          <a:p>
            <a:r>
              <a:rPr lang="ru-RU" sz="5200" dirty="0">
                <a:latin typeface="Times New Roman" panose="02020603050405020304" pitchFamily="18" charset="0"/>
                <a:cs typeface="Times New Roman" panose="02020603050405020304" pitchFamily="18" charset="0"/>
              </a:rPr>
              <a:t>Образование на русском (Институт русского языка имени </a:t>
            </a:r>
            <a:r>
              <a:rPr lang="ru-RU" sz="5200" dirty="0" err="1">
                <a:latin typeface="Times New Roman" panose="02020603050405020304" pitchFamily="18" charset="0"/>
                <a:cs typeface="Times New Roman" panose="02020603050405020304" pitchFamily="18" charset="0"/>
              </a:rPr>
              <a:t>А.С.Пушкина</a:t>
            </a:r>
            <a:r>
              <a:rPr lang="ru-RU" sz="5200" dirty="0">
                <a:latin typeface="Times New Roman" panose="02020603050405020304" pitchFamily="18" charset="0"/>
                <a:cs typeface="Times New Roman" panose="02020603050405020304" pitchFamily="18" charset="0"/>
              </a:rPr>
              <a:t>)</a:t>
            </a:r>
            <a:r>
              <a:rPr lang="en-US" sz="5200" dirty="0">
                <a:latin typeface="Times New Roman" panose="02020603050405020304" pitchFamily="18" charset="0"/>
                <a:cs typeface="Times New Roman" panose="02020603050405020304" pitchFamily="18" charset="0"/>
              </a:rPr>
              <a:t> - </a:t>
            </a:r>
            <a:r>
              <a:rPr lang="ru-RU" sz="5200" dirty="0">
                <a:latin typeface="Times New Roman" panose="02020603050405020304" pitchFamily="18" charset="0"/>
                <a:cs typeface="Times New Roman" panose="02020603050405020304" pitchFamily="18" charset="0"/>
              </a:rPr>
              <a:t> </a:t>
            </a:r>
            <a:r>
              <a:rPr lang="en-US" sz="5200" dirty="0">
                <a:latin typeface="Times New Roman" panose="02020603050405020304" pitchFamily="18" charset="0"/>
                <a:cs typeface="Times New Roman" panose="02020603050405020304" pitchFamily="18" charset="0"/>
                <a:hlinkClick r:id="rId6"/>
              </a:rPr>
              <a:t>www.pushkininstitute.ru</a:t>
            </a:r>
            <a:endParaRPr lang="ru-RU" sz="5200" dirty="0">
              <a:latin typeface="Times New Roman" panose="02020603050405020304" pitchFamily="18" charset="0"/>
              <a:cs typeface="Times New Roman" panose="02020603050405020304" pitchFamily="18" charset="0"/>
            </a:endParaRPr>
          </a:p>
          <a:p>
            <a:endParaRPr lang="ru-RU" sz="5200" dirty="0">
              <a:latin typeface="Times New Roman" panose="02020603050405020304" pitchFamily="18" charset="0"/>
              <a:cs typeface="Times New Roman" panose="02020603050405020304" pitchFamily="18" charset="0"/>
            </a:endParaRPr>
          </a:p>
          <a:p>
            <a:r>
              <a:rPr lang="en-US" sz="5200" dirty="0">
                <a:latin typeface="Times New Roman" panose="02020603050405020304" pitchFamily="18" charset="0"/>
                <a:cs typeface="Times New Roman" panose="02020603050405020304" pitchFamily="18" charset="0"/>
                <a:hlinkClick r:id="rId7"/>
              </a:rPr>
              <a:t>https://www.youtube.com/watch?v=qPCZQzzYBns</a:t>
            </a:r>
            <a:endParaRPr lang="ru-RU" sz="5200" dirty="0">
              <a:latin typeface="Times New Roman" panose="02020603050405020304" pitchFamily="18" charset="0"/>
              <a:cs typeface="Times New Roman" panose="02020603050405020304" pitchFamily="18" charset="0"/>
            </a:endParaRPr>
          </a:p>
          <a:p>
            <a:r>
              <a:rPr lang="en-US" sz="5200" dirty="0">
                <a:latin typeface="Times New Roman" panose="02020603050405020304" pitchFamily="18" charset="0"/>
                <a:cs typeface="Times New Roman" panose="02020603050405020304" pitchFamily="18" charset="0"/>
                <a:hlinkClick r:id="rId8"/>
              </a:rPr>
              <a:t>https://pustunchik.ua/online-school/literature/buktreiler-</a:t>
            </a:r>
            <a:r>
              <a:rPr lang="ru-RU" sz="5200" dirty="0">
                <a:latin typeface="Times New Roman" panose="02020603050405020304" pitchFamily="18" charset="0"/>
                <a:cs typeface="Times New Roman" panose="02020603050405020304" pitchFamily="18" charset="0"/>
                <a:hlinkClick r:id="rId8"/>
              </a:rPr>
              <a:t>у</a:t>
            </a:r>
            <a:r>
              <a:rPr lang="en-US" sz="5200" dirty="0" err="1">
                <a:latin typeface="Times New Roman" panose="02020603050405020304" pitchFamily="18" charset="0"/>
                <a:cs typeface="Times New Roman" panose="02020603050405020304" pitchFamily="18" charset="0"/>
                <a:hlinkClick r:id="rId8"/>
              </a:rPr>
              <a:t>ak</a:t>
            </a:r>
            <a:r>
              <a:rPr lang="en-US" sz="5200" dirty="0">
                <a:latin typeface="Times New Roman" panose="02020603050405020304" pitchFamily="18" charset="0"/>
                <a:cs typeface="Times New Roman" panose="02020603050405020304" pitchFamily="18" charset="0"/>
                <a:hlinkClick r:id="rId8"/>
              </a:rPr>
              <a:t>-</a:t>
            </a:r>
            <a:r>
              <a:rPr lang="en-US" sz="5200" dirty="0" err="1">
                <a:latin typeface="Times New Roman" panose="02020603050405020304" pitchFamily="18" charset="0"/>
                <a:cs typeface="Times New Roman" panose="02020603050405020304" pitchFamily="18" charset="0"/>
                <a:hlinkClick r:id="rId8"/>
              </a:rPr>
              <a:t>suchasna</a:t>
            </a:r>
            <a:r>
              <a:rPr lang="en-US" sz="5200" dirty="0">
                <a:latin typeface="Times New Roman" panose="02020603050405020304" pitchFamily="18" charset="0"/>
                <a:cs typeface="Times New Roman" panose="02020603050405020304" pitchFamily="18" charset="0"/>
                <a:hlinkClick r:id="rId8"/>
              </a:rPr>
              <a:t>-forma-</a:t>
            </a:r>
            <a:r>
              <a:rPr lang="en-US" sz="5200" dirty="0" err="1">
                <a:latin typeface="Times New Roman" panose="02020603050405020304" pitchFamily="18" charset="0"/>
                <a:cs typeface="Times New Roman" panose="02020603050405020304" pitchFamily="18" charset="0"/>
                <a:hlinkClick r:id="rId8"/>
              </a:rPr>
              <a:t>reklamy</a:t>
            </a:r>
            <a:r>
              <a:rPr lang="en-US" sz="5200" dirty="0">
                <a:latin typeface="Times New Roman" panose="02020603050405020304" pitchFamily="18" charset="0"/>
                <a:cs typeface="Times New Roman" panose="02020603050405020304" pitchFamily="18" charset="0"/>
                <a:hlinkClick r:id="rId8"/>
              </a:rPr>
              <a:t>-</a:t>
            </a:r>
            <a:r>
              <a:rPr lang="en-US" sz="5200" dirty="0" err="1">
                <a:latin typeface="Times New Roman" panose="02020603050405020304" pitchFamily="18" charset="0"/>
                <a:cs typeface="Times New Roman" panose="02020603050405020304" pitchFamily="18" charset="0"/>
                <a:hlinkClick r:id="rId8"/>
              </a:rPr>
              <a:t>knyhy</a:t>
            </a:r>
            <a:endParaRPr lang="en-US" sz="5200" dirty="0">
              <a:latin typeface="Times New Roman" panose="02020603050405020304" pitchFamily="18" charset="0"/>
              <a:cs typeface="Times New Roman" panose="02020603050405020304" pitchFamily="18" charset="0"/>
            </a:endParaRPr>
          </a:p>
          <a:p>
            <a:r>
              <a:rPr lang="en-US" sz="5200" dirty="0">
                <a:latin typeface="Times New Roman" panose="02020603050405020304" pitchFamily="18" charset="0"/>
                <a:cs typeface="Times New Roman" panose="02020603050405020304" pitchFamily="18" charset="0"/>
                <a:hlinkClick r:id="rId9"/>
              </a:rPr>
              <a:t>https://nsportal.ru/shkola/obshchepedagogicheskie-tekhnologii/library/2013/03/29/tekhnologiya-veb-kvest-kak</a:t>
            </a:r>
            <a:endParaRPr lang="ru-RU" sz="5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5342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992313" y="188914"/>
            <a:ext cx="8229600" cy="346075"/>
          </a:xfrm>
        </p:spPr>
        <p:txBody>
          <a:bodyPr>
            <a:normAutofit fontScale="90000"/>
          </a:bodyPr>
          <a:lstStyle/>
          <a:p>
            <a:pPr eaLnBrk="1" hangingPunct="1"/>
            <a:r>
              <a:rPr lang="ru-RU" altLang="ru-RU" sz="2800"/>
              <a:t>Литература </a:t>
            </a:r>
          </a:p>
        </p:txBody>
      </p:sp>
      <p:sp>
        <p:nvSpPr>
          <p:cNvPr id="70659" name="Rectangle 3"/>
          <p:cNvSpPr>
            <a:spLocks noGrp="1" noChangeArrowheads="1"/>
          </p:cNvSpPr>
          <p:nvPr>
            <p:ph type="body" idx="1"/>
          </p:nvPr>
        </p:nvSpPr>
        <p:spPr>
          <a:xfrm>
            <a:off x="1703388" y="549276"/>
            <a:ext cx="8964612" cy="5903913"/>
          </a:xfrm>
        </p:spPr>
        <p:txBody>
          <a:bodyPr/>
          <a:lstStyle/>
          <a:p>
            <a:pPr marL="609600" indent="-609600">
              <a:lnSpc>
                <a:spcPct val="80000"/>
              </a:lnSpc>
            </a:pPr>
            <a:endParaRPr lang="ru-RU" altLang="ru-RU" sz="2000"/>
          </a:p>
          <a:p>
            <a:pPr marL="609600" indent="-609600">
              <a:lnSpc>
                <a:spcPct val="80000"/>
              </a:lnSpc>
            </a:pPr>
            <a:r>
              <a:rPr lang="ru-RU" altLang="ru-RU" sz="2000"/>
              <a:t>Чуковский К.И. От двух до пяти. (любое издание)</a:t>
            </a:r>
          </a:p>
          <a:p>
            <a:pPr marL="609600" indent="-609600">
              <a:lnSpc>
                <a:spcPct val="80000"/>
              </a:lnSpc>
              <a:buNone/>
            </a:pPr>
            <a:endParaRPr lang="ru-RU" altLang="ru-RU" sz="2000"/>
          </a:p>
          <a:p>
            <a:pPr marL="609600" indent="-609600">
              <a:lnSpc>
                <a:spcPct val="80000"/>
              </a:lnSpc>
            </a:pPr>
            <a:r>
              <a:rPr lang="ru-RU" altLang="ru-RU" sz="2000"/>
              <a:t>Астафьева О. В, Денисова А. В. и др. Детская литература. Выразительное чтение: практикум: учебн. Пособие для студентов сред. проф. учебн. заведен. М.: Издательский центр «Академия», 2007. </a:t>
            </a:r>
          </a:p>
          <a:p>
            <a:pPr marL="609600" indent="-609600">
              <a:lnSpc>
                <a:spcPct val="80000"/>
              </a:lnSpc>
            </a:pPr>
            <a:endParaRPr lang="ru-RU" altLang="ru-RU" sz="2000"/>
          </a:p>
          <a:p>
            <a:pPr marL="609600" indent="-609600">
              <a:lnSpc>
                <a:spcPct val="80000"/>
              </a:lnSpc>
            </a:pPr>
            <a:r>
              <a:rPr lang="ru-RU" altLang="ru-RU" sz="2000"/>
              <a:t>Арзамасцева И.Н. Николаева С.А. Детская литература. Учебное пособие для студентов средних педагогических учебных заведений. 2-е изд.М.: Издательский центр «Академия», 1997.</a:t>
            </a:r>
          </a:p>
          <a:p>
            <a:pPr marL="609600" indent="-609600">
              <a:lnSpc>
                <a:spcPct val="80000"/>
              </a:lnSpc>
            </a:pPr>
            <a:endParaRPr lang="ru-RU" altLang="ru-RU" sz="2000"/>
          </a:p>
          <a:p>
            <a:pPr marL="609600" indent="-609600">
              <a:lnSpc>
                <a:spcPct val="80000"/>
              </a:lnSpc>
            </a:pPr>
            <a:r>
              <a:rPr lang="ru-RU" altLang="ru-RU" sz="2000"/>
              <a:t>Кудрявцева Т.А. Художники детской книги. М., 1998.</a:t>
            </a:r>
          </a:p>
          <a:p>
            <a:pPr marL="609600" indent="-609600">
              <a:lnSpc>
                <a:spcPct val="80000"/>
              </a:lnSpc>
            </a:pPr>
            <a:endParaRPr lang="ru-RU" altLang="ru-RU" sz="2000"/>
          </a:p>
          <a:p>
            <a:pPr marL="609600" indent="-609600">
              <a:lnSpc>
                <a:spcPct val="80000"/>
              </a:lnSpc>
            </a:pPr>
            <a:r>
              <a:rPr lang="ru-RU" altLang="ru-RU" sz="2000"/>
              <a:t>Будур Н.В., Иванова Э.И., Николаева С.А, Чеснокова Т.А. Зарубежная детская литература. (2-е изд). М., 2000. </a:t>
            </a:r>
          </a:p>
          <a:p>
            <a:pPr marL="609600" indent="-609600">
              <a:lnSpc>
                <a:spcPct val="80000"/>
              </a:lnSpc>
            </a:pPr>
            <a:endParaRPr lang="ru-RU" altLang="ru-RU" sz="2000"/>
          </a:p>
          <a:p>
            <a:pPr marL="609600" indent="-609600">
              <a:lnSpc>
                <a:spcPct val="80000"/>
              </a:lnSpc>
            </a:pPr>
            <a:r>
              <a:rPr lang="ru-RU" altLang="ru-RU" sz="2000"/>
              <a:t>Молдавская К.А. Тенденции развития, критерии оценки и продвижение современной литературы для детей и подростков. М., 2011.</a:t>
            </a:r>
          </a:p>
        </p:txBody>
      </p:sp>
    </p:spTree>
    <p:extLst>
      <p:ext uri="{BB962C8B-B14F-4D97-AF65-F5344CB8AC3E}">
        <p14:creationId xmlns:p14="http://schemas.microsoft.com/office/powerpoint/2010/main" val="383407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body" idx="4294967295"/>
          </p:nvPr>
        </p:nvSpPr>
        <p:spPr>
          <a:xfrm>
            <a:off x="288325" y="222422"/>
            <a:ext cx="11368216" cy="6178378"/>
          </a:xfrm>
        </p:spPr>
        <p:txBody>
          <a:bodyPr>
            <a:normAutofit fontScale="92500" lnSpcReduction="20000"/>
          </a:bodyPr>
          <a:lstStyle/>
          <a:p>
            <a:pPr algn="ctr">
              <a:lnSpc>
                <a:spcPct val="80000"/>
              </a:lnSpc>
              <a:buFont typeface="Wingdings" panose="05000000000000000000" pitchFamily="2" charset="2"/>
              <a:buNone/>
            </a:pPr>
            <a:r>
              <a:rPr lang="ru-RU" altLang="ru-RU" u="sng" dirty="0">
                <a:latin typeface="Times New Roman" panose="02020603050405020304" pitchFamily="18" charset="0"/>
                <a:cs typeface="Times New Roman" panose="02020603050405020304" pitchFamily="18" charset="0"/>
              </a:rPr>
              <a:t>Сегодня многие исследователи отмечают, что вследствие процессов модернизации, процесс чтения, его престиж и роль претерпевают значительные изменения</a:t>
            </a:r>
            <a:r>
              <a:rPr lang="ru-RU" altLang="ru-RU" dirty="0">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endParaRPr lang="ru-RU" altLang="ru-RU" sz="18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sz="2400" u="sng" dirty="0">
                <a:latin typeface="Times New Roman" panose="02020603050405020304" pitchFamily="18" charset="0"/>
                <a:cs typeface="Times New Roman" panose="02020603050405020304" pitchFamily="18" charset="0"/>
              </a:rPr>
              <a:t>Причины</a:t>
            </a:r>
            <a:r>
              <a:rPr lang="ru-RU" altLang="ru-RU" sz="2400" dirty="0">
                <a:latin typeface="Times New Roman" panose="02020603050405020304" pitchFamily="18" charset="0"/>
                <a:cs typeface="Times New Roman" panose="02020603050405020304" pitchFamily="18" charset="0"/>
              </a:rPr>
              <a:t>: </a:t>
            </a:r>
          </a:p>
          <a:p>
            <a:pPr>
              <a:lnSpc>
                <a:spcPct val="80000"/>
              </a:lnSpc>
            </a:pPr>
            <a:r>
              <a:rPr lang="ru-RU" altLang="ru-RU" sz="2400" dirty="0">
                <a:latin typeface="Times New Roman" panose="02020603050405020304" pitchFamily="18" charset="0"/>
                <a:cs typeface="Times New Roman" panose="02020603050405020304" pitchFamily="18" charset="0"/>
              </a:rPr>
              <a:t>усложнившаяся жизнь</a:t>
            </a:r>
          </a:p>
          <a:p>
            <a:pPr>
              <a:lnSpc>
                <a:spcPct val="80000"/>
              </a:lnSpc>
            </a:pPr>
            <a:r>
              <a:rPr lang="ru-RU" altLang="ru-RU" sz="2400" dirty="0">
                <a:latin typeface="Times New Roman" panose="02020603050405020304" pitchFamily="18" charset="0"/>
                <a:cs typeface="Times New Roman" panose="02020603050405020304" pitchFamily="18" charset="0"/>
              </a:rPr>
              <a:t>обилие информации</a:t>
            </a:r>
          </a:p>
          <a:p>
            <a:pPr>
              <a:lnSpc>
                <a:spcPct val="80000"/>
              </a:lnSpc>
            </a:pPr>
            <a:r>
              <a:rPr lang="ru-RU" altLang="ru-RU" sz="2400" dirty="0">
                <a:latin typeface="Times New Roman" panose="02020603050405020304" pitchFamily="18" charset="0"/>
                <a:cs typeface="Times New Roman" panose="02020603050405020304" pitchFamily="18" charset="0"/>
              </a:rPr>
              <a:t>повышение скорости происходящих процессов</a:t>
            </a:r>
          </a:p>
          <a:p>
            <a:pPr>
              <a:lnSpc>
                <a:spcPct val="80000"/>
              </a:lnSpc>
            </a:pPr>
            <a:r>
              <a:rPr lang="ru-RU" altLang="ru-RU" sz="2400" dirty="0">
                <a:latin typeface="Times New Roman" panose="02020603050405020304" pitchFamily="18" charset="0"/>
                <a:cs typeface="Times New Roman" panose="02020603050405020304" pitchFamily="18" charset="0"/>
              </a:rPr>
              <a:t>новые требования к образованию и уровню квалификации работающих</a:t>
            </a:r>
          </a:p>
          <a:p>
            <a:pPr>
              <a:lnSpc>
                <a:spcPct val="80000"/>
              </a:lnSpc>
            </a:pPr>
            <a:r>
              <a:rPr lang="ru-RU" altLang="ru-RU" sz="2400" dirty="0">
                <a:latin typeface="Times New Roman" panose="02020603050405020304" pitchFamily="18" charset="0"/>
                <a:cs typeface="Times New Roman" panose="02020603050405020304" pitchFamily="18" charset="0"/>
              </a:rPr>
              <a:t>интенсивное развитие аудиовизуальной культуры. </a:t>
            </a:r>
          </a:p>
          <a:p>
            <a:pPr>
              <a:lnSpc>
                <a:spcPct val="80000"/>
              </a:lnSpc>
            </a:pPr>
            <a:endParaRPr lang="ru-RU" altLang="ru-RU"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sz="2400" u="sng" dirty="0">
                <a:latin typeface="Times New Roman" panose="02020603050405020304" pitchFamily="18" charset="0"/>
                <a:cs typeface="Times New Roman" panose="02020603050405020304" pitchFamily="18" charset="0"/>
              </a:rPr>
              <a:t>Итог</a:t>
            </a:r>
            <a:r>
              <a:rPr lang="ru-RU" altLang="ru-RU" sz="2400" dirty="0">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меняются мотивы чтения и в целом оно меняет свой характер: </a:t>
            </a:r>
            <a:r>
              <a:rPr lang="ru-RU" altLang="ru-RU" sz="2400" b="1" dirty="0">
                <a:latin typeface="Times New Roman" panose="02020603050405020304" pitchFamily="18" charset="0"/>
                <a:cs typeface="Times New Roman" panose="02020603050405020304" pitchFamily="18" charset="0"/>
              </a:rPr>
              <a:t>становится более функциональным и инструментальным, а также более прагматичным.</a:t>
            </a:r>
            <a:r>
              <a:rPr lang="ru-RU" altLang="ru-RU" sz="2400" dirty="0">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все больше людей читают для того, чтобы получить информацию, для самообразования, для получения конкретных сведений и проч. </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чтение на досуге становится легким, развлекательным, рассматривается как средство приятного отдыха (например, чтение детективов и «дамских» романов). </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постепенно уходит «чтение для души» (особенно проявляется на падении интереса к классической литературе). </a:t>
            </a:r>
          </a:p>
        </p:txBody>
      </p:sp>
    </p:spTree>
    <p:extLst>
      <p:ext uri="{BB962C8B-B14F-4D97-AF65-F5344CB8AC3E}">
        <p14:creationId xmlns:p14="http://schemas.microsoft.com/office/powerpoint/2010/main" val="17600826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4294967295"/>
          </p:nvPr>
        </p:nvSpPr>
        <p:spPr>
          <a:xfrm>
            <a:off x="1524001" y="260350"/>
            <a:ext cx="8964613" cy="6408738"/>
          </a:xfrm>
        </p:spPr>
        <p:txBody>
          <a:bodyPr>
            <a:normAutofit lnSpcReduction="10000"/>
          </a:bodyPr>
          <a:lstStyle/>
          <a:p>
            <a:pPr eaLnBrk="1" hangingPunct="1">
              <a:lnSpc>
                <a:spcPct val="80000"/>
              </a:lnSpc>
            </a:pPr>
            <a:r>
              <a:rPr lang="ru-RU" altLang="ru-RU" sz="2200"/>
              <a:t>Детская литература /Под ред. Е.Е. Зубаревой.  М., 1989.</a:t>
            </a:r>
          </a:p>
          <a:p>
            <a:pPr eaLnBrk="1" hangingPunct="1">
              <a:lnSpc>
                <a:spcPct val="80000"/>
              </a:lnSpc>
              <a:buFontTx/>
              <a:buNone/>
            </a:pPr>
            <a:endParaRPr lang="ru-RU" altLang="ru-RU" sz="2200"/>
          </a:p>
          <a:p>
            <a:pPr eaLnBrk="1" hangingPunct="1">
              <a:lnSpc>
                <a:spcPct val="80000"/>
              </a:lnSpc>
            </a:pPr>
            <a:r>
              <a:rPr lang="ru-RU" altLang="ru-RU" sz="2200"/>
              <a:t>Сетин Ф.И. История русской детской литературы. Конец Х–1-я половина XIX в.  М., 1990.</a:t>
            </a:r>
          </a:p>
          <a:p>
            <a:pPr eaLnBrk="1" hangingPunct="1">
              <a:lnSpc>
                <a:spcPct val="80000"/>
              </a:lnSpc>
              <a:buFontTx/>
              <a:buNone/>
            </a:pPr>
            <a:endParaRPr lang="ru-RU" altLang="ru-RU" sz="2200"/>
          </a:p>
          <a:p>
            <a:pPr eaLnBrk="1" hangingPunct="1">
              <a:lnSpc>
                <a:spcPct val="80000"/>
              </a:lnSpc>
            </a:pPr>
            <a:r>
              <a:rPr lang="ru-RU" altLang="ru-RU" sz="2200"/>
              <a:t>Советская детская литература / Под ред. В.Д. Разовой. М., 1978.</a:t>
            </a:r>
          </a:p>
          <a:p>
            <a:pPr eaLnBrk="1" hangingPunct="1">
              <a:lnSpc>
                <a:spcPct val="80000"/>
              </a:lnSpc>
              <a:buFontTx/>
              <a:buNone/>
            </a:pPr>
            <a:endParaRPr lang="ru-RU" altLang="ru-RU" sz="2200"/>
          </a:p>
          <a:p>
            <a:pPr eaLnBrk="1" hangingPunct="1">
              <a:lnSpc>
                <a:spcPct val="80000"/>
              </a:lnSpc>
            </a:pPr>
            <a:r>
              <a:rPr lang="ru-RU" altLang="ru-RU" sz="2200"/>
              <a:t>Чернявская Я.А., Розанов И.И. Русская советская детская литература. Минск, 1984.</a:t>
            </a:r>
          </a:p>
          <a:p>
            <a:pPr eaLnBrk="1" hangingPunct="1">
              <a:lnSpc>
                <a:spcPct val="80000"/>
              </a:lnSpc>
              <a:buFontTx/>
              <a:buNone/>
            </a:pPr>
            <a:endParaRPr lang="ru-RU" altLang="ru-RU" sz="2200"/>
          </a:p>
          <a:p>
            <a:pPr eaLnBrk="1" hangingPunct="1">
              <a:lnSpc>
                <a:spcPct val="80000"/>
              </a:lnSpc>
            </a:pPr>
            <a:r>
              <a:rPr lang="ru-RU" altLang="ru-RU" sz="2200"/>
              <a:t>Детская литература / Под ред. А.В. Терновского.М., 1977.</a:t>
            </a:r>
          </a:p>
          <a:p>
            <a:pPr eaLnBrk="1" hangingPunct="1">
              <a:lnSpc>
                <a:spcPct val="80000"/>
              </a:lnSpc>
              <a:buFontTx/>
              <a:buNone/>
            </a:pPr>
            <a:endParaRPr lang="ru-RU" altLang="ru-RU" sz="2200"/>
          </a:p>
          <a:p>
            <a:pPr eaLnBrk="1" hangingPunct="1">
              <a:lnSpc>
                <a:spcPct val="80000"/>
              </a:lnSpc>
            </a:pPr>
            <a:r>
              <a:rPr lang="ru-RU" altLang="ru-RU" sz="2200"/>
              <a:t>Зарубежная литература для детей и юношества: В 2 ч. /Под ред. Н.К. Мещеряковой, И.С. Чернявской. М., 1997.</a:t>
            </a:r>
          </a:p>
          <a:p>
            <a:pPr eaLnBrk="1" hangingPunct="1">
              <a:lnSpc>
                <a:spcPct val="80000"/>
              </a:lnSpc>
              <a:buFontTx/>
              <a:buNone/>
            </a:pPr>
            <a:endParaRPr lang="ru-RU" altLang="ru-RU" sz="2200"/>
          </a:p>
          <a:p>
            <a:pPr eaLnBrk="1" hangingPunct="1">
              <a:lnSpc>
                <a:spcPct val="80000"/>
              </a:lnSpc>
            </a:pPr>
            <a:r>
              <a:rPr lang="ru-RU" altLang="ru-RU" sz="2200"/>
              <a:t>Русские детские писатели XX века: Биобиблиографический словарь /Под ред. Г.А. Черной, И.Г.Минераловой и др.М., 1997, 1998, последующие издания</a:t>
            </a:r>
          </a:p>
        </p:txBody>
      </p:sp>
    </p:spTree>
    <p:extLst>
      <p:ext uri="{BB962C8B-B14F-4D97-AF65-F5344CB8AC3E}">
        <p14:creationId xmlns:p14="http://schemas.microsoft.com/office/powerpoint/2010/main" val="19119335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4294967295"/>
          </p:nvPr>
        </p:nvSpPr>
        <p:spPr>
          <a:xfrm>
            <a:off x="1631951" y="260351"/>
            <a:ext cx="8893175" cy="3960813"/>
          </a:xfrm>
        </p:spPr>
        <p:txBody>
          <a:bodyPr>
            <a:normAutofit fontScale="92500" lnSpcReduction="20000"/>
          </a:bodyPr>
          <a:lstStyle/>
          <a:p>
            <a:pPr eaLnBrk="1" hangingPunct="1">
              <a:defRPr/>
            </a:pPr>
            <a:r>
              <a:rPr lang="ru-RU" altLang="ru-RU" sz="1800" dirty="0">
                <a:latin typeface="Times New Roman" panose="02020603050405020304" pitchFamily="18" charset="0"/>
                <a:cs typeface="Times New Roman" panose="02020603050405020304" pitchFamily="18" charset="0"/>
              </a:rPr>
              <a:t>Тимофеева, И. Н. Дети. Время. Книга: пособие для руководителей детским чтением. М.: Русская школьная библиотечная ассоциация, 2009. </a:t>
            </a:r>
          </a:p>
          <a:p>
            <a:pPr eaLnBrk="1" hangingPunct="1">
              <a:defRPr/>
            </a:pPr>
            <a:r>
              <a:rPr lang="ru-RU" altLang="ru-RU" sz="1800" dirty="0" err="1">
                <a:latin typeface="Times New Roman" panose="02020603050405020304" pitchFamily="18" charset="0"/>
                <a:cs typeface="Times New Roman" panose="02020603050405020304" pitchFamily="18" charset="0"/>
              </a:rPr>
              <a:t>Хеллман</a:t>
            </a:r>
            <a:r>
              <a:rPr lang="ru-RU" altLang="ru-RU" sz="1800" dirty="0">
                <a:latin typeface="Times New Roman" panose="02020603050405020304" pitchFamily="18" charset="0"/>
                <a:cs typeface="Times New Roman" panose="02020603050405020304" pitchFamily="18" charset="0"/>
              </a:rPr>
              <a:t> Б. Сказка и быль. История русской детской литературы. М., НЛО, 2016.</a:t>
            </a:r>
          </a:p>
          <a:p>
            <a:pPr eaLnBrk="1" hangingPunct="1">
              <a:defRPr/>
            </a:pPr>
            <a:r>
              <a:rPr lang="ru-RU" altLang="ru-RU" sz="1800" dirty="0">
                <a:latin typeface="Times New Roman" panose="02020603050405020304" pitchFamily="18" charset="0"/>
                <a:cs typeface="Times New Roman" panose="02020603050405020304" pitchFamily="18" charset="0"/>
              </a:rPr>
              <a:t>Бобина Т.О. Современная литература для детей: темы и жанры. Учебное пособие. Челябинск, 2013. </a:t>
            </a:r>
            <a:r>
              <a:rPr lang="ru-RU" altLang="ru-RU" sz="1800" dirty="0" err="1">
                <a:latin typeface="Times New Roman" panose="02020603050405020304" pitchFamily="18" charset="0"/>
                <a:cs typeface="Times New Roman" panose="02020603050405020304" pitchFamily="18" charset="0"/>
              </a:rPr>
              <a:t>Эл.ресурс</a:t>
            </a:r>
            <a:r>
              <a:rPr lang="ru-RU" altLang="ru-RU" sz="1800" dirty="0">
                <a:latin typeface="Times New Roman" panose="02020603050405020304" pitchFamily="18" charset="0"/>
                <a:cs typeface="Times New Roman" panose="02020603050405020304" pitchFamily="18" charset="0"/>
              </a:rPr>
              <a:t>: режим доступа: </a:t>
            </a:r>
            <a:r>
              <a:rPr lang="en-US" altLang="ru-RU" sz="1800" dirty="0">
                <a:latin typeface="Times New Roman" panose="02020603050405020304" pitchFamily="18" charset="0"/>
                <a:cs typeface="Times New Roman" panose="02020603050405020304" pitchFamily="18" charset="0"/>
                <a:hlinkClick r:id="rId2"/>
              </a:rPr>
              <a:t>http://www.docme.ru/doc/1189719/6588.sovremennaya-literatura-dlya-detej-temy-i-zhanry</a:t>
            </a:r>
            <a:r>
              <a:rPr lang="en-US" altLang="ru-RU" sz="1800" dirty="0">
                <a:latin typeface="Times New Roman" panose="02020603050405020304" pitchFamily="18" charset="0"/>
                <a:cs typeface="Times New Roman" panose="02020603050405020304" pitchFamily="18" charset="0"/>
              </a:rPr>
              <a:t>.</a:t>
            </a:r>
            <a:endParaRPr lang="ru-RU" altLang="ru-RU" sz="1800" dirty="0">
              <a:latin typeface="Times New Roman" panose="02020603050405020304" pitchFamily="18" charset="0"/>
              <a:cs typeface="Times New Roman" panose="02020603050405020304" pitchFamily="18" charset="0"/>
            </a:endParaRPr>
          </a:p>
          <a:p>
            <a:pPr eaLnBrk="1" hangingPunct="1">
              <a:defRPr/>
            </a:pPr>
            <a:endParaRPr lang="ru-RU" altLang="ru-RU" sz="1800" dirty="0">
              <a:latin typeface="Times New Roman" panose="02020603050405020304" pitchFamily="18" charset="0"/>
              <a:cs typeface="Times New Roman" panose="02020603050405020304" pitchFamily="18" charset="0"/>
            </a:endParaRPr>
          </a:p>
          <a:p>
            <a:pPr marL="0" indent="0">
              <a:buNone/>
              <a:defRPr/>
            </a:pPr>
            <a:r>
              <a:rPr lang="en-US" altLang="ru-RU" sz="1800" dirty="0">
                <a:latin typeface="Times New Roman" panose="02020603050405020304" pitchFamily="18" charset="0"/>
                <a:cs typeface="Times New Roman" panose="02020603050405020304" pitchFamily="18" charset="0"/>
                <a:hlinkClick r:id="rId3"/>
              </a:rPr>
              <a:t>http://deti.libfl.ru/</a:t>
            </a:r>
            <a:r>
              <a:rPr lang="ru-RU" altLang="ru-RU" sz="1800" dirty="0">
                <a:latin typeface="Times New Roman" panose="02020603050405020304" pitchFamily="18" charset="0"/>
                <a:cs typeface="Times New Roman" panose="02020603050405020304" pitchFamily="18" charset="0"/>
              </a:rPr>
              <a:t> - центр детской книги Библиотеки иностранной литературы</a:t>
            </a:r>
            <a:endParaRPr lang="en-US" altLang="ru-RU" sz="1800" dirty="0">
              <a:latin typeface="Times New Roman" panose="02020603050405020304" pitchFamily="18" charset="0"/>
              <a:cs typeface="Times New Roman" panose="02020603050405020304" pitchFamily="18" charset="0"/>
            </a:endParaRPr>
          </a:p>
          <a:p>
            <a:pPr marL="0" indent="0">
              <a:buNone/>
              <a:defRPr/>
            </a:pPr>
            <a:endParaRPr lang="ru-RU" altLang="ru-RU" sz="1800" dirty="0">
              <a:latin typeface="Times New Roman" panose="02020603050405020304" pitchFamily="18" charset="0"/>
              <a:cs typeface="Times New Roman" panose="02020603050405020304" pitchFamily="18" charset="0"/>
            </a:endParaRPr>
          </a:p>
          <a:p>
            <a:pPr eaLnBrk="1" hangingPunct="1">
              <a:defRPr/>
            </a:pPr>
            <a:r>
              <a:rPr lang="ru-RU" altLang="ru-RU" sz="1800" u="sng" dirty="0">
                <a:latin typeface="Times New Roman" panose="02020603050405020304" pitchFamily="18" charset="0"/>
                <a:cs typeface="Times New Roman" panose="02020603050405020304" pitchFamily="18" charset="0"/>
              </a:rPr>
              <a:t>bibliogid.ru</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Библиогид</a:t>
            </a:r>
            <a:r>
              <a:rPr lang="ru-RU" altLang="ru-RU" sz="1800" dirty="0">
                <a:latin typeface="Times New Roman" panose="02020603050405020304" pitchFamily="18" charset="0"/>
                <a:cs typeface="Times New Roman" panose="02020603050405020304" pitchFamily="18" charset="0"/>
              </a:rPr>
              <a:t>»</a:t>
            </a:r>
          </a:p>
          <a:p>
            <a:pPr eaLnBrk="1" hangingPunct="1">
              <a:defRPr/>
            </a:pPr>
            <a:r>
              <a:rPr lang="en-US" altLang="ru-RU" sz="1800" dirty="0">
                <a:latin typeface="Times New Roman" panose="02020603050405020304" pitchFamily="18" charset="0"/>
                <a:cs typeface="Times New Roman" panose="02020603050405020304" pitchFamily="18" charset="0"/>
              </a:rPr>
              <a:t>papmambook.ru</a:t>
            </a:r>
            <a:endParaRPr lang="ru-RU" altLang="ru-RU" sz="1800" dirty="0">
              <a:latin typeface="Times New Roman" panose="02020603050405020304" pitchFamily="18" charset="0"/>
              <a:cs typeface="Times New Roman" panose="02020603050405020304" pitchFamily="18" charset="0"/>
            </a:endParaRPr>
          </a:p>
          <a:p>
            <a:pPr eaLnBrk="1" hangingPunct="1">
              <a:defRPr/>
            </a:pPr>
            <a:r>
              <a:rPr lang="ru-RU" altLang="ru-RU" sz="1800" u="sng" dirty="0">
                <a:latin typeface="Times New Roman" panose="02020603050405020304" pitchFamily="18" charset="0"/>
                <a:cs typeface="Times New Roman" panose="02020603050405020304" pitchFamily="18" charset="0"/>
              </a:rPr>
              <a:t>knigoboz.ru</a:t>
            </a:r>
            <a:r>
              <a:rPr lang="ru-RU" altLang="ru-RU" sz="1800" dirty="0">
                <a:latin typeface="Times New Roman" panose="02020603050405020304" pitchFamily="18" charset="0"/>
                <a:cs typeface="Times New Roman" panose="02020603050405020304" pitchFamily="18" charset="0"/>
              </a:rPr>
              <a:t> газета «Книжное обозрение»</a:t>
            </a:r>
          </a:p>
          <a:p>
            <a:pPr eaLnBrk="1" hangingPunct="1">
              <a:defRPr/>
            </a:pPr>
            <a:r>
              <a:rPr lang="en-US" altLang="ru-RU" sz="1800" dirty="0">
                <a:latin typeface="Times New Roman" panose="02020603050405020304" pitchFamily="18" charset="0"/>
                <a:cs typeface="Times New Roman" panose="02020603050405020304" pitchFamily="18" charset="0"/>
                <a:hlinkClick r:id="rId4"/>
              </a:rPr>
              <a:t>http://mybyki.ru/</a:t>
            </a:r>
            <a:r>
              <a:rPr lang="ru-RU" altLang="ru-RU" sz="1800" dirty="0">
                <a:latin typeface="Times New Roman" panose="02020603050405020304" pitchFamily="18" charset="0"/>
                <a:cs typeface="Times New Roman" panose="02020603050405020304" pitchFamily="18" charset="0"/>
              </a:rPr>
              <a:t> Буки. Новости детской литературы</a:t>
            </a:r>
          </a:p>
          <a:p>
            <a:pPr eaLnBrk="1" hangingPunct="1">
              <a:defRPr/>
            </a:pPr>
            <a:r>
              <a:rPr lang="en-US" altLang="ru-RU" sz="1800" dirty="0">
                <a:hlinkClick r:id="rId5"/>
              </a:rPr>
              <a:t>http://vpereplete.org/2016/11/prudovskaya/</a:t>
            </a:r>
            <a:r>
              <a:rPr lang="ru-RU" altLang="ru-RU" sz="1800" dirty="0"/>
              <a:t> - журнал «Переплет»</a:t>
            </a:r>
          </a:p>
          <a:p>
            <a:pPr eaLnBrk="1" hangingPunct="1">
              <a:defRPr/>
            </a:pPr>
            <a:endParaRPr lang="ru-RU" altLang="ru-RU" sz="1800" dirty="0">
              <a:latin typeface="Times New Roman" panose="02020603050405020304" pitchFamily="18" charset="0"/>
              <a:cs typeface="Times New Roman" panose="02020603050405020304" pitchFamily="18" charset="0"/>
            </a:endParaRPr>
          </a:p>
          <a:p>
            <a:pPr eaLnBrk="1" hangingPunct="1">
              <a:defRPr/>
            </a:pPr>
            <a:endParaRPr lang="ru-RU" altLang="ru-RU" sz="1800" dirty="0">
              <a:latin typeface="Times New Roman" panose="02020603050405020304" pitchFamily="18" charset="0"/>
              <a:cs typeface="Times New Roman" panose="02020603050405020304" pitchFamily="18" charset="0"/>
            </a:endParaRPr>
          </a:p>
          <a:p>
            <a:pPr eaLnBrk="1" hangingPunct="1">
              <a:defRPr/>
            </a:pPr>
            <a:endParaRPr lang="ru-RU" alt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2250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981200" y="274638"/>
            <a:ext cx="8229600" cy="633412"/>
          </a:xfrm>
        </p:spPr>
        <p:txBody>
          <a:bodyPr/>
          <a:lstStyle/>
          <a:p>
            <a:pPr eaLnBrk="1" hangingPunct="1"/>
            <a:r>
              <a:rPr lang="ru-RU" altLang="ru-RU" sz="2800"/>
              <a:t>Дополнительная литература</a:t>
            </a:r>
          </a:p>
        </p:txBody>
      </p:sp>
      <p:sp>
        <p:nvSpPr>
          <p:cNvPr id="73731" name="Rectangle 3"/>
          <p:cNvSpPr>
            <a:spLocks noGrp="1" noChangeArrowheads="1"/>
          </p:cNvSpPr>
          <p:nvPr>
            <p:ph type="body" idx="1"/>
          </p:nvPr>
        </p:nvSpPr>
        <p:spPr>
          <a:xfrm>
            <a:off x="1981200" y="1052513"/>
            <a:ext cx="8229600" cy="5073650"/>
          </a:xfrm>
        </p:spPr>
        <p:txBody>
          <a:bodyPr/>
          <a:lstStyle/>
          <a:p>
            <a:pPr eaLnBrk="1" hangingPunct="1">
              <a:lnSpc>
                <a:spcPct val="90000"/>
              </a:lnSpc>
            </a:pPr>
            <a:r>
              <a:rPr lang="ru-RU" altLang="ru-RU"/>
              <a:t>Воскобойников В. Блистательный Гильгамеш. М., 1997.</a:t>
            </a:r>
          </a:p>
          <a:p>
            <a:pPr eaLnBrk="1" hangingPunct="1">
              <a:lnSpc>
                <a:spcPct val="90000"/>
              </a:lnSpc>
            </a:pPr>
            <a:r>
              <a:rPr lang="ru-RU" altLang="ru-RU"/>
              <a:t>Воскобойников В. Жизнь замечательных детей. (любое издание)</a:t>
            </a:r>
          </a:p>
          <a:p>
            <a:pPr eaLnBrk="1" hangingPunct="1">
              <a:lnSpc>
                <a:spcPct val="90000"/>
              </a:lnSpc>
            </a:pPr>
            <a:r>
              <a:rPr lang="ru-RU" altLang="ru-RU"/>
              <a:t>Чуковский К.И. Вавилонская башня.(любое издание)</a:t>
            </a:r>
          </a:p>
          <a:p>
            <a:pPr eaLnBrk="1" hangingPunct="1">
              <a:lnSpc>
                <a:spcPct val="90000"/>
              </a:lnSpc>
            </a:pPr>
            <a:r>
              <a:rPr lang="ru-RU" altLang="ru-RU"/>
              <a:t>Чуковская Л.К. Памяти детства: мой отец – Корней Чуковский. 2007.</a:t>
            </a:r>
          </a:p>
          <a:p>
            <a:pPr eaLnBrk="1" hangingPunct="1">
              <a:lnSpc>
                <a:spcPct val="90000"/>
              </a:lnSpc>
            </a:pPr>
            <a:r>
              <a:rPr lang="ru-RU" altLang="ru-RU"/>
              <a:t>Барто А. Записки детского поэта. М., 1976, 2009.</a:t>
            </a:r>
          </a:p>
          <a:p>
            <a:pPr eaLnBrk="1" hangingPunct="1">
              <a:lnSpc>
                <a:spcPct val="90000"/>
              </a:lnSpc>
            </a:pPr>
            <a:r>
              <a:rPr lang="ru-RU" altLang="ru-RU"/>
              <a:t>М.Яснов. Путешествие в Чудетство. Книга о детях, детской поэзии и детских поэтах. М., 2014.</a:t>
            </a:r>
          </a:p>
          <a:p>
            <a:pPr eaLnBrk="1" hangingPunct="1">
              <a:lnSpc>
                <a:spcPct val="90000"/>
              </a:lnSpc>
            </a:pPr>
            <a:endParaRPr lang="ru-RU" altLang="ru-RU"/>
          </a:p>
        </p:txBody>
      </p:sp>
    </p:spTree>
    <p:extLst>
      <p:ext uri="{BB962C8B-B14F-4D97-AF65-F5344CB8AC3E}">
        <p14:creationId xmlns:p14="http://schemas.microsoft.com/office/powerpoint/2010/main" val="182210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614617" y="131805"/>
            <a:ext cx="8229600" cy="620713"/>
          </a:xfrm>
        </p:spPr>
        <p:txBody>
          <a:bodyPr/>
          <a:lstStyle/>
          <a:p>
            <a:pPr algn="ctr"/>
            <a:r>
              <a:rPr lang="ru-RU" altLang="ru-RU" sz="2400" b="1" i="1" dirty="0">
                <a:latin typeface="Times New Roman" panose="02020603050405020304" pitchFamily="18" charset="0"/>
                <a:cs typeface="Times New Roman" panose="02020603050405020304" pitchFamily="18" charset="0"/>
              </a:rPr>
              <a:t>Основные проблемы детского чтения</a:t>
            </a:r>
          </a:p>
        </p:txBody>
      </p:sp>
      <p:sp>
        <p:nvSpPr>
          <p:cNvPr id="106499" name="Rectangle 3"/>
          <p:cNvSpPr>
            <a:spLocks noGrp="1" noChangeArrowheads="1"/>
          </p:cNvSpPr>
          <p:nvPr>
            <p:ph type="body" idx="4294967295"/>
          </p:nvPr>
        </p:nvSpPr>
        <p:spPr>
          <a:xfrm>
            <a:off x="313038" y="836613"/>
            <a:ext cx="11302312" cy="5761037"/>
          </a:xfrm>
        </p:spPr>
        <p:txBody>
          <a:bodyPr>
            <a:normAutofit/>
          </a:bodyPr>
          <a:lstStyle/>
          <a:p>
            <a:pPr>
              <a:lnSpc>
                <a:spcPct val="80000"/>
              </a:lnSpc>
              <a:buFont typeface="Arial" panose="020B0604020202020204" pitchFamily="34" charset="0"/>
              <a:buChar char="•"/>
            </a:pPr>
            <a:r>
              <a:rPr lang="ru-RU" altLang="ru-RU" sz="1800" dirty="0">
                <a:latin typeface="Times New Roman" panose="02020603050405020304" pitchFamily="18" charset="0"/>
                <a:cs typeface="Times New Roman" panose="02020603050405020304" pitchFamily="18" charset="0"/>
              </a:rPr>
              <a:t>Ухудшение целого ряда характеристик чтения у детей и подростков, снижение их уровня грамотности: 	</a:t>
            </a:r>
          </a:p>
          <a:p>
            <a:pPr marL="0" indent="0">
              <a:lnSpc>
                <a:spcPct val="80000"/>
              </a:lnSpc>
              <a:buNone/>
            </a:pPr>
            <a:r>
              <a:rPr lang="ru-RU" altLang="ru-RU" sz="1800" dirty="0">
                <a:latin typeface="Times New Roman" panose="02020603050405020304" pitchFamily="18" charset="0"/>
                <a:cs typeface="Times New Roman" panose="02020603050405020304" pitchFamily="18" charset="0"/>
              </a:rPr>
              <a:t>- «клиширование», упрощение и огрубление речи у школьников; </a:t>
            </a:r>
          </a:p>
          <a:p>
            <a:pPr marL="0" indent="0">
              <a:lnSpc>
                <a:spcPct val="80000"/>
              </a:lnSpc>
              <a:buNone/>
            </a:pPr>
            <a:r>
              <a:rPr lang="ru-RU" altLang="ru-RU" sz="1800" dirty="0">
                <a:latin typeface="Times New Roman" panose="02020603050405020304" pitchFamily="18" charset="0"/>
                <a:cs typeface="Times New Roman" panose="02020603050405020304" pitchFamily="18" charset="0"/>
              </a:rPr>
              <a:t>- примитивные штампы, которыми часто изобилуют их сочинения; </a:t>
            </a:r>
          </a:p>
          <a:p>
            <a:pPr>
              <a:lnSpc>
                <a:spcPct val="80000"/>
              </a:lnSpc>
              <a:buFontTx/>
              <a:buChar char="-"/>
            </a:pPr>
            <a:r>
              <a:rPr lang="ru-RU" altLang="ru-RU" sz="1800" dirty="0">
                <a:latin typeface="Times New Roman" panose="02020603050405020304" pitchFamily="18" charset="0"/>
                <a:cs typeface="Times New Roman" panose="02020603050405020304" pitchFamily="18" charset="0"/>
              </a:rPr>
              <a:t>школьники не осваивают язык классического наследия, но хорошо осваивают разнообразные клише и формальный подход к классической литературе. </a:t>
            </a:r>
          </a:p>
          <a:p>
            <a:pPr>
              <a:lnSpc>
                <a:spcPct val="80000"/>
              </a:lnSpc>
              <a:buFontTx/>
              <a:buChar char="-"/>
            </a:pPr>
            <a:endParaRPr lang="ru-RU" altLang="ru-RU" sz="1800" dirty="0">
              <a:latin typeface="Times New Roman" panose="02020603050405020304" pitchFamily="18" charset="0"/>
              <a:cs typeface="Times New Roman" panose="02020603050405020304" pitchFamily="18" charset="0"/>
            </a:endParaRPr>
          </a:p>
          <a:p>
            <a:pPr>
              <a:lnSpc>
                <a:spcPct val="80000"/>
              </a:lnSpc>
              <a:buFont typeface="Arial" panose="020B0604020202020204" pitchFamily="34" charset="0"/>
              <a:buChar char="•"/>
            </a:pPr>
            <a:r>
              <a:rPr lang="ru-RU" altLang="ru-RU" sz="1800" dirty="0">
                <a:latin typeface="Times New Roman" panose="02020603050405020304" pitchFamily="18" charset="0"/>
                <a:cs typeface="Times New Roman" panose="02020603050405020304" pitchFamily="18" charset="0"/>
              </a:rPr>
              <a:t>Утрачивается не только культура чтения, но и культура речи, поскольку не осваивается значительная часть литературной классики. </a:t>
            </a:r>
          </a:p>
          <a:p>
            <a:pPr>
              <a:lnSpc>
                <a:spcPct val="80000"/>
              </a:lnSpc>
              <a:buFont typeface="Arial" panose="020B0604020202020204" pitchFamily="34" charset="0"/>
              <a:buChar char="•"/>
            </a:pPr>
            <a:endParaRPr lang="ru-RU" altLang="ru-RU" sz="1800" dirty="0">
              <a:latin typeface="Times New Roman" panose="02020603050405020304" pitchFamily="18" charset="0"/>
              <a:cs typeface="Times New Roman" panose="02020603050405020304" pitchFamily="18" charset="0"/>
            </a:endParaRPr>
          </a:p>
          <a:p>
            <a:pPr>
              <a:lnSpc>
                <a:spcPct val="80000"/>
              </a:lnSpc>
              <a:buFont typeface="Arial" panose="020B0604020202020204" pitchFamily="34" charset="0"/>
              <a:buChar char="•"/>
            </a:pPr>
            <a:r>
              <a:rPr lang="ru-RU" altLang="ru-RU" sz="1800" dirty="0">
                <a:latin typeface="Times New Roman" panose="02020603050405020304" pitchFamily="18" charset="0"/>
                <a:cs typeface="Times New Roman" panose="02020603050405020304" pitchFamily="18" charset="0"/>
              </a:rPr>
              <a:t>Снижение роли литературы в социализации детей и подростков.</a:t>
            </a:r>
          </a:p>
          <a:p>
            <a:pPr marL="0" indent="0" algn="ctr">
              <a:lnSpc>
                <a:spcPct val="80000"/>
              </a:lnSpc>
              <a:buNone/>
            </a:pPr>
            <a:endParaRPr lang="ru-RU" altLang="ru-RU" sz="1800" dirty="0">
              <a:latin typeface="Times New Roman" panose="02020603050405020304" pitchFamily="18" charset="0"/>
              <a:cs typeface="Times New Roman" panose="02020603050405020304" pitchFamily="18" charset="0"/>
            </a:endParaRPr>
          </a:p>
          <a:p>
            <a:pPr marL="0" indent="0" algn="ctr">
              <a:lnSpc>
                <a:spcPct val="80000"/>
              </a:lnSpc>
              <a:buNone/>
            </a:pPr>
            <a:r>
              <a:rPr lang="ru-RU" altLang="ru-RU" sz="2000" b="1" i="1" dirty="0">
                <a:latin typeface="Times New Roman" panose="02020603050405020304" pitchFamily="18" charset="0"/>
                <a:cs typeface="Times New Roman" panose="02020603050405020304" pitchFamily="18" charset="0"/>
              </a:rPr>
              <a:t>Необходимо возвращение к тексту как целостному взгляду на мир</a:t>
            </a:r>
          </a:p>
          <a:p>
            <a:pPr>
              <a:lnSpc>
                <a:spcPct val="80000"/>
              </a:lnSpc>
              <a:buFont typeface="Wingdings" panose="05000000000000000000" pitchFamily="2" charset="2"/>
              <a:buNone/>
            </a:pPr>
            <a:endParaRPr lang="ru-RU" altLang="ru-RU" sz="1800" dirty="0"/>
          </a:p>
        </p:txBody>
      </p:sp>
    </p:spTree>
    <p:extLst>
      <p:ext uri="{BB962C8B-B14F-4D97-AF65-F5344CB8AC3E}">
        <p14:creationId xmlns:p14="http://schemas.microsoft.com/office/powerpoint/2010/main" val="336619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4600" y="365125"/>
            <a:ext cx="10109200" cy="777875"/>
          </a:xfrm>
        </p:spPr>
        <p:txBody>
          <a:bodyPr>
            <a:normAutofit/>
          </a:bodyPr>
          <a:lstStyle/>
          <a:p>
            <a:pPr algn="ctr"/>
            <a:r>
              <a:rPr lang="ru-RU" sz="3600" dirty="0">
                <a:latin typeface="Times New Roman" panose="02020603050405020304" pitchFamily="18" charset="0"/>
                <a:cs typeface="Times New Roman" panose="02020603050405020304" pitchFamily="18" charset="0"/>
              </a:rPr>
              <a:t>Досуговое чтение</a:t>
            </a:r>
          </a:p>
        </p:txBody>
      </p:sp>
      <p:sp>
        <p:nvSpPr>
          <p:cNvPr id="3" name="Объект 2"/>
          <p:cNvSpPr>
            <a:spLocks noGrp="1"/>
          </p:cNvSpPr>
          <p:nvPr>
            <p:ph idx="1"/>
          </p:nvPr>
        </p:nvSpPr>
        <p:spPr>
          <a:xfrm>
            <a:off x="160867" y="1142999"/>
            <a:ext cx="11861799" cy="5477933"/>
          </a:xfrm>
        </p:spPr>
        <p:txBody>
          <a:bodyPr>
            <a:normAutofit fontScale="92500" lnSpcReduction="10000"/>
          </a:bodyPr>
          <a:lstStyle/>
          <a:p>
            <a:r>
              <a:rPr lang="ru-RU" dirty="0">
                <a:latin typeface="Times New Roman" panose="02020603050405020304" pitchFamily="18" charset="0"/>
                <a:cs typeface="Times New Roman" panose="02020603050405020304" pitchFamily="18" charset="0"/>
              </a:rPr>
              <a:t>Под досуговым чтением юных понимается разновидность чтения, связанная с удовлетворением жизненно-насущных духовных потребностей личности (в отдыхе, в развлечениях, игре, творчестве, красоте и др.) посредством различных текстов (как на бумажных, так и на небумажных носителях). </a:t>
            </a:r>
          </a:p>
          <a:p>
            <a:r>
              <a:rPr lang="ru-RU" dirty="0">
                <a:latin typeface="Times New Roman" panose="02020603050405020304" pitchFamily="18" charset="0"/>
                <a:cs typeface="Times New Roman" panose="02020603050405020304" pitchFamily="18" charset="0"/>
              </a:rPr>
              <a:t>антоним - деловое чтение/прагматическое чтение </a:t>
            </a:r>
          </a:p>
          <a:p>
            <a:r>
              <a:rPr lang="ru-RU" dirty="0">
                <a:latin typeface="Times New Roman" panose="02020603050405020304" pitchFamily="18" charset="0"/>
                <a:cs typeface="Times New Roman" panose="02020603050405020304" pitchFamily="18" charset="0"/>
              </a:rPr>
              <a:t>Понятие «досуговое чтение» также включает в себя и чтение литературы, связанной с увлечениями (хобби) человека. </a:t>
            </a:r>
          </a:p>
          <a:p>
            <a:r>
              <a:rPr lang="ru-RU" dirty="0">
                <a:latin typeface="Times New Roman" panose="02020603050405020304" pitchFamily="18" charset="0"/>
                <a:cs typeface="Times New Roman" panose="02020603050405020304" pitchFamily="18" charset="0"/>
              </a:rPr>
              <a:t>В ходе исследования «Изучение читательского спроса петербуржца (библиотечный и </a:t>
            </a:r>
            <a:r>
              <a:rPr lang="ru-RU" dirty="0" err="1">
                <a:latin typeface="Times New Roman" panose="02020603050405020304" pitchFamily="18" charset="0"/>
                <a:cs typeface="Times New Roman" panose="02020603050405020304" pitchFamily="18" charset="0"/>
              </a:rPr>
              <a:t>небиблиотечный</a:t>
            </a:r>
            <a:r>
              <a:rPr lang="ru-RU" dirty="0">
                <a:latin typeface="Times New Roman" panose="02020603050405020304" pitchFamily="18" charset="0"/>
                <a:cs typeface="Times New Roman" panose="02020603050405020304" pitchFamily="18" charset="0"/>
              </a:rPr>
              <a:t> читатель)» (2005-2016 гг.) были выявлены основные тенденции досугового чтения юных читателей - учащихся старших классов. Досуговое чтение как способ времяпрепровождения существенно уступает таким видам занятий, как: просмотр телевизионных передач (96% опрошенных), общение с друзьями (88%), прогулки по городу (66%), прослушивание музыки (62%), занятия с компьютером (46%). Лишь 42% респондентов называют чтение своим любимым занятием в свободное время.</a:t>
            </a:r>
          </a:p>
        </p:txBody>
      </p:sp>
    </p:spTree>
    <p:extLst>
      <p:ext uri="{BB962C8B-B14F-4D97-AF65-F5344CB8AC3E}">
        <p14:creationId xmlns:p14="http://schemas.microsoft.com/office/powerpoint/2010/main" val="20214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65126"/>
            <a:ext cx="10210800" cy="679904"/>
          </a:xfrm>
        </p:spPr>
        <p:txBody>
          <a:bodyPr>
            <a:normAutofit/>
          </a:bodyPr>
          <a:lstStyle/>
          <a:p>
            <a:pPr algn="ctr"/>
            <a:r>
              <a:rPr lang="ru-RU" sz="2800" b="1" i="1" dirty="0">
                <a:latin typeface="Times New Roman" panose="02020603050405020304" pitchFamily="18" charset="0"/>
                <a:cs typeface="Times New Roman" panose="02020603050405020304" pitchFamily="18" charset="0"/>
              </a:rPr>
              <a:t>Творческие конкурсы</a:t>
            </a:r>
          </a:p>
        </p:txBody>
      </p:sp>
      <p:sp>
        <p:nvSpPr>
          <p:cNvPr id="3" name="Объект 2"/>
          <p:cNvSpPr>
            <a:spLocks noGrp="1"/>
          </p:cNvSpPr>
          <p:nvPr>
            <p:ph idx="1"/>
          </p:nvPr>
        </p:nvSpPr>
        <p:spPr>
          <a:xfrm>
            <a:off x="457200" y="1159330"/>
            <a:ext cx="10896600" cy="5017634"/>
          </a:xfrm>
        </p:spPr>
        <p:txBody>
          <a:bodyPr>
            <a:normAutofit/>
          </a:bodyPr>
          <a:lstStyle/>
          <a:p>
            <a:r>
              <a:rPr lang="ru-RU" sz="2400" dirty="0">
                <a:latin typeface="Times New Roman" panose="02020603050405020304" pitchFamily="18" charset="0"/>
                <a:cs typeface="Times New Roman" panose="02020603050405020304" pitchFamily="18" charset="0"/>
              </a:rPr>
              <a:t>Всероссийский конкурс видеороликов «Читающая мама» (РШБА)</a:t>
            </a:r>
          </a:p>
          <a:p>
            <a:r>
              <a:rPr lang="ru-RU" sz="2400" dirty="0">
                <a:latin typeface="Times New Roman" panose="02020603050405020304" pitchFamily="18" charset="0"/>
                <a:cs typeface="Times New Roman" panose="02020603050405020304" pitchFamily="18" charset="0"/>
              </a:rPr>
              <a:t>Всероссийский конкурс детских литературных творческих работ «Книга, открывающая мир» (РШБА)</a:t>
            </a:r>
          </a:p>
          <a:p>
            <a:r>
              <a:rPr lang="ru-RU" sz="2400" dirty="0">
                <a:latin typeface="Times New Roman" panose="02020603050405020304" pitchFamily="18" charset="0"/>
                <a:cs typeface="Times New Roman" panose="02020603050405020304" pitchFamily="18" charset="0"/>
              </a:rPr>
              <a:t>Всероссийский конкурс «Ожившие страницы «</a:t>
            </a:r>
            <a:r>
              <a:rPr lang="ru-RU" sz="2400" dirty="0" err="1">
                <a:latin typeface="Times New Roman" panose="02020603050405020304" pitchFamily="18" charset="0"/>
                <a:cs typeface="Times New Roman" panose="02020603050405020304" pitchFamily="18" charset="0"/>
              </a:rPr>
              <a:t>Читайки</a:t>
            </a:r>
            <a:r>
              <a:rPr lang="ru-RU" sz="2400" dirty="0">
                <a:latin typeface="Times New Roman" panose="02020603050405020304" pitchFamily="18" charset="0"/>
                <a:cs typeface="Times New Roman" panose="02020603050405020304" pitchFamily="18" charset="0"/>
              </a:rPr>
              <a:t>» (РШБА)</a:t>
            </a:r>
          </a:p>
          <a:p>
            <a:r>
              <a:rPr lang="ru-RU" sz="2400" dirty="0">
                <a:latin typeface="Times New Roman" panose="02020603050405020304" pitchFamily="18" charset="0"/>
                <a:cs typeface="Times New Roman" panose="02020603050405020304" pitchFamily="18" charset="0"/>
              </a:rPr>
              <a:t>Всероссийский конкурс плакатов «Читающая семья – интеллектуальный потенциал нации» (РШБА)</a:t>
            </a:r>
          </a:p>
          <a:p>
            <a:r>
              <a:rPr lang="ru-RU" sz="2400" dirty="0">
                <a:latin typeface="Times New Roman" panose="02020603050405020304" pitchFamily="18" charset="0"/>
                <a:cs typeface="Times New Roman" panose="02020603050405020304" pitchFamily="18" charset="0"/>
              </a:rPr>
              <a:t>«Книжный эксперт </a:t>
            </a:r>
            <a:r>
              <a:rPr lang="en-US" sz="2400" dirty="0">
                <a:latin typeface="Times New Roman" panose="02020603050405020304" pitchFamily="18" charset="0"/>
                <a:cs typeface="Times New Roman" panose="02020603050405020304" pitchFamily="18" charset="0"/>
              </a:rPr>
              <a:t>XXI</a:t>
            </a:r>
            <a:r>
              <a:rPr lang="ru-RU" sz="2400" dirty="0">
                <a:latin typeface="Times New Roman" panose="02020603050405020304" pitchFamily="18" charset="0"/>
                <a:cs typeface="Times New Roman" panose="02020603050405020304" pitchFamily="18" charset="0"/>
              </a:rPr>
              <a:t> века» (</a:t>
            </a:r>
            <a:r>
              <a:rPr lang="ru-RU" sz="2400" dirty="0" err="1">
                <a:latin typeface="Times New Roman" panose="02020603050405020304" pitchFamily="18" charset="0"/>
                <a:cs typeface="Times New Roman" panose="02020603050405020304" pitchFamily="18" charset="0"/>
              </a:rPr>
              <a:t>Папмамбук</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a:rPr>
              <a:t>http://www.papmambook.ru/contests/</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«Культурный мост» (</a:t>
            </a:r>
            <a:r>
              <a:rPr lang="ru-RU" sz="2400" dirty="0" err="1">
                <a:latin typeface="Times New Roman" panose="02020603050405020304" pitchFamily="18" charset="0"/>
                <a:cs typeface="Times New Roman" panose="02020603050405020304" pitchFamily="18" charset="0"/>
              </a:rPr>
              <a:t>Папмамбук</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a:rPr>
              <a:t>http://www.papmambook.ru/contests/</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6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u="sng" dirty="0" err="1">
                <a:latin typeface="Times New Roman" panose="02020603050405020304" pitchFamily="18" charset="0"/>
                <a:cs typeface="Times New Roman" panose="02020603050405020304" pitchFamily="18" charset="0"/>
              </a:rPr>
              <a:t>Буктрейлер</a:t>
            </a:r>
            <a:r>
              <a:rPr lang="ru-RU" sz="2700" u="sng" dirty="0">
                <a:latin typeface="Times New Roman" panose="02020603050405020304" pitchFamily="18" charset="0"/>
                <a:cs typeface="Times New Roman" panose="02020603050405020304" pitchFamily="18" charset="0"/>
              </a:rPr>
              <a:t> – это новый жанр</a:t>
            </a:r>
            <a:r>
              <a:rPr lang="ru-RU" sz="2700" dirty="0">
                <a:latin typeface="Times New Roman" panose="02020603050405020304" pitchFamily="18" charset="0"/>
                <a:cs typeface="Times New Roman" panose="02020603050405020304" pitchFamily="18" charset="0"/>
              </a:rPr>
              <a:t> рекламно-иллюстративного характера, объединяющий литературу, визуальное искусство и электронные и интернет-технологии.</a:t>
            </a:r>
            <a:br>
              <a:rPr lang="ru-RU" dirty="0"/>
            </a:br>
            <a:endParaRPr lang="ru-RU" dirty="0"/>
          </a:p>
        </p:txBody>
      </p:sp>
      <p:sp>
        <p:nvSpPr>
          <p:cNvPr id="3" name="Объект 2"/>
          <p:cNvSpPr>
            <a:spLocks noGrp="1"/>
          </p:cNvSpPr>
          <p:nvPr>
            <p:ph idx="1"/>
          </p:nvPr>
        </p:nvSpPr>
        <p:spPr/>
        <p:txBody>
          <a:bodyPr>
            <a:normAutofit fontScale="85000" lnSpcReduction="20000"/>
          </a:bodyPr>
          <a:lstStyle/>
          <a:p>
            <a:pPr marL="0" indent="0" fontAlgn="base">
              <a:buNone/>
            </a:pPr>
            <a:r>
              <a:rPr lang="ru-RU" sz="2600" b="1" i="1" dirty="0">
                <a:latin typeface="Times New Roman" panose="02020603050405020304" pitchFamily="18" charset="0"/>
                <a:cs typeface="Times New Roman" panose="02020603050405020304" pitchFamily="18" charset="0"/>
              </a:rPr>
              <a:t>Задача </a:t>
            </a:r>
            <a:r>
              <a:rPr lang="ru-RU" sz="2600" b="1" i="1" dirty="0" err="1">
                <a:latin typeface="Times New Roman" panose="02020603050405020304" pitchFamily="18" charset="0"/>
                <a:cs typeface="Times New Roman" panose="02020603050405020304" pitchFamily="18" charset="0"/>
              </a:rPr>
              <a:t>буктрейлера</a:t>
            </a:r>
            <a:r>
              <a:rPr lang="ru-RU" sz="2600" dirty="0">
                <a:latin typeface="Times New Roman" panose="02020603050405020304" pitchFamily="18" charset="0"/>
                <a:cs typeface="Times New Roman" panose="02020603050405020304" pitchFamily="18" charset="0"/>
              </a:rPr>
              <a:t>: обратить внимание </a:t>
            </a:r>
            <a:r>
              <a:rPr lang="ru-RU" sz="2600" u="sng" dirty="0">
                <a:latin typeface="Times New Roman" panose="02020603050405020304" pitchFamily="18" charset="0"/>
                <a:cs typeface="Times New Roman" panose="02020603050405020304" pitchFamily="18" charset="0"/>
              </a:rPr>
              <a:t>потенциального читателя на выбранное произведение</a:t>
            </a:r>
            <a:r>
              <a:rPr lang="ru-RU" sz="2600" dirty="0">
                <a:latin typeface="Times New Roman" panose="02020603050405020304" pitchFamily="18" charset="0"/>
                <a:cs typeface="Times New Roman" panose="02020603050405020304" pitchFamily="18" charset="0"/>
              </a:rPr>
              <a:t> (заинтриговать, вызвать соответствующие эмоции, подтолкнуть к прочтению книги).</a:t>
            </a:r>
          </a:p>
          <a:p>
            <a:pPr fontAlgn="base"/>
            <a:r>
              <a:rPr lang="ru-RU" sz="2600" dirty="0">
                <a:latin typeface="Times New Roman" panose="02020603050405020304" pitchFamily="18" charset="0"/>
                <a:cs typeface="Times New Roman" panose="02020603050405020304" pitchFamily="18" charset="0"/>
              </a:rPr>
              <a:t>Предварительная серьезная работа с текстом, собственная интерпретация.</a:t>
            </a:r>
          </a:p>
          <a:p>
            <a:pPr marL="0" indent="0" fontAlgn="base">
              <a:buNone/>
            </a:pPr>
            <a:r>
              <a:rPr lang="ru-RU" sz="2600" dirty="0">
                <a:latin typeface="Times New Roman" panose="02020603050405020304" pitchFamily="18" charset="0"/>
                <a:cs typeface="Times New Roman" panose="02020603050405020304" pitchFamily="18" charset="0"/>
              </a:rPr>
              <a:t>Затем: </a:t>
            </a:r>
          </a:p>
          <a:p>
            <a:pPr marL="0" indent="0" fontAlgn="base">
              <a:buNone/>
            </a:pPr>
            <a:r>
              <a:rPr lang="ru-RU" sz="2600" dirty="0">
                <a:latin typeface="Times New Roman" panose="02020603050405020304" pitchFamily="18" charset="0"/>
                <a:cs typeface="Times New Roman" panose="02020603050405020304" pitchFamily="18" charset="0"/>
              </a:rPr>
              <a:t>- атмосферный / повествовательный ролик</a:t>
            </a:r>
          </a:p>
          <a:p>
            <a:pPr marL="0" indent="0" fontAlgn="base">
              <a:buNone/>
            </a:pPr>
            <a:r>
              <a:rPr lang="ru-RU" sz="2600" dirty="0">
                <a:latin typeface="Times New Roman" panose="02020603050405020304" pitchFamily="18" charset="0"/>
                <a:cs typeface="Times New Roman" panose="02020603050405020304" pitchFamily="18" charset="0"/>
              </a:rPr>
              <a:t>- отбор фрагментов текста, ярких цитаты, ключевых образов</a:t>
            </a:r>
          </a:p>
          <a:p>
            <a:pPr marL="0" indent="0" fontAlgn="base">
              <a:buNone/>
            </a:pPr>
            <a:r>
              <a:rPr lang="ru-RU" sz="2600" dirty="0">
                <a:latin typeface="Times New Roman" panose="02020603050405020304" pitchFamily="18" charset="0"/>
                <a:cs typeface="Times New Roman" panose="02020603050405020304" pitchFamily="18" charset="0"/>
              </a:rPr>
              <a:t>- отбор иллюстраций и/или фрагментов видео, соотносящихся с идеей произведения и поставленной задачей;</a:t>
            </a:r>
          </a:p>
          <a:p>
            <a:pPr marL="0" indent="0" fontAlgn="base">
              <a:buNone/>
            </a:pPr>
            <a:r>
              <a:rPr lang="ru-RU" sz="2600" dirty="0">
                <a:latin typeface="Times New Roman" panose="02020603050405020304" pitchFamily="18" charset="0"/>
                <a:cs typeface="Times New Roman" panose="02020603050405020304" pitchFamily="18" charset="0"/>
              </a:rPr>
              <a:t>- определение соответствия видео и/или иллюстративного ряда выбранной музыке (музыка обязательно должна сочетаться с информацией и картинками, положительно воздействовать на воображение зрителя);</a:t>
            </a:r>
          </a:p>
          <a:p>
            <a:pPr marL="0" indent="0" fontAlgn="base">
              <a:buNone/>
            </a:pPr>
            <a:r>
              <a:rPr lang="ru-RU" sz="2600" dirty="0">
                <a:latin typeface="Times New Roman" panose="02020603050405020304" pitchFamily="18" charset="0"/>
                <a:cs typeface="Times New Roman" panose="02020603050405020304" pitchFamily="18" charset="0"/>
              </a:rPr>
              <a:t>- Выбор способа представления текста (появление на слайдах, субтитрами или же аудиозаписью – вместо музыки).</a:t>
            </a:r>
          </a:p>
          <a:p>
            <a:endParaRPr lang="ru-RU" dirty="0"/>
          </a:p>
        </p:txBody>
      </p:sp>
    </p:spTree>
    <p:extLst>
      <p:ext uri="{BB962C8B-B14F-4D97-AF65-F5344CB8AC3E}">
        <p14:creationId xmlns:p14="http://schemas.microsoft.com/office/powerpoint/2010/main" val="352443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9472" y="185512"/>
            <a:ext cx="10684328" cy="565603"/>
          </a:xfrm>
        </p:spPr>
        <p:txBody>
          <a:bodyPr>
            <a:normAutofit/>
          </a:bodyPr>
          <a:lstStyle/>
          <a:p>
            <a:pPr algn="ctr"/>
            <a:r>
              <a:rPr lang="ru-RU" sz="2000" b="1" i="1" dirty="0">
                <a:latin typeface="Times New Roman" panose="02020603050405020304" pitchFamily="18" charset="0"/>
                <a:cs typeface="Times New Roman" panose="02020603050405020304" pitchFamily="18" charset="0"/>
              </a:rPr>
              <a:t>План для </a:t>
            </a:r>
            <a:r>
              <a:rPr lang="ru-RU" sz="2000" b="1" i="1" dirty="0" err="1">
                <a:latin typeface="Times New Roman" panose="02020603050405020304" pitchFamily="18" charset="0"/>
                <a:cs typeface="Times New Roman" panose="02020603050405020304" pitchFamily="18" charset="0"/>
              </a:rPr>
              <a:t>буктрейлера</a:t>
            </a:r>
            <a:r>
              <a:rPr lang="ru-RU" sz="2000" b="1" i="1" dirty="0">
                <a:latin typeface="Times New Roman" panose="02020603050405020304" pitchFamily="18" charset="0"/>
                <a:cs typeface="Times New Roman" panose="02020603050405020304" pitchFamily="18" charset="0"/>
              </a:rPr>
              <a:t> можно создать двумя способами:</a:t>
            </a:r>
            <a:endParaRPr lang="ru-RU" sz="2000"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69421" y="628650"/>
            <a:ext cx="11084379" cy="5548314"/>
          </a:xfrm>
        </p:spPr>
        <p:txBody>
          <a:bodyPr>
            <a:normAutofit fontScale="85000" lnSpcReduction="20000"/>
          </a:bodyPr>
          <a:lstStyle/>
          <a:p>
            <a:pPr marL="0" indent="0" fontAlgn="base">
              <a:buNone/>
            </a:pPr>
            <a:endParaRPr lang="ru-RU" sz="2000" b="1" dirty="0">
              <a:latin typeface="Times New Roman" panose="02020603050405020304" pitchFamily="18" charset="0"/>
              <a:cs typeface="Times New Roman" panose="02020603050405020304" pitchFamily="18" charset="0"/>
            </a:endParaRPr>
          </a:p>
          <a:p>
            <a:pPr fontAlgn="base"/>
            <a:r>
              <a:rPr lang="ru-RU" sz="2100" dirty="0">
                <a:latin typeface="Times New Roman" panose="02020603050405020304" pitchFamily="18" charset="0"/>
                <a:cs typeface="Times New Roman" panose="02020603050405020304" pitchFamily="18" charset="0"/>
              </a:rPr>
              <a:t>Подобрать выразительные цитаты из текста — и под них найти подходящие иллюстрации, видео или музыку.</a:t>
            </a:r>
          </a:p>
          <a:p>
            <a:pPr fontAlgn="base"/>
            <a:r>
              <a:rPr lang="ru-RU" sz="2100" dirty="0">
                <a:latin typeface="Times New Roman" panose="02020603050405020304" pitchFamily="18" charset="0"/>
                <a:cs typeface="Times New Roman" panose="02020603050405020304" pitchFamily="18" charset="0"/>
              </a:rPr>
              <a:t>Или сначала выбрать иллюстрации, видео и музыку — и уже ориентируясь на этот материал, написать короткий сюжетный текст или подобрать необходимые цитаты из произведения.</a:t>
            </a:r>
          </a:p>
          <a:p>
            <a:r>
              <a:rPr lang="ru-RU" sz="2100" dirty="0">
                <a:latin typeface="Times New Roman" panose="02020603050405020304" pitchFamily="18" charset="0"/>
                <a:cs typeface="Times New Roman" panose="02020603050405020304" pitchFamily="18" charset="0"/>
              </a:rPr>
              <a:t>При этом нужно четко понимать, какой именно </a:t>
            </a:r>
            <a:r>
              <a:rPr lang="ru-RU" sz="2100" dirty="0" err="1">
                <a:latin typeface="Times New Roman" panose="02020603050405020304" pitchFamily="18" charset="0"/>
                <a:cs typeface="Times New Roman" panose="02020603050405020304" pitchFamily="18" charset="0"/>
              </a:rPr>
              <a:t>буктрейлер</a:t>
            </a:r>
            <a:r>
              <a:rPr lang="ru-RU" sz="2100" dirty="0">
                <a:latin typeface="Times New Roman" panose="02020603050405020304" pitchFamily="18" charset="0"/>
                <a:cs typeface="Times New Roman" panose="02020603050405020304" pitchFamily="18" charset="0"/>
              </a:rPr>
              <a:t> вы создаете – </a:t>
            </a:r>
            <a:r>
              <a:rPr lang="ru-RU" sz="2100" u="sng" dirty="0">
                <a:latin typeface="Times New Roman" panose="02020603050405020304" pitchFamily="18" charset="0"/>
                <a:cs typeface="Times New Roman" panose="02020603050405020304" pitchFamily="18" charset="0"/>
              </a:rPr>
              <a:t>атмосферный или повествовательный</a:t>
            </a:r>
            <a:r>
              <a:rPr lang="ru-RU" sz="2100" dirty="0">
                <a:latin typeface="Times New Roman" panose="02020603050405020304" pitchFamily="18" charset="0"/>
                <a:cs typeface="Times New Roman" panose="02020603050405020304" pitchFamily="18" charset="0"/>
              </a:rPr>
              <a:t>. И, исходя из этого, подбирать и цитаты, и иллюстрации, и музыку. И в предварительном плане прописать: «картинка 1 = цитата 1 = музыкальный момент 1».</a:t>
            </a:r>
            <a:endParaRPr lang="ru-RU" sz="2100" b="1" dirty="0">
              <a:latin typeface="Times New Roman" panose="02020603050405020304" pitchFamily="18" charset="0"/>
              <a:cs typeface="Times New Roman" panose="02020603050405020304" pitchFamily="18" charset="0"/>
            </a:endParaRPr>
          </a:p>
          <a:p>
            <a:pPr marL="0" indent="0" fontAlgn="base">
              <a:buNone/>
            </a:pPr>
            <a:r>
              <a:rPr lang="ru-RU" sz="2100" i="1" dirty="0">
                <a:latin typeface="Times New Roman" panose="02020603050405020304" pitchFamily="18" charset="0"/>
                <a:cs typeface="Times New Roman" panose="02020603050405020304" pitchFamily="18" charset="0"/>
              </a:rPr>
              <a:t>Материалы для ролика:</a:t>
            </a:r>
          </a:p>
          <a:p>
            <a:pPr fontAlgn="base"/>
            <a:r>
              <a:rPr lang="ru-RU" sz="2100" dirty="0">
                <a:latin typeface="Times New Roman" panose="02020603050405020304" pitchFamily="18" charset="0"/>
                <a:cs typeface="Times New Roman" panose="02020603050405020304" pitchFamily="18" charset="0"/>
              </a:rPr>
              <a:t>фото- и видеоматериалы (свои/ из Интернета);</a:t>
            </a:r>
          </a:p>
          <a:p>
            <a:pPr fontAlgn="base"/>
            <a:r>
              <a:rPr lang="ru-RU" sz="2100" dirty="0">
                <a:latin typeface="Times New Roman" panose="02020603050405020304" pitchFamily="18" charset="0"/>
                <a:cs typeface="Times New Roman" panose="02020603050405020304" pitchFamily="18" charset="0"/>
              </a:rPr>
              <a:t>иллюстрации и музыка (свои/ из Интернета), «озвучка» (если есть возможность, лучше профессиональная);</a:t>
            </a:r>
          </a:p>
          <a:p>
            <a:pPr fontAlgn="base"/>
            <a:r>
              <a:rPr lang="ru-RU" sz="2100" dirty="0">
                <a:latin typeface="Times New Roman" panose="02020603050405020304" pitchFamily="18" charset="0"/>
                <a:cs typeface="Times New Roman" panose="02020603050405020304" pitchFamily="18" charset="0"/>
              </a:rPr>
              <a:t>цитаты из рекламируемого произведения;</a:t>
            </a:r>
          </a:p>
          <a:p>
            <a:pPr fontAlgn="base"/>
            <a:r>
              <a:rPr lang="ru-RU" sz="2100" dirty="0">
                <a:latin typeface="Times New Roman" panose="02020603050405020304" pitchFamily="18" charset="0"/>
                <a:cs typeface="Times New Roman" panose="02020603050405020304" pitchFamily="18" charset="0"/>
              </a:rPr>
              <a:t>разворот обложки с </a:t>
            </a:r>
            <a:r>
              <a:rPr lang="ru-RU" sz="2100" u="sng" dirty="0">
                <a:latin typeface="Times New Roman" panose="02020603050405020304" pitchFamily="18" charset="0"/>
                <a:cs typeface="Times New Roman" panose="02020603050405020304" pitchFamily="18" charset="0"/>
              </a:rPr>
              <a:t>аннотацией</a:t>
            </a:r>
            <a:r>
              <a:rPr lang="ru-RU" sz="2100" dirty="0">
                <a:latin typeface="Times New Roman" panose="02020603050405020304" pitchFamily="18" charset="0"/>
                <a:cs typeface="Times New Roman" panose="02020603050405020304" pitchFamily="18" charset="0"/>
              </a:rPr>
              <a:t> (можно составить самим);</a:t>
            </a:r>
          </a:p>
          <a:p>
            <a:pPr marL="0" indent="0" fontAlgn="base">
              <a:buNone/>
            </a:pPr>
            <a:endParaRPr lang="ru-RU" sz="2100" i="1" dirty="0">
              <a:latin typeface="Times New Roman" panose="02020603050405020304" pitchFamily="18" charset="0"/>
              <a:cs typeface="Times New Roman" panose="02020603050405020304" pitchFamily="18" charset="0"/>
            </a:endParaRPr>
          </a:p>
          <a:p>
            <a:pPr marL="0" indent="0" fontAlgn="base">
              <a:buNone/>
            </a:pPr>
            <a:r>
              <a:rPr lang="ru-RU" sz="2100" i="1" dirty="0">
                <a:latin typeface="Times New Roman" panose="02020603050405020304" pitchFamily="18" charset="0"/>
                <a:cs typeface="Times New Roman" panose="02020603050405020304" pitchFamily="18" charset="0"/>
              </a:rPr>
              <a:t>Технические средства:</a:t>
            </a:r>
          </a:p>
          <a:p>
            <a:pPr fontAlgn="base"/>
            <a:r>
              <a:rPr lang="ru-RU" sz="2100" dirty="0">
                <a:latin typeface="Times New Roman" panose="02020603050405020304" pitchFamily="18" charset="0"/>
                <a:cs typeface="Times New Roman" panose="02020603050405020304" pitchFamily="18" charset="0"/>
              </a:rPr>
              <a:t>микрофон и камера – для создания собственных видео- и аудиоматериалов;</a:t>
            </a:r>
          </a:p>
          <a:p>
            <a:pPr fontAlgn="base"/>
            <a:r>
              <a:rPr lang="ru-RU" sz="2100" dirty="0">
                <a:latin typeface="Times New Roman" panose="02020603050405020304" pitchFamily="18" charset="0"/>
                <a:cs typeface="Times New Roman" panose="02020603050405020304" pitchFamily="18" charset="0"/>
              </a:rPr>
              <a:t>программы для работы – </a:t>
            </a:r>
            <a:r>
              <a:rPr lang="ru-RU" sz="2100" dirty="0" err="1">
                <a:latin typeface="Times New Roman" panose="02020603050405020304" pitchFamily="18" charset="0"/>
                <a:cs typeface="Times New Roman" panose="02020603050405020304" pitchFamily="18" charset="0"/>
              </a:rPr>
              <a:t>Windows</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Movie</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Maker</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SonyVegas</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Pro</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Windows</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Movie</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Maker</a:t>
            </a:r>
            <a:r>
              <a:rPr lang="ru-RU" sz="2100" dirty="0">
                <a:latin typeface="Times New Roman" panose="02020603050405020304" pitchFamily="18" charset="0"/>
                <a:cs typeface="Times New Roman" panose="02020603050405020304" pitchFamily="18" charset="0"/>
              </a:rPr>
              <a:t> – довольно простая программа, которую легко освоить самостоятельно.</a:t>
            </a:r>
          </a:p>
          <a:p>
            <a:pPr marL="0" indent="0" fontAlgn="base">
              <a:buNone/>
            </a:pPr>
            <a:endParaRPr lang="ru-RU" sz="2000" i="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8411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3628" y="365126"/>
            <a:ext cx="10080171" cy="418645"/>
          </a:xfrm>
        </p:spPr>
        <p:txBody>
          <a:bodyPr>
            <a:normAutofit fontScale="90000"/>
          </a:bodyPr>
          <a:lstStyle/>
          <a:p>
            <a:pPr algn="ctr"/>
            <a:r>
              <a:rPr lang="ru-RU" sz="2400" b="1" i="1" dirty="0">
                <a:latin typeface="Times New Roman" panose="02020603050405020304" pitchFamily="18" charset="0"/>
                <a:cs typeface="Times New Roman" panose="02020603050405020304" pitchFamily="18" charset="0"/>
              </a:rPr>
              <a:t>Общие принципы создания </a:t>
            </a:r>
            <a:r>
              <a:rPr lang="ru-RU" sz="2400" b="1" i="1" dirty="0" err="1">
                <a:latin typeface="Times New Roman" panose="02020603050405020304" pitchFamily="18" charset="0"/>
                <a:cs typeface="Times New Roman" panose="02020603050405020304" pitchFamily="18" charset="0"/>
              </a:rPr>
              <a:t>буктрейлера</a:t>
            </a:r>
            <a:endParaRPr lang="ru-RU" sz="2400"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4351" y="1094014"/>
            <a:ext cx="10839450" cy="5470072"/>
          </a:xfrm>
        </p:spPr>
        <p:txBody>
          <a:bodyPr>
            <a:normAutofit fontScale="70000" lnSpcReduction="20000"/>
          </a:bodyPr>
          <a:lstStyle/>
          <a:p>
            <a:pPr fontAlgn="base"/>
            <a:r>
              <a:rPr lang="ru-RU" b="1" dirty="0">
                <a:latin typeface="Times New Roman" panose="02020603050405020304" pitchFamily="18" charset="0"/>
                <a:cs typeface="Times New Roman" panose="02020603050405020304" pitchFamily="18" charset="0"/>
              </a:rPr>
              <a:t>Средний интервал ролика – 1-3 минуты.</a:t>
            </a:r>
            <a:r>
              <a:rPr lang="ru-RU" dirty="0">
                <a:latin typeface="Times New Roman" panose="02020603050405020304" pitchFamily="18" charset="0"/>
                <a:cs typeface="Times New Roman" panose="02020603050405020304" pitchFamily="18" charset="0"/>
              </a:rPr>
              <a:t> Можно взять и больший временной отрезок, но лишь при условии логично выстроенного и </a:t>
            </a:r>
            <a:r>
              <a:rPr lang="ru-RU" u="sng" dirty="0">
                <a:latin typeface="Times New Roman" panose="02020603050405020304" pitchFamily="18" charset="0"/>
                <a:cs typeface="Times New Roman" panose="02020603050405020304" pitchFamily="18" charset="0"/>
              </a:rPr>
              <a:t>сюжетного</a:t>
            </a:r>
            <a:r>
              <a:rPr lang="ru-RU" dirty="0">
                <a:latin typeface="Times New Roman" panose="02020603050405020304" pitchFamily="18" charset="0"/>
                <a:cs typeface="Times New Roman" panose="02020603050405020304" pitchFamily="18" charset="0"/>
              </a:rPr>
              <a:t> видеоряда. Если по плану получается больше 4 минут, можно разбить ролик на две части.</a:t>
            </a:r>
          </a:p>
          <a:p>
            <a:pPr fontAlgn="base"/>
            <a:r>
              <a:rPr lang="ru-RU" b="1" dirty="0">
                <a:latin typeface="Times New Roman" panose="02020603050405020304" pitchFamily="18" charset="0"/>
                <a:cs typeface="Times New Roman" panose="02020603050405020304" pitchFamily="18" charset="0"/>
              </a:rPr>
              <a:t>Ролик должен интриговать.</a:t>
            </a:r>
            <a:r>
              <a:rPr lang="ru-RU" dirty="0">
                <a:latin typeface="Times New Roman" panose="02020603050405020304" pitchFamily="18" charset="0"/>
                <a:cs typeface="Times New Roman" panose="02020603050405020304" pitchFamily="18" charset="0"/>
              </a:rPr>
              <a:t> Для этого важно подбирать не только яркие и эффектные иллюстрации, но и </a:t>
            </a:r>
            <a:r>
              <a:rPr lang="ru-RU" u="sng" dirty="0">
                <a:latin typeface="Times New Roman" panose="02020603050405020304" pitchFamily="18" charset="0"/>
                <a:cs typeface="Times New Roman" panose="02020603050405020304" pitchFamily="18" charset="0"/>
              </a:rPr>
              <a:t>меткие цитаты</a:t>
            </a:r>
            <a:r>
              <a:rPr lang="ru-RU" dirty="0">
                <a:latin typeface="Times New Roman" panose="02020603050405020304" pitchFamily="18" charset="0"/>
                <a:cs typeface="Times New Roman" panose="02020603050405020304" pitchFamily="18" charset="0"/>
              </a:rPr>
              <a:t>. Не стоит пересказывать произведение!</a:t>
            </a:r>
          </a:p>
          <a:p>
            <a:pPr fontAlgn="base"/>
            <a:r>
              <a:rPr lang="ru-RU" dirty="0">
                <a:latin typeface="Times New Roman" panose="02020603050405020304" pitchFamily="18" charset="0"/>
                <a:cs typeface="Times New Roman" panose="02020603050405020304" pitchFamily="18" charset="0"/>
              </a:rPr>
              <a:t>Желательно соблюдать </a:t>
            </a:r>
            <a:r>
              <a:rPr lang="ru-RU" b="1" dirty="0">
                <a:latin typeface="Times New Roman" panose="02020603050405020304" pitchFamily="18" charset="0"/>
                <a:cs typeface="Times New Roman" panose="02020603050405020304" pitchFamily="18" charset="0"/>
              </a:rPr>
              <a:t>единообразие иллюстраций</a:t>
            </a:r>
            <a:r>
              <a:rPr lang="ru-RU" dirty="0">
                <a:latin typeface="Times New Roman" panose="02020603050405020304" pitchFamily="18" charset="0"/>
                <a:cs typeface="Times New Roman" panose="02020603050405020304" pitchFamily="18" charset="0"/>
              </a:rPr>
              <a:t>. (Если рисованные иллюстрации – значит рисованные, если аниме – значит аниме, если фото – значит фото). Желательно соблюдать стилистику музыки и видеоряда.</a:t>
            </a:r>
          </a:p>
          <a:p>
            <a:r>
              <a:rPr lang="ru-RU" b="1" dirty="0">
                <a:latin typeface="Times New Roman" panose="02020603050405020304" pitchFamily="18" charset="0"/>
                <a:cs typeface="Times New Roman" panose="02020603050405020304" pitchFamily="18" charset="0"/>
              </a:rPr>
              <a:t>Акцент на качестве и простоте.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Аудиотрек</a:t>
            </a:r>
            <a:r>
              <a:rPr lang="ru-RU" dirty="0">
                <a:latin typeface="Times New Roman" panose="02020603050405020304" pitchFamily="18" charset="0"/>
                <a:cs typeface="Times New Roman" panose="02020603050405020304" pitchFamily="18" charset="0"/>
              </a:rPr>
              <a:t> должен быть качественным, без шумовых эффектов и с одним уровнем громкости. Иллюстрации – четкими и без чужеродных элементов.</a:t>
            </a:r>
          </a:p>
          <a:p>
            <a:pPr fontAlgn="base"/>
            <a:r>
              <a:rPr lang="ru-RU" b="1" dirty="0">
                <a:latin typeface="Times New Roman" panose="02020603050405020304" pitchFamily="18" charset="0"/>
                <a:cs typeface="Times New Roman" panose="02020603050405020304" pitchFamily="18" charset="0"/>
              </a:rPr>
              <a:t>Шрифт в титрах и субтитрах должен быть разборчивым.</a:t>
            </a:r>
            <a:r>
              <a:rPr lang="ru-RU" dirty="0">
                <a:latin typeface="Times New Roman" panose="02020603050405020304" pitchFamily="18" charset="0"/>
                <a:cs typeface="Times New Roman" panose="02020603050405020304" pitchFamily="18" charset="0"/>
              </a:rPr>
              <a:t> Лучше использовать простой и привычный </a:t>
            </a:r>
            <a:r>
              <a:rPr lang="ru-RU" dirty="0" err="1">
                <a:latin typeface="Times New Roman" panose="02020603050405020304" pitchFamily="18" charset="0"/>
                <a:cs typeface="Times New Roman" panose="02020603050405020304" pitchFamily="18" charset="0"/>
              </a:rPr>
              <a:t>TimesNewRoman</a:t>
            </a:r>
            <a:r>
              <a:rPr lang="ru-RU" dirty="0">
                <a:latin typeface="Times New Roman" panose="02020603050405020304" pitchFamily="18" charset="0"/>
                <a:cs typeface="Times New Roman" panose="02020603050405020304" pitchFamily="18" charset="0"/>
              </a:rPr>
              <a:t>, чем красивый и витиеватый готический шрифт, который не сможет прочесть никто, кроме вас. </a:t>
            </a:r>
          </a:p>
          <a:p>
            <a:pPr fontAlgn="base"/>
            <a:r>
              <a:rPr lang="ru-RU" b="1" dirty="0">
                <a:latin typeface="Times New Roman" panose="02020603050405020304" pitchFamily="18" charset="0"/>
                <a:cs typeface="Times New Roman" panose="02020603050405020304" pitchFamily="18" charset="0"/>
              </a:rPr>
              <a:t>Помните про закон об авторских правах»</a:t>
            </a:r>
            <a:r>
              <a:rPr lang="ru-RU" dirty="0">
                <a:latin typeface="Times New Roman" panose="02020603050405020304" pitchFamily="18" charset="0"/>
                <a:cs typeface="Times New Roman" panose="02020603050405020304" pitchFamily="18" charset="0"/>
              </a:rPr>
              <a:t> Если вы используете чужие видеоматериалы, </a:t>
            </a:r>
            <a:r>
              <a:rPr lang="ru-RU" dirty="0" err="1">
                <a:latin typeface="Times New Roman" panose="02020603050405020304" pitchFamily="18" charset="0"/>
                <a:cs typeface="Times New Roman" panose="02020603050405020304" pitchFamily="18" charset="0"/>
              </a:rPr>
              <a:t>аудиотреки</a:t>
            </a:r>
            <a:r>
              <a:rPr lang="ru-RU" dirty="0">
                <a:latin typeface="Times New Roman" panose="02020603050405020304" pitchFamily="18" charset="0"/>
                <a:cs typeface="Times New Roman" panose="02020603050405020304" pitchFamily="18" charset="0"/>
              </a:rPr>
              <a:t> или иллюстрации, то убедитесь, что они лежат в свободном доступе.</a:t>
            </a:r>
          </a:p>
          <a:p>
            <a:pPr fontAlgn="base"/>
            <a:r>
              <a:rPr lang="ru-RU" b="1" dirty="0">
                <a:latin typeface="Times New Roman" panose="02020603050405020304" pitchFamily="18" charset="0"/>
                <a:cs typeface="Times New Roman" panose="02020603050405020304" pitchFamily="18" charset="0"/>
              </a:rPr>
              <a:t>Музыкальное сопровождение. </a:t>
            </a:r>
            <a:r>
              <a:rPr lang="ru-RU" dirty="0">
                <a:latin typeface="Times New Roman" panose="02020603050405020304" pitchFamily="18" charset="0"/>
                <a:cs typeface="Times New Roman" panose="02020603050405020304" pitchFamily="18" charset="0"/>
              </a:rPr>
              <a:t>(Лучше использовать классическую музыку или нарезку из старых фильмов, но если ваш выбор пал на редкую музыку или на работы современного художника, то по возможности нужно связаться с правообладателем и спросить разрешение на использование материалов).</a:t>
            </a:r>
          </a:p>
          <a:p>
            <a:endParaRPr lang="ru-RU" dirty="0"/>
          </a:p>
        </p:txBody>
      </p:sp>
    </p:spTree>
    <p:extLst>
      <p:ext uri="{BB962C8B-B14F-4D97-AF65-F5344CB8AC3E}">
        <p14:creationId xmlns:p14="http://schemas.microsoft.com/office/powerpoint/2010/main" val="85717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220" y="365126"/>
            <a:ext cx="10398579" cy="753382"/>
          </a:xfrm>
        </p:spPr>
        <p:txBody>
          <a:bodyPr>
            <a:normAutofit/>
          </a:bodyPr>
          <a:lstStyle/>
          <a:p>
            <a:pPr algn="ctr"/>
            <a:r>
              <a:rPr lang="ru-RU" sz="3600" b="1" i="1" dirty="0">
                <a:latin typeface="Times New Roman" panose="02020603050405020304" pitchFamily="18" charset="0"/>
                <a:cs typeface="Times New Roman" panose="02020603050405020304" pitchFamily="18" charset="0"/>
              </a:rPr>
              <a:t>Веб-</a:t>
            </a:r>
            <a:r>
              <a:rPr lang="ru-RU" sz="3600" b="1" i="1" dirty="0" err="1">
                <a:latin typeface="Times New Roman" panose="02020603050405020304" pitchFamily="18" charset="0"/>
                <a:cs typeface="Times New Roman" panose="02020603050405020304" pitchFamily="18" charset="0"/>
              </a:rPr>
              <a:t>квест</a:t>
            </a:r>
            <a:endParaRPr lang="ru-RU" sz="36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36815" y="1273628"/>
            <a:ext cx="10716986" cy="5004707"/>
          </a:xfrm>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Веб-</a:t>
            </a:r>
            <a:r>
              <a:rPr lang="ru-RU" dirty="0" err="1">
                <a:latin typeface="Times New Roman" panose="02020603050405020304" pitchFamily="18" charset="0"/>
                <a:cs typeface="Times New Roman" panose="02020603050405020304" pitchFamily="18" charset="0"/>
              </a:rPr>
              <a:t>квест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webquest</a:t>
            </a:r>
            <a:r>
              <a:rPr lang="ru-RU" dirty="0">
                <a:latin typeface="Times New Roman" panose="02020603050405020304" pitchFamily="18" charset="0"/>
                <a:cs typeface="Times New Roman" panose="02020603050405020304" pitchFamily="18" charset="0"/>
              </a:rPr>
              <a:t>) в педагогике - проблемное задание (с элементами ролевой игры), проект с использованием </a:t>
            </a:r>
            <a:r>
              <a:rPr lang="ru-RU" dirty="0" err="1">
                <a:latin typeface="Times New Roman" panose="02020603050405020304" pitchFamily="18" charset="0"/>
                <a:cs typeface="Times New Roman" panose="02020603050405020304" pitchFamily="18" charset="0"/>
              </a:rPr>
              <a:t>интернет-ресурсов</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Веб-</a:t>
            </a:r>
            <a:r>
              <a:rPr lang="ru-RU" dirty="0" err="1">
                <a:latin typeface="Times New Roman" panose="02020603050405020304" pitchFamily="18" charset="0"/>
                <a:cs typeface="Times New Roman" panose="02020603050405020304" pitchFamily="18" charset="0"/>
              </a:rPr>
              <a:t>квест</a:t>
            </a:r>
            <a:r>
              <a:rPr lang="ru-RU" dirty="0">
                <a:latin typeface="Times New Roman" panose="02020603050405020304" pitchFamily="18" charset="0"/>
                <a:cs typeface="Times New Roman" panose="02020603050405020304" pitchFamily="18" charset="0"/>
              </a:rPr>
              <a:t> – сценарий организации проектной деятельности учащихся по любой теме.</a:t>
            </a:r>
          </a:p>
          <a:p>
            <a:r>
              <a:rPr lang="ru-RU" dirty="0">
                <a:latin typeface="Times New Roman" panose="02020603050405020304" pitchFamily="18" charset="0"/>
                <a:cs typeface="Times New Roman" panose="02020603050405020304" pitchFamily="18" charset="0"/>
              </a:rPr>
              <a:t>Организация интерактивной образовательной среды</a:t>
            </a:r>
          </a:p>
          <a:p>
            <a:pPr marL="0" indent="0" algn="ctr">
              <a:buNone/>
            </a:pPr>
            <a:r>
              <a:rPr lang="ru-RU" i="1" dirty="0">
                <a:latin typeface="Times New Roman" panose="02020603050405020304" pitchFamily="18" charset="0"/>
                <a:cs typeface="Times New Roman" panose="02020603050405020304" pitchFamily="18" charset="0"/>
              </a:rPr>
              <a:t>Веб-</a:t>
            </a:r>
            <a:r>
              <a:rPr lang="ru-RU" i="1" dirty="0" err="1">
                <a:latin typeface="Times New Roman" panose="02020603050405020304" pitchFamily="18" charset="0"/>
                <a:cs typeface="Times New Roman" panose="02020603050405020304" pitchFamily="18" charset="0"/>
              </a:rPr>
              <a:t>квест</a:t>
            </a:r>
            <a:r>
              <a:rPr lang="ru-RU" i="1" dirty="0">
                <a:latin typeface="Times New Roman" panose="02020603050405020304" pitchFamily="18" charset="0"/>
                <a:cs typeface="Times New Roman" panose="02020603050405020304" pitchFamily="18" charset="0"/>
              </a:rPr>
              <a:t> способствует:</a:t>
            </a:r>
          </a:p>
          <a:p>
            <a:r>
              <a:rPr lang="ru-RU" dirty="0">
                <a:latin typeface="Times New Roman" panose="02020603050405020304" pitchFamily="18" charset="0"/>
                <a:cs typeface="Times New Roman" panose="02020603050405020304" pitchFamily="18" charset="0"/>
              </a:rPr>
              <a:t>развитию навыков поиска информации в Интернете, </a:t>
            </a:r>
          </a:p>
          <a:p>
            <a:r>
              <a:rPr lang="ru-RU" dirty="0">
                <a:latin typeface="Times New Roman" panose="02020603050405020304" pitchFamily="18" charset="0"/>
                <a:cs typeface="Times New Roman" panose="02020603050405020304" pitchFamily="18" charset="0"/>
              </a:rPr>
              <a:t>развитию мышления учащихся на стадии анализа, обобщения и оценки информации,</a:t>
            </a:r>
          </a:p>
          <a:p>
            <a:r>
              <a:rPr lang="ru-RU" dirty="0">
                <a:latin typeface="Times New Roman" panose="02020603050405020304" pitchFamily="18" charset="0"/>
                <a:cs typeface="Times New Roman" panose="02020603050405020304" pitchFamily="18" charset="0"/>
              </a:rPr>
              <a:t>развитию компьютерных навыков учащихся и повышению их словарного запаса,</a:t>
            </a:r>
          </a:p>
          <a:p>
            <a:r>
              <a:rPr lang="ru-RU" dirty="0">
                <a:latin typeface="Times New Roman" panose="02020603050405020304" pitchFamily="18" charset="0"/>
                <a:cs typeface="Times New Roman" panose="02020603050405020304" pitchFamily="18" charset="0"/>
              </a:rPr>
              <a:t>поощрению учеников учится независимо от учителя,</a:t>
            </a:r>
          </a:p>
          <a:p>
            <a:r>
              <a:rPr lang="ru-RU" dirty="0">
                <a:latin typeface="Times New Roman" panose="02020603050405020304" pitchFamily="18" charset="0"/>
                <a:cs typeface="Times New Roman" panose="02020603050405020304" pitchFamily="18" charset="0"/>
              </a:rPr>
              <a:t>развитию исследовательских и творческих способностей учащихся,</a:t>
            </a:r>
          </a:p>
          <a:p>
            <a:r>
              <a:rPr lang="ru-RU" dirty="0">
                <a:latin typeface="Times New Roman" panose="02020603050405020304" pitchFamily="18" charset="0"/>
                <a:cs typeface="Times New Roman" panose="02020603050405020304" pitchFamily="18" charset="0"/>
              </a:rPr>
              <a:t>повышению личностной самооценки.</a:t>
            </a:r>
          </a:p>
          <a:p>
            <a:pPr marL="0" indent="0" algn="ctr">
              <a:buNone/>
            </a:pPr>
            <a:endParaRPr lang="ru-RU"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Результатом работы с веб-</a:t>
            </a:r>
            <a:r>
              <a:rPr lang="ru-RU" dirty="0" err="1">
                <a:latin typeface="Times New Roman" panose="02020603050405020304" pitchFamily="18" charset="0"/>
                <a:cs typeface="Times New Roman" panose="02020603050405020304" pitchFamily="18" charset="0"/>
              </a:rPr>
              <a:t>квестом</a:t>
            </a:r>
            <a:r>
              <a:rPr lang="ru-RU" dirty="0">
                <a:latin typeface="Times New Roman" panose="02020603050405020304" pitchFamily="18" charset="0"/>
                <a:cs typeface="Times New Roman" panose="02020603050405020304" pitchFamily="18" charset="0"/>
              </a:rPr>
              <a:t> является публикация </a:t>
            </a:r>
            <a:r>
              <a:rPr lang="ru-RU" dirty="0" err="1">
                <a:latin typeface="Times New Roman" panose="02020603050405020304" pitchFamily="18" charset="0"/>
                <a:cs typeface="Times New Roman" panose="02020603050405020304" pitchFamily="18" charset="0"/>
              </a:rPr>
              <a:t>минипроектов</a:t>
            </a:r>
            <a:r>
              <a:rPr lang="ru-RU" dirty="0">
                <a:latin typeface="Times New Roman" panose="02020603050405020304" pitchFamily="18" charset="0"/>
                <a:cs typeface="Times New Roman" panose="02020603050405020304" pitchFamily="18" charset="0"/>
              </a:rPr>
              <a:t> в виде веб-страниц и веб-сайтов (локально или в Интернет)</a:t>
            </a:r>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7119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72067" y="1630892"/>
            <a:ext cx="10515600" cy="4351338"/>
          </a:xfrm>
        </p:spPr>
        <p:txBody>
          <a:bodyPr/>
          <a:lstStyle/>
          <a:p>
            <a:pPr marL="0" indent="0" algn="ctr">
              <a:buNone/>
            </a:pPr>
            <a:r>
              <a:rPr lang="ru-RU" b="1" dirty="0"/>
              <a:t>«Ребенок по своей природе - пытливый исследователь, открыватель мира. Так пусть перед ним открывается чудесный мир в живых красках, ярких и трепетных звуках, в сказке, игре»</a:t>
            </a:r>
          </a:p>
          <a:p>
            <a:pPr marL="0" indent="0" algn="ctr">
              <a:buNone/>
            </a:pPr>
            <a:r>
              <a:rPr lang="ru-RU" sz="2400" b="1" dirty="0"/>
              <a:t>(В.А. Сухомлинский)</a:t>
            </a:r>
            <a:endParaRPr lang="ru-RU" sz="2400" dirty="0"/>
          </a:p>
          <a:p>
            <a:endParaRPr lang="ru-RU" dirty="0"/>
          </a:p>
        </p:txBody>
      </p:sp>
    </p:spTree>
    <p:extLst>
      <p:ext uri="{BB962C8B-B14F-4D97-AF65-F5344CB8AC3E}">
        <p14:creationId xmlns:p14="http://schemas.microsoft.com/office/powerpoint/2010/main" val="1402930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71500" y="326572"/>
            <a:ext cx="11078935" cy="6017078"/>
          </a:xfrm>
        </p:spPr>
        <p:txBody>
          <a:bodyPr>
            <a:normAutofit fontScale="32500" lnSpcReduction="20000"/>
          </a:bodyPr>
          <a:lstStyle/>
          <a:p>
            <a:pPr marL="0" indent="0" algn="ctr">
              <a:lnSpc>
                <a:spcPct val="170000"/>
              </a:lnSpc>
              <a:spcBef>
                <a:spcPts val="0"/>
              </a:spcBef>
              <a:buNone/>
            </a:pPr>
            <a:r>
              <a:rPr lang="ru-RU" sz="6400" b="1" u="sng" dirty="0">
                <a:latin typeface="Times New Roman" panose="02020603050405020304" pitchFamily="18" charset="0"/>
                <a:cs typeface="Times New Roman" panose="02020603050405020304" pitchFamily="18" charset="0"/>
              </a:rPr>
              <a:t>Структура веб-</a:t>
            </a:r>
            <a:r>
              <a:rPr lang="ru-RU" sz="6400" b="1" u="sng" dirty="0" err="1">
                <a:latin typeface="Times New Roman" panose="02020603050405020304" pitchFamily="18" charset="0"/>
                <a:cs typeface="Times New Roman" panose="02020603050405020304" pitchFamily="18" charset="0"/>
              </a:rPr>
              <a:t>квеста</a:t>
            </a:r>
            <a:endParaRPr lang="ru-RU" sz="6400" dirty="0">
              <a:latin typeface="Times New Roman" panose="02020603050405020304" pitchFamily="18" charset="0"/>
              <a:cs typeface="Times New Roman" panose="02020603050405020304" pitchFamily="18" charset="0"/>
            </a:endParaRPr>
          </a:p>
          <a:p>
            <a:pPr>
              <a:lnSpc>
                <a:spcPct val="120000"/>
              </a:lnSpc>
              <a:spcBef>
                <a:spcPts val="0"/>
              </a:spcBef>
            </a:pPr>
            <a:r>
              <a:rPr lang="ru-RU" sz="4800" b="1" dirty="0">
                <a:latin typeface="Times New Roman" panose="02020603050405020304" pitchFamily="18" charset="0"/>
                <a:cs typeface="Times New Roman" panose="02020603050405020304" pitchFamily="18" charset="0"/>
              </a:rPr>
              <a:t>Введение</a:t>
            </a:r>
            <a:r>
              <a:rPr lang="ru-RU" sz="4800" dirty="0">
                <a:latin typeface="Times New Roman" panose="02020603050405020304" pitchFamily="18" charset="0"/>
                <a:cs typeface="Times New Roman" panose="02020603050405020304" pitchFamily="18" charset="0"/>
              </a:rPr>
              <a:t> - ясное вступление, где четко описаны главные роли участников или сценарий </a:t>
            </a:r>
            <a:r>
              <a:rPr lang="ru-RU" sz="4800" dirty="0" err="1">
                <a:latin typeface="Times New Roman" panose="02020603050405020304" pitchFamily="18" charset="0"/>
                <a:cs typeface="Times New Roman" panose="02020603050405020304" pitchFamily="18" charset="0"/>
              </a:rPr>
              <a:t>квеста</a:t>
            </a:r>
            <a:r>
              <a:rPr lang="ru-RU" sz="4800" dirty="0">
                <a:latin typeface="Times New Roman" panose="02020603050405020304" pitchFamily="18" charset="0"/>
                <a:cs typeface="Times New Roman" panose="02020603050405020304" pitchFamily="18" charset="0"/>
              </a:rPr>
              <a:t>, предварительный план работы, обзор всего </a:t>
            </a:r>
            <a:r>
              <a:rPr lang="ru-RU" sz="4800" dirty="0" err="1">
                <a:latin typeface="Times New Roman" panose="02020603050405020304" pitchFamily="18" charset="0"/>
                <a:cs typeface="Times New Roman" panose="02020603050405020304" pitchFamily="18" charset="0"/>
              </a:rPr>
              <a:t>квеста</a:t>
            </a:r>
            <a:r>
              <a:rPr lang="ru-RU" sz="4800" dirty="0">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ru-RU" sz="4800" dirty="0">
              <a:latin typeface="Times New Roman" panose="02020603050405020304" pitchFamily="18" charset="0"/>
              <a:cs typeface="Times New Roman" panose="02020603050405020304" pitchFamily="18" charset="0"/>
            </a:endParaRPr>
          </a:p>
          <a:p>
            <a:pPr>
              <a:lnSpc>
                <a:spcPct val="120000"/>
              </a:lnSpc>
              <a:spcBef>
                <a:spcPts val="0"/>
              </a:spcBef>
            </a:pPr>
            <a:r>
              <a:rPr lang="ru-RU" sz="4800" b="1" dirty="0">
                <a:latin typeface="Times New Roman" panose="02020603050405020304" pitchFamily="18" charset="0"/>
                <a:cs typeface="Times New Roman" panose="02020603050405020304" pitchFamily="18" charset="0"/>
              </a:rPr>
              <a:t>Задание</a:t>
            </a:r>
            <a:r>
              <a:rPr lang="ru-RU" sz="4800" dirty="0">
                <a:latin typeface="Times New Roman" panose="02020603050405020304" pitchFamily="18" charset="0"/>
                <a:cs typeface="Times New Roman" panose="02020603050405020304" pitchFamily="18" charset="0"/>
              </a:rPr>
              <a:t>, которое понятно, интересно и выполнимо. Четко определен итоговый результат самостоятельной работы (например, задана серия вопросов, на которые нужно найти ответы, прописана проблема, которую нужно решить, определена позиция, которая должна быть защищена, и указана другая деятельность, которая направлена на переработку и представление результатов, исходя из собранной информации).</a:t>
            </a:r>
          </a:p>
          <a:p>
            <a:pPr marL="0" indent="0">
              <a:lnSpc>
                <a:spcPct val="120000"/>
              </a:lnSpc>
              <a:spcBef>
                <a:spcPts val="0"/>
              </a:spcBef>
              <a:buNone/>
            </a:pPr>
            <a:endParaRPr lang="ru-RU" sz="4800" dirty="0">
              <a:latin typeface="Times New Roman" panose="02020603050405020304" pitchFamily="18" charset="0"/>
              <a:cs typeface="Times New Roman" panose="02020603050405020304" pitchFamily="18" charset="0"/>
            </a:endParaRPr>
          </a:p>
          <a:p>
            <a:pPr>
              <a:lnSpc>
                <a:spcPct val="120000"/>
              </a:lnSpc>
              <a:spcBef>
                <a:spcPts val="0"/>
              </a:spcBef>
            </a:pPr>
            <a:r>
              <a:rPr lang="ru-RU" sz="4800" b="1" dirty="0">
                <a:latin typeface="Times New Roman" panose="02020603050405020304" pitchFamily="18" charset="0"/>
                <a:cs typeface="Times New Roman" panose="02020603050405020304" pitchFamily="18" charset="0"/>
              </a:rPr>
              <a:t>Ресурсы</a:t>
            </a:r>
            <a:r>
              <a:rPr lang="ru-RU" sz="4800" dirty="0">
                <a:latin typeface="Times New Roman" panose="02020603050405020304" pitchFamily="18" charset="0"/>
                <a:cs typeface="Times New Roman" panose="02020603050405020304" pitchFamily="18" charset="0"/>
              </a:rPr>
              <a:t> - список информационных ресурсов (в электронном виде - на компакт-дисках, видео и аудио, в бумажном виде, ссылки на ресурсы в Интернет, адреса веб-сайтов по теме), необходимых для выполнения задания. Этот список должен быть аннотированным.</a:t>
            </a:r>
          </a:p>
          <a:p>
            <a:pPr>
              <a:lnSpc>
                <a:spcPct val="120000"/>
              </a:lnSpc>
              <a:spcBef>
                <a:spcPts val="0"/>
              </a:spcBef>
            </a:pPr>
            <a:r>
              <a:rPr lang="ru-RU" sz="4800" b="1" dirty="0">
                <a:latin typeface="Times New Roman" panose="02020603050405020304" pitchFamily="18" charset="0"/>
                <a:cs typeface="Times New Roman" panose="02020603050405020304" pitchFamily="18" charset="0"/>
              </a:rPr>
              <a:t>Процесс работы</a:t>
            </a:r>
            <a:r>
              <a:rPr lang="ru-RU" sz="4800" dirty="0">
                <a:latin typeface="Times New Roman" panose="02020603050405020304" pitchFamily="18" charset="0"/>
                <a:cs typeface="Times New Roman" panose="02020603050405020304" pitchFamily="18" charset="0"/>
              </a:rPr>
              <a:t> - описание процедуры работы, которую необходимо выполнить каждому участнику </a:t>
            </a:r>
            <a:r>
              <a:rPr lang="ru-RU" sz="4800" dirty="0" err="1">
                <a:latin typeface="Times New Roman" panose="02020603050405020304" pitchFamily="18" charset="0"/>
                <a:cs typeface="Times New Roman" panose="02020603050405020304" pitchFamily="18" charset="0"/>
              </a:rPr>
              <a:t>квеста</a:t>
            </a:r>
            <a:r>
              <a:rPr lang="ru-RU" sz="4800" dirty="0">
                <a:latin typeface="Times New Roman" panose="02020603050405020304" pitchFamily="18" charset="0"/>
                <a:cs typeface="Times New Roman" panose="02020603050405020304" pitchFamily="18" charset="0"/>
              </a:rPr>
              <a:t> при самостоятельном выполнении задания (этапы).</a:t>
            </a:r>
          </a:p>
          <a:p>
            <a:pPr marL="0" indent="0">
              <a:lnSpc>
                <a:spcPct val="120000"/>
              </a:lnSpc>
              <a:spcBef>
                <a:spcPts val="0"/>
              </a:spcBef>
              <a:buNone/>
            </a:pPr>
            <a:endParaRPr lang="ru-RU" sz="4800" dirty="0">
              <a:latin typeface="Times New Roman" panose="02020603050405020304" pitchFamily="18" charset="0"/>
              <a:cs typeface="Times New Roman" panose="02020603050405020304" pitchFamily="18" charset="0"/>
            </a:endParaRPr>
          </a:p>
          <a:p>
            <a:pPr>
              <a:lnSpc>
                <a:spcPct val="120000"/>
              </a:lnSpc>
              <a:spcBef>
                <a:spcPts val="0"/>
              </a:spcBef>
            </a:pPr>
            <a:r>
              <a:rPr lang="ru-RU" sz="4800" b="1" dirty="0">
                <a:latin typeface="Times New Roman" panose="02020603050405020304" pitchFamily="18" charset="0"/>
                <a:cs typeface="Times New Roman" panose="02020603050405020304" pitchFamily="18" charset="0"/>
              </a:rPr>
              <a:t>Оценка</a:t>
            </a:r>
            <a:r>
              <a:rPr lang="ru-RU" sz="4800" dirty="0">
                <a:latin typeface="Times New Roman" panose="02020603050405020304" pitchFamily="18" charset="0"/>
                <a:cs typeface="Times New Roman" panose="02020603050405020304" pitchFamily="18" charset="0"/>
              </a:rPr>
              <a:t> - описание критериев и параметров оценки веб-</a:t>
            </a:r>
            <a:r>
              <a:rPr lang="ru-RU" sz="4800" dirty="0" err="1">
                <a:latin typeface="Times New Roman" panose="02020603050405020304" pitchFamily="18" charset="0"/>
                <a:cs typeface="Times New Roman" panose="02020603050405020304" pitchFamily="18" charset="0"/>
              </a:rPr>
              <a:t>квеста</a:t>
            </a:r>
            <a:r>
              <a:rPr lang="ru-RU" sz="4800" dirty="0">
                <a:latin typeface="Times New Roman" panose="02020603050405020304" pitchFamily="18" charset="0"/>
                <a:cs typeface="Times New Roman" panose="02020603050405020304" pitchFamily="18" charset="0"/>
              </a:rPr>
              <a:t>. Критерии оценки зависят от типа учебных задач, которые решаются в веб-</a:t>
            </a:r>
            <a:r>
              <a:rPr lang="ru-RU" sz="4800" dirty="0" err="1">
                <a:latin typeface="Times New Roman" panose="02020603050405020304" pitchFamily="18" charset="0"/>
                <a:cs typeface="Times New Roman" panose="02020603050405020304" pitchFamily="18" charset="0"/>
              </a:rPr>
              <a:t>квесте</a:t>
            </a:r>
            <a:r>
              <a:rPr lang="ru-RU" sz="4800" dirty="0">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ru-RU" sz="4800" dirty="0">
              <a:latin typeface="Times New Roman" panose="02020603050405020304" pitchFamily="18" charset="0"/>
              <a:cs typeface="Times New Roman" panose="02020603050405020304" pitchFamily="18" charset="0"/>
            </a:endParaRPr>
          </a:p>
          <a:p>
            <a:pPr>
              <a:lnSpc>
                <a:spcPct val="120000"/>
              </a:lnSpc>
              <a:spcBef>
                <a:spcPts val="0"/>
              </a:spcBef>
            </a:pPr>
            <a:r>
              <a:rPr lang="ru-RU" sz="4800" b="1" dirty="0">
                <a:latin typeface="Times New Roman" panose="02020603050405020304" pitchFamily="18" charset="0"/>
                <a:cs typeface="Times New Roman" panose="02020603050405020304" pitchFamily="18" charset="0"/>
              </a:rPr>
              <a:t>Заключение</a:t>
            </a:r>
            <a:r>
              <a:rPr lang="ru-RU" sz="4800" dirty="0">
                <a:latin typeface="Times New Roman" panose="02020603050405020304" pitchFamily="18" charset="0"/>
                <a:cs typeface="Times New Roman" panose="02020603050405020304" pitchFamily="18" charset="0"/>
              </a:rPr>
              <a:t> - раздел, где суммируется опыт, который будет получен участниками при выполнении самостоятельной работы над веб-</a:t>
            </a:r>
            <a:r>
              <a:rPr lang="ru-RU" sz="4800" dirty="0" err="1">
                <a:latin typeface="Times New Roman" panose="02020603050405020304" pitchFamily="18" charset="0"/>
                <a:cs typeface="Times New Roman" panose="02020603050405020304" pitchFamily="18" charset="0"/>
              </a:rPr>
              <a:t>квестом</a:t>
            </a:r>
            <a:r>
              <a:rPr lang="ru-RU" sz="4800" dirty="0">
                <a:latin typeface="Times New Roman" panose="02020603050405020304" pitchFamily="18" charset="0"/>
                <a:cs typeface="Times New Roman" panose="02020603050405020304" pitchFamily="18" charset="0"/>
              </a:rPr>
              <a:t>. Иногда полезно включить в заключение риторические вопросы, стимулирующие активность учащихся продолжить свои опыты в дальнейшем.</a:t>
            </a:r>
          </a:p>
          <a:p>
            <a:endParaRPr lang="ru-RU" dirty="0"/>
          </a:p>
        </p:txBody>
      </p:sp>
    </p:spTree>
    <p:extLst>
      <p:ext uri="{BB962C8B-B14F-4D97-AF65-F5344CB8AC3E}">
        <p14:creationId xmlns:p14="http://schemas.microsoft.com/office/powerpoint/2010/main" val="148259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4294967295"/>
          </p:nvPr>
        </p:nvSpPr>
        <p:spPr>
          <a:xfrm>
            <a:off x="400050" y="269421"/>
            <a:ext cx="11470821" cy="4568599"/>
          </a:xfrm>
        </p:spPr>
        <p:txBody>
          <a:bodyPr>
            <a:noAutofit/>
          </a:bodyPr>
          <a:lstStyle/>
          <a:p>
            <a:pPr marL="0" indent="0" algn="ctr">
              <a:lnSpc>
                <a:spcPct val="100000"/>
              </a:lnSpc>
              <a:spcBef>
                <a:spcPts val="0"/>
              </a:spcBef>
              <a:buNone/>
            </a:pPr>
            <a:r>
              <a:rPr lang="ru-RU" sz="1600" b="1" i="1" dirty="0">
                <a:latin typeface="Times New Roman" panose="02020603050405020304" pitchFamily="18" charset="0"/>
                <a:cs typeface="Times New Roman" panose="02020603050405020304" pitchFamily="18" charset="0"/>
              </a:rPr>
              <a:t>При работе над веб-</a:t>
            </a:r>
            <a:r>
              <a:rPr lang="ru-RU" sz="1600" b="1" i="1" dirty="0" err="1">
                <a:latin typeface="Times New Roman" panose="02020603050405020304" pitchFamily="18" charset="0"/>
                <a:cs typeface="Times New Roman" panose="02020603050405020304" pitchFamily="18" charset="0"/>
              </a:rPr>
              <a:t>квестом</a:t>
            </a:r>
            <a:r>
              <a:rPr lang="ru-RU" sz="1600" b="1" i="1" dirty="0">
                <a:latin typeface="Times New Roman" panose="02020603050405020304" pitchFamily="18" charset="0"/>
                <a:cs typeface="Times New Roman" panose="02020603050405020304" pitchFamily="18" charset="0"/>
              </a:rPr>
              <a:t> развивается ряд компетенций:</a:t>
            </a:r>
          </a:p>
          <a:p>
            <a:pPr>
              <a:lnSpc>
                <a:spcPct val="100000"/>
              </a:lnSpc>
              <a:spcBef>
                <a:spcPts val="0"/>
              </a:spcBef>
            </a:pPr>
            <a:r>
              <a:rPr lang="ru-RU" sz="1600" dirty="0">
                <a:latin typeface="Times New Roman" panose="02020603050405020304" pitchFamily="18" charset="0"/>
                <a:cs typeface="Times New Roman" panose="02020603050405020304" pitchFamily="18" charset="0"/>
              </a:rPr>
              <a:t>использование информационных технологий для решения профессиональных задач (в </a:t>
            </a:r>
            <a:r>
              <a:rPr lang="ru-RU" sz="1600" dirty="0" err="1">
                <a:latin typeface="Times New Roman" panose="02020603050405020304" pitchFamily="18" charset="0"/>
                <a:cs typeface="Times New Roman" panose="02020603050405020304" pitchFamily="18" charset="0"/>
              </a:rPr>
              <a:t>т.ч</a:t>
            </a:r>
            <a:r>
              <a:rPr lang="ru-RU" sz="1600" dirty="0">
                <a:latin typeface="Times New Roman" panose="02020603050405020304" pitchFamily="18" charset="0"/>
                <a:cs typeface="Times New Roman" panose="02020603050405020304" pitchFamily="18" charset="0"/>
              </a:rPr>
              <a:t>. для поиска необходимой информации, оформления результатов работы в виде компьютерных презентаций, веб-сайтов, </a:t>
            </a:r>
            <a:r>
              <a:rPr lang="ru-RU" sz="1600" dirty="0" err="1">
                <a:latin typeface="Times New Roman" panose="02020603050405020304" pitchFamily="18" charset="0"/>
                <a:cs typeface="Times New Roman" panose="02020603050405020304" pitchFamily="18" charset="0"/>
              </a:rPr>
              <a:t>флеш</a:t>
            </a:r>
            <a:r>
              <a:rPr lang="ru-RU" sz="1600" dirty="0">
                <a:latin typeface="Times New Roman" panose="02020603050405020304" pitchFamily="18" charset="0"/>
                <a:cs typeface="Times New Roman" panose="02020603050405020304" pitchFamily="18" charset="0"/>
              </a:rPr>
              <a:t>-роликов, баз данных);</a:t>
            </a:r>
          </a:p>
          <a:p>
            <a:pPr marL="0" indent="0">
              <a:lnSpc>
                <a:spcPct val="100000"/>
              </a:lnSpc>
              <a:spcBef>
                <a:spcPts val="0"/>
              </a:spcBef>
              <a:buNone/>
            </a:pPr>
            <a:endParaRPr lang="ru-RU" sz="1600" dirty="0">
              <a:latin typeface="Times New Roman" panose="02020603050405020304" pitchFamily="18" charset="0"/>
              <a:cs typeface="Times New Roman" panose="02020603050405020304" pitchFamily="18" charset="0"/>
            </a:endParaRPr>
          </a:p>
          <a:p>
            <a:pPr>
              <a:lnSpc>
                <a:spcPct val="100000"/>
              </a:lnSpc>
              <a:spcBef>
                <a:spcPts val="0"/>
              </a:spcBef>
            </a:pPr>
            <a:r>
              <a:rPr lang="ru-RU" sz="1600" dirty="0">
                <a:latin typeface="Times New Roman" panose="02020603050405020304" pitchFamily="18" charset="0"/>
                <a:cs typeface="Times New Roman" panose="02020603050405020304" pitchFamily="18" charset="0"/>
              </a:rPr>
              <a:t>самообучение и самоорганизация;</a:t>
            </a:r>
          </a:p>
          <a:p>
            <a:pPr>
              <a:lnSpc>
                <a:spcPct val="100000"/>
              </a:lnSpc>
              <a:spcBef>
                <a:spcPts val="0"/>
              </a:spcBef>
            </a:pPr>
            <a:endParaRPr lang="ru-RU" sz="1600" dirty="0">
              <a:latin typeface="Times New Roman" panose="02020603050405020304" pitchFamily="18" charset="0"/>
              <a:cs typeface="Times New Roman" panose="02020603050405020304" pitchFamily="18" charset="0"/>
            </a:endParaRPr>
          </a:p>
          <a:p>
            <a:pPr>
              <a:lnSpc>
                <a:spcPct val="100000"/>
              </a:lnSpc>
              <a:spcBef>
                <a:spcPts val="0"/>
              </a:spcBef>
            </a:pPr>
            <a:r>
              <a:rPr lang="ru-RU" sz="1600" dirty="0">
                <a:latin typeface="Times New Roman" panose="02020603050405020304" pitchFamily="18" charset="0"/>
                <a:cs typeface="Times New Roman" panose="02020603050405020304" pitchFamily="18" charset="0"/>
              </a:rPr>
              <a:t>работа в команде (планирование, распределение функций, взаимопомощь, взаимоконтроль);</a:t>
            </a:r>
          </a:p>
          <a:p>
            <a:pPr>
              <a:lnSpc>
                <a:spcPct val="100000"/>
              </a:lnSpc>
              <a:spcBef>
                <a:spcPts val="0"/>
              </a:spcBef>
            </a:pPr>
            <a:endParaRPr lang="ru-RU" sz="1600" dirty="0">
              <a:latin typeface="Times New Roman" panose="02020603050405020304" pitchFamily="18" charset="0"/>
              <a:cs typeface="Times New Roman" panose="02020603050405020304" pitchFamily="18" charset="0"/>
            </a:endParaRPr>
          </a:p>
          <a:p>
            <a:pPr>
              <a:lnSpc>
                <a:spcPct val="100000"/>
              </a:lnSpc>
              <a:spcBef>
                <a:spcPts val="0"/>
              </a:spcBef>
            </a:pPr>
            <a:r>
              <a:rPr lang="ru-RU" sz="1600" dirty="0">
                <a:latin typeface="Times New Roman" panose="02020603050405020304" pitchFamily="18" charset="0"/>
                <a:cs typeface="Times New Roman" panose="02020603050405020304" pitchFamily="18" charset="0"/>
              </a:rPr>
              <a:t>умение находить несколько способов решений проблемной ситуации, определять наиболее рациональный вариант, обосновывать свой выбор;</a:t>
            </a:r>
          </a:p>
          <a:p>
            <a:pPr>
              <a:lnSpc>
                <a:spcPct val="100000"/>
              </a:lnSpc>
              <a:spcBef>
                <a:spcPts val="0"/>
              </a:spcBef>
            </a:pPr>
            <a:endParaRPr lang="ru-RU" sz="1600" dirty="0">
              <a:latin typeface="Times New Roman" panose="02020603050405020304" pitchFamily="18" charset="0"/>
              <a:cs typeface="Times New Roman" panose="02020603050405020304" pitchFamily="18" charset="0"/>
            </a:endParaRPr>
          </a:p>
          <a:p>
            <a:pPr>
              <a:lnSpc>
                <a:spcPct val="100000"/>
              </a:lnSpc>
              <a:spcBef>
                <a:spcPts val="0"/>
              </a:spcBef>
            </a:pPr>
            <a:r>
              <a:rPr lang="ru-RU" sz="1600" dirty="0">
                <a:latin typeface="Times New Roman" panose="02020603050405020304" pitchFamily="18" charset="0"/>
                <a:cs typeface="Times New Roman" panose="02020603050405020304" pitchFamily="18" charset="0"/>
              </a:rPr>
              <a:t>навык публичных выступлений (обязательно проведение предзащит и защит проектов с выступлениями авторов, с вопросами, дискуссия)</a:t>
            </a:r>
          </a:p>
          <a:p>
            <a:pPr>
              <a:lnSpc>
                <a:spcPct val="100000"/>
              </a:lnSpc>
              <a:spcBef>
                <a:spcPts val="0"/>
              </a:spcBef>
            </a:pPr>
            <a:endParaRPr lang="ru-RU" sz="1600" dirty="0">
              <a:latin typeface="Times New Roman" panose="02020603050405020304" pitchFamily="18" charset="0"/>
              <a:cs typeface="Times New Roman" panose="02020603050405020304" pitchFamily="18" charset="0"/>
            </a:endParaRPr>
          </a:p>
          <a:p>
            <a:pPr>
              <a:lnSpc>
                <a:spcPct val="100000"/>
              </a:lnSpc>
              <a:spcBef>
                <a:spcPts val="0"/>
              </a:spcBef>
            </a:pPr>
            <a:r>
              <a:rPr lang="ru-RU" sz="1600" dirty="0">
                <a:latin typeface="Times New Roman" panose="02020603050405020304" pitchFamily="18" charset="0"/>
                <a:cs typeface="Times New Roman" panose="02020603050405020304" pitchFamily="18" charset="0"/>
              </a:rPr>
              <a:t>умение работать работу по алгоритму;</a:t>
            </a:r>
          </a:p>
          <a:p>
            <a:pPr>
              <a:lnSpc>
                <a:spcPct val="100000"/>
              </a:lnSpc>
              <a:spcBef>
                <a:spcPts val="0"/>
              </a:spcBef>
            </a:pPr>
            <a:endParaRPr lang="ru-RU" sz="1600" dirty="0">
              <a:latin typeface="Times New Roman" panose="02020603050405020304" pitchFamily="18" charset="0"/>
              <a:cs typeface="Times New Roman" panose="02020603050405020304" pitchFamily="18" charset="0"/>
            </a:endParaRPr>
          </a:p>
          <a:p>
            <a:pPr>
              <a:lnSpc>
                <a:spcPct val="100000"/>
              </a:lnSpc>
              <a:spcBef>
                <a:spcPts val="0"/>
              </a:spcBef>
            </a:pPr>
            <a:r>
              <a:rPr lang="ru-RU" sz="1600" dirty="0">
                <a:latin typeface="Times New Roman" panose="02020603050405020304" pitchFamily="18" charset="0"/>
                <a:cs typeface="Times New Roman" panose="02020603050405020304" pitchFamily="18" charset="0"/>
              </a:rPr>
              <a:t>приобретают навыки, используя различные виды деятельности, такие как: поиск и систематизация информации по теме, проведение исследования в образовательной среде формулирование выявленной закономерности в виде гипотезы, её доказательство и представление результатов работы;</a:t>
            </a:r>
          </a:p>
          <a:p>
            <a:pPr marL="0" indent="0">
              <a:lnSpc>
                <a:spcPct val="100000"/>
              </a:lnSpc>
              <a:spcBef>
                <a:spcPts val="0"/>
              </a:spcBef>
              <a:buNone/>
            </a:pPr>
            <a:endParaRPr lang="ru-RU" sz="1600" dirty="0">
              <a:latin typeface="Times New Roman" panose="02020603050405020304" pitchFamily="18" charset="0"/>
              <a:cs typeface="Times New Roman" panose="02020603050405020304" pitchFamily="18" charset="0"/>
            </a:endParaRPr>
          </a:p>
          <a:p>
            <a:pPr>
              <a:lnSpc>
                <a:spcPct val="100000"/>
              </a:lnSpc>
              <a:spcBef>
                <a:spcPts val="0"/>
              </a:spcBef>
            </a:pPr>
            <a:r>
              <a:rPr lang="ru-RU" sz="1600" dirty="0">
                <a:latin typeface="Times New Roman" panose="02020603050405020304" pitchFamily="18" charset="0"/>
                <a:cs typeface="Times New Roman" panose="02020603050405020304" pitchFamily="18" charset="0"/>
              </a:rPr>
              <a:t>в процессе работы поставлены в ситуацию выбора роли, темы, ресурсов;</a:t>
            </a:r>
          </a:p>
          <a:p>
            <a:pPr>
              <a:lnSpc>
                <a:spcPct val="100000"/>
              </a:lnSpc>
              <a:spcBef>
                <a:spcPts val="0"/>
              </a:spcBef>
            </a:pPr>
            <a:endParaRPr lang="ru-RU" sz="1600" dirty="0">
              <a:latin typeface="Times New Roman" panose="02020603050405020304" pitchFamily="18" charset="0"/>
              <a:cs typeface="Times New Roman" panose="02020603050405020304" pitchFamily="18" charset="0"/>
            </a:endParaRPr>
          </a:p>
          <a:p>
            <a:pPr>
              <a:lnSpc>
                <a:spcPct val="100000"/>
              </a:lnSpc>
              <a:spcBef>
                <a:spcPts val="0"/>
              </a:spcBef>
            </a:pPr>
            <a:r>
              <a:rPr lang="ru-RU" sz="1600" dirty="0">
                <a:latin typeface="Times New Roman" panose="02020603050405020304" pitchFamily="18" charset="0"/>
                <a:cs typeface="Times New Roman" panose="02020603050405020304" pitchFamily="18" charset="0"/>
              </a:rPr>
              <a:t>учатся пользоваться различными информационными источниками: материалами учебника, ресурсами, размещенными в Интернете </a:t>
            </a:r>
          </a:p>
        </p:txBody>
      </p:sp>
    </p:spTree>
    <p:extLst>
      <p:ext uri="{BB962C8B-B14F-4D97-AF65-F5344CB8AC3E}">
        <p14:creationId xmlns:p14="http://schemas.microsoft.com/office/powerpoint/2010/main" val="413546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9956" y="365125"/>
            <a:ext cx="10063843" cy="541111"/>
          </a:xfrm>
        </p:spPr>
        <p:txBody>
          <a:bodyPr>
            <a:normAutofit/>
          </a:bodyPr>
          <a:lstStyle/>
          <a:p>
            <a:pPr algn="ctr"/>
            <a:r>
              <a:rPr lang="ru-RU" sz="2000" b="1" i="1" dirty="0">
                <a:latin typeface="Times New Roman" panose="02020603050405020304" pitchFamily="18" charset="0"/>
                <a:cs typeface="Times New Roman" panose="02020603050405020304" pitchFamily="18" charset="0"/>
              </a:rPr>
              <a:t>Как создать веб-</a:t>
            </a:r>
            <a:r>
              <a:rPr lang="ru-RU" sz="2000" b="1" i="1" dirty="0" err="1">
                <a:latin typeface="Times New Roman" panose="02020603050405020304" pitchFamily="18" charset="0"/>
                <a:cs typeface="Times New Roman" panose="02020603050405020304" pitchFamily="18" charset="0"/>
              </a:rPr>
              <a:t>квест</a:t>
            </a:r>
            <a:endParaRPr lang="ru-RU" sz="2000"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67393" y="979714"/>
            <a:ext cx="10986407" cy="5551715"/>
          </a:xfrm>
        </p:spPr>
        <p:txBody>
          <a:bodyPr>
            <a:normAutofit fontScale="55000" lnSpcReduction="20000"/>
          </a:bodyPr>
          <a:lstStyle/>
          <a:p>
            <a:r>
              <a:rPr lang="ru-RU" b="1" u="sng" dirty="0">
                <a:latin typeface="Times New Roman" panose="02020603050405020304" pitchFamily="18" charset="0"/>
                <a:cs typeface="Times New Roman" panose="02020603050405020304" pitchFamily="18" charset="0"/>
              </a:rPr>
              <a:t>Шаг 1:</a:t>
            </a:r>
            <a:r>
              <a:rPr lang="ru-RU" dirty="0">
                <a:latin typeface="Times New Roman" panose="02020603050405020304" pitchFamily="18" charset="0"/>
                <a:cs typeface="Times New Roman" panose="02020603050405020304" pitchFamily="18" charset="0"/>
              </a:rPr>
              <a:t> определите тему.</a:t>
            </a:r>
          </a:p>
          <a:p>
            <a:r>
              <a:rPr lang="ru-RU" b="1" u="sng" dirty="0">
                <a:latin typeface="Times New Roman" panose="02020603050405020304" pitchFamily="18" charset="0"/>
                <a:cs typeface="Times New Roman" panose="02020603050405020304" pitchFamily="18" charset="0"/>
              </a:rPr>
              <a:t>Шаг 2:</a:t>
            </a:r>
            <a:r>
              <a:rPr lang="ru-RU" dirty="0">
                <a:latin typeface="Times New Roman" panose="02020603050405020304" pitchFamily="18" charset="0"/>
                <a:cs typeface="Times New Roman" panose="02020603050405020304" pitchFamily="18" charset="0"/>
              </a:rPr>
              <a:t> выберите сайт, на котором есть матрица (шаблон) для создания веб-</a:t>
            </a:r>
            <a:r>
              <a:rPr lang="ru-RU" dirty="0" err="1">
                <a:latin typeface="Times New Roman" panose="02020603050405020304" pitchFamily="18" charset="0"/>
                <a:cs typeface="Times New Roman" panose="02020603050405020304" pitchFamily="18" charset="0"/>
              </a:rPr>
              <a:t>квеста</a:t>
            </a:r>
            <a:r>
              <a:rPr lang="ru-RU" dirty="0">
                <a:latin typeface="Times New Roman" panose="02020603050405020304" pitchFamily="18" charset="0"/>
                <a:cs typeface="Times New Roman" panose="02020603050405020304" pitchFamily="18" charset="0"/>
              </a:rPr>
              <a:t>.</a:t>
            </a:r>
          </a:p>
          <a:p>
            <a:r>
              <a:rPr lang="ru-RU" b="1" u="sng" dirty="0">
                <a:latin typeface="Times New Roman" panose="02020603050405020304" pitchFamily="18" charset="0"/>
                <a:cs typeface="Times New Roman" panose="02020603050405020304" pitchFamily="18" charset="0"/>
              </a:rPr>
              <a:t>Шаг 3:</a:t>
            </a:r>
            <a:r>
              <a:rPr lang="ru-RU" dirty="0">
                <a:latin typeface="Times New Roman" panose="02020603050405020304" pitchFamily="18" charset="0"/>
                <a:cs typeface="Times New Roman" panose="02020603050405020304" pitchFamily="18" charset="0"/>
              </a:rPr>
              <a:t> придумайте задания. С начала выберите форму, в которой ученики получат задание. Есть несколько вариантов:</a:t>
            </a:r>
          </a:p>
          <a:p>
            <a:pPr marL="0" indent="0">
              <a:buNone/>
            </a:pPr>
            <a:r>
              <a:rPr lang="ru-RU" dirty="0">
                <a:latin typeface="Times New Roman" panose="02020603050405020304" pitchFamily="18" charset="0"/>
                <a:cs typeface="Times New Roman" panose="02020603050405020304" pitchFamily="18" charset="0"/>
              </a:rPr>
              <a:t>- в виде презентации (</a:t>
            </a:r>
            <a:r>
              <a:rPr lang="ru-RU" dirty="0" err="1">
                <a:latin typeface="Times New Roman" panose="02020603050405020304" pitchFamily="18" charset="0"/>
                <a:cs typeface="Times New Roman" panose="02020603050405020304" pitchFamily="18" charset="0"/>
              </a:rPr>
              <a:t>PowerPoint</a:t>
            </a:r>
            <a:r>
              <a:rPr lang="ru-RU" dirty="0">
                <a:latin typeface="Times New Roman" panose="02020603050405020304" pitchFamily="18" charset="0"/>
                <a:cs typeface="Times New Roman" panose="02020603050405020304" pitchFamily="18" charset="0"/>
              </a:rPr>
              <a:t> – расширение </a:t>
            </a: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ppt</a:t>
            </a:r>
            <a:r>
              <a:rPr lang="ru-RU" dirty="0">
                <a:latin typeface="Times New Roman" panose="02020603050405020304" pitchFamily="18" charset="0"/>
                <a:cs typeface="Times New Roman" panose="02020603050405020304" pitchFamily="18" charset="0"/>
              </a:rPr>
              <a:t>) На слайде размещаем  картинку и пишем один или два вопроса. Так на каждом слайде можно рассмотреть определенную тему.</a:t>
            </a:r>
          </a:p>
          <a:p>
            <a:pPr marL="0" indent="0">
              <a:buNone/>
            </a:pPr>
            <a:r>
              <a:rPr lang="ru-RU" dirty="0">
                <a:latin typeface="Times New Roman" panose="02020603050405020304" pitchFamily="18" charset="0"/>
                <a:cs typeface="Times New Roman" panose="02020603050405020304" pitchFamily="18" charset="0"/>
              </a:rPr>
              <a:t>- в виде текста (</a:t>
            </a:r>
            <a:r>
              <a:rPr lang="ru-RU" dirty="0" err="1">
                <a:latin typeface="Times New Roman" panose="02020603050405020304" pitchFamily="18" charset="0"/>
                <a:cs typeface="Times New Roman" panose="02020603050405020304" pitchFamily="18" charset="0"/>
              </a:rPr>
              <a:t>Word</a:t>
            </a:r>
            <a:r>
              <a:rPr lang="ru-RU" dirty="0">
                <a:latin typeface="Times New Roman" panose="02020603050405020304" pitchFamily="18" charset="0"/>
                <a:cs typeface="Times New Roman" panose="02020603050405020304" pitchFamily="18" charset="0"/>
              </a:rPr>
              <a:t> – расширение </a:t>
            </a: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doc</a:t>
            </a:r>
            <a:r>
              <a:rPr lang="ru-RU" dirty="0">
                <a:latin typeface="Times New Roman" panose="02020603050405020304" pitchFamily="18" charset="0"/>
                <a:cs typeface="Times New Roman" panose="02020603050405020304" pitchFamily="18" charset="0"/>
              </a:rPr>
              <a:t>). Размещаем информацию с картинками и вопросы в виде отформатированного текста на листе формата A4 или A3.</a:t>
            </a:r>
          </a:p>
          <a:p>
            <a:pPr marL="0" indent="0">
              <a:buNone/>
            </a:pPr>
            <a:r>
              <a:rPr lang="ru-RU" dirty="0">
                <a:latin typeface="Times New Roman" panose="02020603050405020304" pitchFamily="18" charset="0"/>
                <a:cs typeface="Times New Roman" panose="02020603050405020304" pitchFamily="18" charset="0"/>
              </a:rPr>
              <a:t>- визуальный материал (набор картинок, фотографий, карикатур).</a:t>
            </a:r>
          </a:p>
          <a:p>
            <a:r>
              <a:rPr lang="ru-RU" b="1" u="sng" dirty="0">
                <a:latin typeface="Times New Roman" panose="02020603050405020304" pitchFamily="18" charset="0"/>
                <a:cs typeface="Times New Roman" panose="02020603050405020304" pitchFamily="18" charset="0"/>
              </a:rPr>
              <a:t>Шаг 4: </a:t>
            </a:r>
            <a:r>
              <a:rPr lang="ru-RU" dirty="0">
                <a:latin typeface="Times New Roman" panose="02020603050405020304" pitchFamily="18" charset="0"/>
                <a:cs typeface="Times New Roman" panose="02020603050405020304" pitchFamily="18" charset="0"/>
              </a:rPr>
              <a:t>придумайте систему оценивания:</a:t>
            </a:r>
          </a:p>
          <a:p>
            <a:pPr marL="0" indent="0">
              <a:buNone/>
            </a:pPr>
            <a:r>
              <a:rPr lang="ru-RU" dirty="0">
                <a:latin typeface="Times New Roman" panose="02020603050405020304" pitchFamily="18" charset="0"/>
                <a:cs typeface="Times New Roman" panose="02020603050405020304" pitchFamily="18" charset="0"/>
              </a:rPr>
              <a:t>- количество пунктов, начисляемых за тот или иной вопрос.</a:t>
            </a:r>
          </a:p>
          <a:p>
            <a:pPr marL="0" indent="0">
              <a:buNone/>
            </a:pPr>
            <a:r>
              <a:rPr lang="ru-RU" dirty="0">
                <a:latin typeface="Times New Roman" panose="02020603050405020304" pitchFamily="18" charset="0"/>
                <a:cs typeface="Times New Roman" panose="02020603050405020304" pitchFamily="18" charset="0"/>
              </a:rPr>
              <a:t>- какому количеству пунктов какой уровень соответствует. (напр.</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5 пунктов – хорошо).</a:t>
            </a:r>
          </a:p>
          <a:p>
            <a:pPr marL="0" indent="0">
              <a:buNone/>
            </a:pPr>
            <a:r>
              <a:rPr lang="ru-RU" dirty="0">
                <a:latin typeface="Times New Roman" panose="02020603050405020304" pitchFamily="18" charset="0"/>
                <a:cs typeface="Times New Roman" panose="02020603050405020304" pitchFamily="18" charset="0"/>
              </a:rPr>
              <a:t>- Если одного конкретного ответа нет, опишите, как оценить устный рассказ (аргументированный, дополненный собственными знаниями / неполный, неточный).</a:t>
            </a:r>
          </a:p>
          <a:p>
            <a:r>
              <a:rPr lang="ru-RU" b="1" u="sng" dirty="0">
                <a:latin typeface="Times New Roman" panose="02020603050405020304" pitchFamily="18" charset="0"/>
                <a:cs typeface="Times New Roman" panose="02020603050405020304" pitchFamily="18" charset="0"/>
              </a:rPr>
              <a:t>Шаг 5:</a:t>
            </a:r>
            <a:r>
              <a:rPr lang="ru-RU" dirty="0">
                <a:latin typeface="Times New Roman" panose="02020603050405020304" pitchFamily="18" charset="0"/>
                <a:cs typeface="Times New Roman" panose="02020603050405020304" pitchFamily="18" charset="0"/>
              </a:rPr>
              <a:t> найдите источники информации, которыми будут пользоваться ученики для поиска ответов.</a:t>
            </a:r>
          </a:p>
          <a:p>
            <a:r>
              <a:rPr lang="ru-RU" b="1" u="sng" dirty="0">
                <a:latin typeface="Times New Roman" panose="02020603050405020304" pitchFamily="18" charset="0"/>
                <a:cs typeface="Times New Roman" panose="02020603050405020304" pitchFamily="18" charset="0"/>
              </a:rPr>
              <a:t>Шаг 6:</a:t>
            </a:r>
            <a:r>
              <a:rPr lang="ru-RU" dirty="0">
                <a:latin typeface="Times New Roman" panose="02020603050405020304" pitchFamily="18" charset="0"/>
                <a:cs typeface="Times New Roman" panose="02020603050405020304" pitchFamily="18" charset="0"/>
              </a:rPr>
              <a:t> имея на листе приблизительный план и основную информацию приступайте к размещению веб-</a:t>
            </a:r>
            <a:r>
              <a:rPr lang="ru-RU" dirty="0" err="1">
                <a:latin typeface="Times New Roman" panose="02020603050405020304" pitchFamily="18" charset="0"/>
                <a:cs typeface="Times New Roman" panose="02020603050405020304" pitchFamily="18" charset="0"/>
              </a:rPr>
              <a:t>квеста</a:t>
            </a:r>
            <a:r>
              <a:rPr lang="ru-RU" dirty="0">
                <a:latin typeface="Times New Roman" panose="02020603050405020304" pitchFamily="18" charset="0"/>
                <a:cs typeface="Times New Roman" panose="02020603050405020304" pitchFamily="18" charset="0"/>
              </a:rPr>
              <a:t> на сайте.</a:t>
            </a:r>
          </a:p>
          <a:p>
            <a:r>
              <a:rPr lang="ru-RU" dirty="0">
                <a:latin typeface="Times New Roman" panose="02020603050405020304" pitchFamily="18" charset="0"/>
                <a:cs typeface="Times New Roman" panose="02020603050405020304" pitchFamily="18" charset="0"/>
              </a:rPr>
              <a:t>Когда все страницы заполнены. Веб-</a:t>
            </a:r>
            <a:r>
              <a:rPr lang="ru-RU" dirty="0" err="1">
                <a:latin typeface="Times New Roman" panose="02020603050405020304" pitchFamily="18" charset="0"/>
                <a:cs typeface="Times New Roman" panose="02020603050405020304" pitchFamily="18" charset="0"/>
              </a:rPr>
              <a:t>квест</a:t>
            </a:r>
            <a:r>
              <a:rPr lang="ru-RU" dirty="0">
                <a:latin typeface="Times New Roman" panose="02020603050405020304" pitchFamily="18" charset="0"/>
                <a:cs typeface="Times New Roman" panose="02020603050405020304" pitchFamily="18" charset="0"/>
              </a:rPr>
              <a:t> готов к публикации, после которой он станет доступен для других пользователей.</a:t>
            </a:r>
          </a:p>
          <a:p>
            <a:r>
              <a:rPr lang="ru-RU" dirty="0">
                <a:latin typeface="Times New Roman" panose="02020603050405020304" pitchFamily="18" charset="0"/>
                <a:cs typeface="Times New Roman" panose="02020603050405020304" pitchFamily="18" charset="0"/>
              </a:rPr>
              <a:t>Для проведения </a:t>
            </a:r>
            <a:r>
              <a:rPr lang="ru-RU" dirty="0" err="1">
                <a:latin typeface="Times New Roman" panose="02020603050405020304" pitchFamily="18" charset="0"/>
                <a:cs typeface="Times New Roman" panose="02020603050405020304" pitchFamily="18" charset="0"/>
              </a:rPr>
              <a:t>web-квеста</a:t>
            </a:r>
            <a:r>
              <a:rPr lang="ru-RU" dirty="0">
                <a:latin typeface="Times New Roman" panose="02020603050405020304" pitchFamily="18" charset="0"/>
                <a:cs typeface="Times New Roman" panose="02020603050405020304" pitchFamily="18" charset="0"/>
              </a:rPr>
              <a:t> можно заранее подготовить </a:t>
            </a:r>
            <a:r>
              <a:rPr lang="ru-RU" dirty="0" err="1">
                <a:latin typeface="Times New Roman" panose="02020603050405020304" pitchFamily="18" charset="0"/>
                <a:cs typeface="Times New Roman" panose="02020603050405020304" pitchFamily="18" charset="0"/>
              </a:rPr>
              <a:t>web</a:t>
            </a:r>
            <a:r>
              <a:rPr lang="ru-RU" dirty="0">
                <a:latin typeface="Times New Roman" panose="02020603050405020304" pitchFamily="18" charset="0"/>
                <a:cs typeface="Times New Roman" panose="02020603050405020304" pitchFamily="18" charset="0"/>
              </a:rPr>
              <a:t>-странички, а результаты любого проекта можно разместить на сайте или блоге. Сейчас есть много возможностей и технологий для максимального использования Интернета в учебной деятельности. </a:t>
            </a:r>
          </a:p>
          <a:p>
            <a:endParaRPr lang="ru-RU" dirty="0"/>
          </a:p>
        </p:txBody>
      </p:sp>
    </p:spTree>
    <p:extLst>
      <p:ext uri="{BB962C8B-B14F-4D97-AF65-F5344CB8AC3E}">
        <p14:creationId xmlns:p14="http://schemas.microsoft.com/office/powerpoint/2010/main" val="897909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pPr algn="ctr"/>
            <a:r>
              <a:rPr lang="ru-RU" altLang="ru-RU" sz="2400" b="1" dirty="0">
                <a:latin typeface="Times New Roman" panose="02020603050405020304" pitchFamily="18" charset="0"/>
                <a:cs typeface="Times New Roman" panose="02020603050405020304" pitchFamily="18" charset="0"/>
              </a:rPr>
              <a:t>Примерная основная образовательная программа образовательного учреждения. </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Основная школа</a:t>
            </a:r>
            <a:br>
              <a:rPr lang="ru-RU" altLang="ru-RU" sz="2400" dirty="0">
                <a:latin typeface="Times New Roman" panose="02020603050405020304" pitchFamily="18" charset="0"/>
                <a:cs typeface="Times New Roman" panose="02020603050405020304" pitchFamily="18" charset="0"/>
              </a:rPr>
            </a:br>
            <a:r>
              <a:rPr lang="ru-RU" altLang="ru-RU" sz="2400" dirty="0">
                <a:latin typeface="Times New Roman" panose="02020603050405020304" pitchFamily="18" charset="0"/>
                <a:cs typeface="Times New Roman" panose="02020603050405020304" pitchFamily="18" charset="0"/>
              </a:rPr>
              <a:t>М.: Просвещение, 2011</a:t>
            </a:r>
          </a:p>
        </p:txBody>
      </p:sp>
      <p:sp>
        <p:nvSpPr>
          <p:cNvPr id="177155"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ru-RU" altLang="ru-RU" sz="2800" dirty="0"/>
              <a:t>        </a:t>
            </a:r>
          </a:p>
          <a:p>
            <a:pPr algn="just">
              <a:lnSpc>
                <a:spcPct val="80000"/>
              </a:lnSpc>
              <a:buFont typeface="Wingdings" panose="05000000000000000000" pitchFamily="2" charset="2"/>
              <a:buNone/>
            </a:pPr>
            <a:r>
              <a:rPr lang="ru-RU" altLang="ru-RU" sz="2800" dirty="0">
                <a:latin typeface="Times New Roman" panose="02020603050405020304" pitchFamily="18" charset="0"/>
                <a:cs typeface="Times New Roman" panose="02020603050405020304" pitchFamily="18" charset="0"/>
              </a:rPr>
              <a:t>         В основной школе на всех предметах будет продолжена работа по формированию и развитию</a:t>
            </a:r>
            <a:r>
              <a:rPr lang="ru-RU" altLang="ru-RU" sz="2800" b="1" i="1" dirty="0">
                <a:latin typeface="Times New Roman" panose="02020603050405020304" pitchFamily="18" charset="0"/>
                <a:cs typeface="Times New Roman" panose="02020603050405020304" pitchFamily="18" charset="0"/>
              </a:rPr>
              <a:t> основ читательской компетенции.</a:t>
            </a:r>
            <a:r>
              <a:rPr lang="ru-RU" altLang="ru-RU" sz="2800" dirty="0">
                <a:latin typeface="Times New Roman" panose="02020603050405020304" pitchFamily="18" charset="0"/>
                <a:cs typeface="Times New Roman" panose="02020603050405020304" pitchFamily="18" charset="0"/>
              </a:rPr>
              <a:t> Обучающиеся овладеют чтением как средством осуществления своих дальнейших планов: продолжения образования и самообразования, осознанного планирования своего актуального и перспективного круга чтения, в том числе досугового, подготовки к трудовой и социальной деятельности.</a:t>
            </a:r>
          </a:p>
          <a:p>
            <a:pPr>
              <a:lnSpc>
                <a:spcPct val="80000"/>
              </a:lnSpc>
            </a:pPr>
            <a:endParaRPr lang="ru-RU" altLang="ru-RU" sz="2800" b="1" i="1" dirty="0"/>
          </a:p>
        </p:txBody>
      </p:sp>
    </p:spTree>
    <p:extLst>
      <p:ext uri="{BB962C8B-B14F-4D97-AF65-F5344CB8AC3E}">
        <p14:creationId xmlns:p14="http://schemas.microsoft.com/office/powerpoint/2010/main" val="826700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type="body" idx="4294967295"/>
          </p:nvPr>
        </p:nvSpPr>
        <p:spPr>
          <a:xfrm>
            <a:off x="1120348" y="309777"/>
            <a:ext cx="9961392" cy="5835650"/>
          </a:xfrm>
        </p:spPr>
        <p:txBody>
          <a:bodyPr>
            <a:normAutofit fontScale="70000" lnSpcReduction="20000"/>
          </a:bodyPr>
          <a:lstStyle/>
          <a:p>
            <a:pPr>
              <a:lnSpc>
                <a:spcPct val="90000"/>
              </a:lnSpc>
              <a:buFont typeface="Wingdings" panose="05000000000000000000" pitchFamily="2" charset="2"/>
              <a:buNone/>
            </a:pPr>
            <a:r>
              <a:rPr lang="ru-RU" altLang="ru-RU" dirty="0">
                <a:latin typeface="Times New Roman" panose="02020603050405020304" pitchFamily="18" charset="0"/>
                <a:cs typeface="Times New Roman" panose="02020603050405020304" pitchFamily="18" charset="0"/>
              </a:rPr>
              <a:t>На ступени основного общего образования устанавливаются планируемые результаты освоения:</a:t>
            </a:r>
          </a:p>
          <a:p>
            <a:pPr>
              <a:lnSpc>
                <a:spcPct val="90000"/>
              </a:lnSpc>
              <a:buFont typeface="Wingdings" panose="05000000000000000000" pitchFamily="2" charset="2"/>
              <a:buNone/>
            </a:pPr>
            <a:endParaRPr lang="ru-RU" altLang="ru-RU"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ru-RU" altLang="ru-RU" dirty="0">
                <a:latin typeface="Times New Roman" panose="02020603050405020304" pitchFamily="18" charset="0"/>
                <a:cs typeface="Times New Roman" panose="02020603050405020304" pitchFamily="18" charset="0"/>
              </a:rPr>
              <a:t>• четырёх </a:t>
            </a:r>
            <a:r>
              <a:rPr lang="ru-RU" altLang="ru-RU" b="1" i="1" dirty="0">
                <a:latin typeface="Times New Roman" panose="02020603050405020304" pitchFamily="18" charset="0"/>
                <a:cs typeface="Times New Roman" panose="02020603050405020304" pitchFamily="18" charset="0"/>
              </a:rPr>
              <a:t>междисциплинарных учебных программ</a:t>
            </a:r>
            <a:r>
              <a:rPr lang="ru-RU" altLang="ru-RU" dirty="0">
                <a:latin typeface="Times New Roman" panose="02020603050405020304" pitchFamily="18" charset="0"/>
                <a:cs typeface="Times New Roman" panose="02020603050405020304" pitchFamily="18" charset="0"/>
              </a:rPr>
              <a:t> — «Формирование универсальных учебных действий», «Формирование ИКТ-компетентности обучающихся», «Основы учебно-исследовательской и проектной деятельности» и </a:t>
            </a:r>
            <a:r>
              <a:rPr lang="ru-RU" altLang="ru-RU" u="sng" dirty="0">
                <a:latin typeface="Times New Roman" panose="02020603050405020304" pitchFamily="18" charset="0"/>
                <a:cs typeface="Times New Roman" panose="02020603050405020304" pitchFamily="18" charset="0"/>
              </a:rPr>
              <a:t>«Основы смыслового чтения и работа с текстом».</a:t>
            </a:r>
          </a:p>
          <a:p>
            <a:pPr>
              <a:lnSpc>
                <a:spcPct val="80000"/>
              </a:lnSpc>
              <a:buFont typeface="Wingdings" panose="05000000000000000000" pitchFamily="2" charset="2"/>
              <a:buNone/>
            </a:pPr>
            <a:r>
              <a:rPr lang="ru-RU" altLang="ru-RU" dirty="0">
                <a:latin typeface="Times New Roman" panose="02020603050405020304" pitchFamily="18" charset="0"/>
                <a:cs typeface="Times New Roman" panose="02020603050405020304" pitchFamily="18" charset="0"/>
              </a:rPr>
              <a:t>У выпускников будет сформирована</a:t>
            </a:r>
            <a:r>
              <a:rPr lang="ru-RU" altLang="ru-RU" i="1" dirty="0">
                <a:latin typeface="Times New Roman" panose="02020603050405020304" pitchFamily="18" charset="0"/>
                <a:cs typeface="Times New Roman" panose="02020603050405020304" pitchFamily="18" charset="0"/>
              </a:rPr>
              <a:t> потребность в систематическом чтении</a:t>
            </a:r>
            <a:r>
              <a:rPr lang="ru-RU" altLang="ru-RU" dirty="0">
                <a:latin typeface="Times New Roman" panose="02020603050405020304" pitchFamily="18" charset="0"/>
                <a:cs typeface="Times New Roman" panose="02020603050405020304" pitchFamily="18" charset="0"/>
              </a:rPr>
              <a:t> как средстве познания мира и себя в этом мире, гармонизации отношений человека и общества.</a:t>
            </a:r>
          </a:p>
          <a:p>
            <a:pPr>
              <a:lnSpc>
                <a:spcPct val="80000"/>
              </a:lnSpc>
              <a:buFont typeface="Wingdings" panose="05000000000000000000" pitchFamily="2" charset="2"/>
              <a:buNone/>
            </a:pPr>
            <a:endParaRPr lang="ru-RU" altLang="ru-RU"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dirty="0">
                <a:latin typeface="Times New Roman" panose="02020603050405020304" pitchFamily="18" charset="0"/>
                <a:cs typeface="Times New Roman" panose="02020603050405020304" pitchFamily="18" charset="0"/>
              </a:rPr>
              <a:t>Учащиеся усовершенствуют</a:t>
            </a:r>
            <a:r>
              <a:rPr lang="ru-RU" altLang="ru-RU" i="1" dirty="0">
                <a:latin typeface="Times New Roman" panose="02020603050405020304" pitchFamily="18" charset="0"/>
                <a:cs typeface="Times New Roman" panose="02020603050405020304" pitchFamily="18" charset="0"/>
              </a:rPr>
              <a:t> технику чтения</a:t>
            </a:r>
            <a:r>
              <a:rPr lang="ru-RU" altLang="ru-RU" dirty="0">
                <a:latin typeface="Times New Roman" panose="02020603050405020304" pitchFamily="18" charset="0"/>
                <a:cs typeface="Times New Roman" panose="02020603050405020304" pitchFamily="18" charset="0"/>
              </a:rPr>
              <a:t> и приобретут устойчивый</a:t>
            </a:r>
            <a:r>
              <a:rPr lang="ru-RU" altLang="ru-RU" i="1" dirty="0">
                <a:latin typeface="Times New Roman" panose="02020603050405020304" pitchFamily="18" charset="0"/>
                <a:cs typeface="Times New Roman" panose="02020603050405020304" pitchFamily="18" charset="0"/>
              </a:rPr>
              <a:t> навык осмысленного чтения,</a:t>
            </a:r>
            <a:r>
              <a:rPr lang="ru-RU" altLang="ru-RU" dirty="0">
                <a:latin typeface="Times New Roman" panose="02020603050405020304" pitchFamily="18" charset="0"/>
                <a:cs typeface="Times New Roman" panose="02020603050405020304" pitchFamily="18" charset="0"/>
              </a:rPr>
              <a:t> получат возможность приобрести</a:t>
            </a:r>
            <a:r>
              <a:rPr lang="ru-RU" altLang="ru-RU" i="1" dirty="0">
                <a:latin typeface="Times New Roman" panose="02020603050405020304" pitchFamily="18" charset="0"/>
                <a:cs typeface="Times New Roman" panose="02020603050405020304" pitchFamily="18" charset="0"/>
              </a:rPr>
              <a:t> навык рефлексивного чтения.</a:t>
            </a:r>
            <a:r>
              <a:rPr lang="ru-RU" altLang="ru-RU" dirty="0">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endParaRPr lang="ru-RU" altLang="ru-RU"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dirty="0">
                <a:latin typeface="Times New Roman" panose="02020603050405020304" pitchFamily="18" charset="0"/>
                <a:cs typeface="Times New Roman" panose="02020603050405020304" pitchFamily="18" charset="0"/>
              </a:rPr>
              <a:t>Учащиеся овладеют различными</a:t>
            </a:r>
            <a:r>
              <a:rPr lang="ru-RU" altLang="ru-RU" i="1" dirty="0">
                <a:latin typeface="Times New Roman" panose="02020603050405020304" pitchFamily="18" charset="0"/>
                <a:cs typeface="Times New Roman" panose="02020603050405020304" pitchFamily="18" charset="0"/>
              </a:rPr>
              <a:t> видами</a:t>
            </a:r>
            <a:r>
              <a:rPr lang="ru-RU" altLang="ru-RU" dirty="0">
                <a:latin typeface="Times New Roman" panose="02020603050405020304" pitchFamily="18" charset="0"/>
                <a:cs typeface="Times New Roman" panose="02020603050405020304" pitchFamily="18" charset="0"/>
              </a:rPr>
              <a:t> и</a:t>
            </a:r>
            <a:r>
              <a:rPr lang="ru-RU" altLang="ru-RU" i="1" dirty="0">
                <a:latin typeface="Times New Roman" panose="02020603050405020304" pitchFamily="18" charset="0"/>
                <a:cs typeface="Times New Roman" panose="02020603050405020304" pitchFamily="18" charset="0"/>
              </a:rPr>
              <a:t> типами чтения:</a:t>
            </a:r>
            <a:r>
              <a:rPr lang="ru-RU" altLang="ru-RU" dirty="0">
                <a:latin typeface="Times New Roman" panose="02020603050405020304" pitchFamily="18" charset="0"/>
                <a:cs typeface="Times New Roman" panose="02020603050405020304" pitchFamily="18" charset="0"/>
              </a:rPr>
              <a:t> ознакомительным, изучающим, просмотровым, поисковым и выборочным; выразительным чтением; коммуникативным чтением вслух и про себя; учебным и самостоятельным чтением. </a:t>
            </a:r>
          </a:p>
          <a:p>
            <a:pPr>
              <a:lnSpc>
                <a:spcPct val="80000"/>
              </a:lnSpc>
              <a:buFont typeface="Wingdings" panose="05000000000000000000" pitchFamily="2" charset="2"/>
              <a:buNone/>
            </a:pPr>
            <a:endParaRPr lang="ru-RU" altLang="ru-RU"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dirty="0">
                <a:latin typeface="Times New Roman" panose="02020603050405020304" pitchFamily="18" charset="0"/>
                <a:cs typeface="Times New Roman" panose="02020603050405020304" pitchFamily="18" charset="0"/>
              </a:rPr>
              <a:t>Они овладеют основными</a:t>
            </a:r>
            <a:r>
              <a:rPr lang="ru-RU" altLang="ru-RU" i="1" dirty="0">
                <a:latin typeface="Times New Roman" panose="02020603050405020304" pitchFamily="18" charset="0"/>
                <a:cs typeface="Times New Roman" panose="02020603050405020304" pitchFamily="18" charset="0"/>
              </a:rPr>
              <a:t> стратегиями чтения</a:t>
            </a:r>
            <a:r>
              <a:rPr lang="ru-RU" altLang="ru-RU" dirty="0">
                <a:latin typeface="Times New Roman" panose="02020603050405020304" pitchFamily="18" charset="0"/>
                <a:cs typeface="Times New Roman" panose="02020603050405020304" pitchFamily="18" charset="0"/>
              </a:rPr>
              <a:t> художественных и других видов текстов и будут способны выбрать стратегию чтения, отвечающую конкретной учебной задаче.</a:t>
            </a:r>
          </a:p>
          <a:p>
            <a:pPr>
              <a:lnSpc>
                <a:spcPct val="90000"/>
              </a:lnSpc>
              <a:buFont typeface="Wingdings" panose="05000000000000000000" pitchFamily="2" charset="2"/>
              <a:buNone/>
            </a:pPr>
            <a:endParaRPr lang="ru-RU" altLang="ru-RU"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endParaRPr lang="ru-RU" altLang="ru-RU" dirty="0">
              <a:latin typeface="Times New Roman" panose="02020603050405020304" pitchFamily="18" charset="0"/>
              <a:cs typeface="Times New Roman" panose="02020603050405020304" pitchFamily="18" charset="0"/>
            </a:endParaRPr>
          </a:p>
          <a:p>
            <a:pPr>
              <a:lnSpc>
                <a:spcPct val="90000"/>
              </a:lnSpc>
            </a:pPr>
            <a:endParaRPr lang="ru-RU" alt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05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097280" y="286603"/>
            <a:ext cx="10058400" cy="1014975"/>
          </a:xfrm>
        </p:spPr>
        <p:txBody>
          <a:bodyPr/>
          <a:lstStyle/>
          <a:p>
            <a:pPr algn="ctr"/>
            <a:r>
              <a:rPr lang="ru-RU" altLang="ru-RU" sz="2000" b="1" dirty="0">
                <a:latin typeface="Times New Roman" panose="02020603050405020304" pitchFamily="18" charset="0"/>
                <a:cs typeface="Times New Roman" panose="02020603050405020304" pitchFamily="18" charset="0"/>
              </a:rPr>
              <a:t>1.2.3.4. СТРАТЕГИИ СМЫСЛОВОГО ЧТЕНИЯ</a:t>
            </a:r>
            <a:r>
              <a:rPr lang="ru-RU" altLang="ru-RU" sz="2000" dirty="0">
                <a:latin typeface="Times New Roman" panose="02020603050405020304" pitchFamily="18" charset="0"/>
                <a:cs typeface="Times New Roman" panose="02020603050405020304" pitchFamily="18" charset="0"/>
              </a:rPr>
              <a:t> </a:t>
            </a:r>
            <a:r>
              <a:rPr lang="ru-RU" altLang="ru-RU" sz="2000" b="1" dirty="0">
                <a:latin typeface="Times New Roman" panose="02020603050405020304" pitchFamily="18" charset="0"/>
                <a:cs typeface="Times New Roman" panose="02020603050405020304" pitchFamily="18" charset="0"/>
              </a:rPr>
              <a:t>И РАБОТА С ТЕКСТОМ</a:t>
            </a:r>
            <a:br>
              <a:rPr lang="ru-RU" altLang="ru-RU" sz="2000" b="1" dirty="0">
                <a:latin typeface="Times New Roman" panose="02020603050405020304" pitchFamily="18" charset="0"/>
                <a:cs typeface="Times New Roman" panose="02020603050405020304" pitchFamily="18" charset="0"/>
              </a:rPr>
            </a:br>
            <a:r>
              <a:rPr lang="ru-RU" altLang="ru-RU" sz="2000" b="1" dirty="0">
                <a:latin typeface="Times New Roman" panose="02020603050405020304" pitchFamily="18" charset="0"/>
                <a:cs typeface="Times New Roman" panose="02020603050405020304" pitchFamily="18" charset="0"/>
              </a:rPr>
              <a:t>Работа с текстом: поиск информации и понимание прочитанного</a:t>
            </a:r>
            <a:br>
              <a:rPr lang="ru-RU" altLang="ru-RU" sz="2000" dirty="0">
                <a:latin typeface="Times New Roman" panose="02020603050405020304" pitchFamily="18" charset="0"/>
                <a:cs typeface="Times New Roman" panose="02020603050405020304" pitchFamily="18" charset="0"/>
              </a:rPr>
            </a:br>
            <a:endParaRPr lang="ru-RU" altLang="ru-RU" sz="2000" dirty="0">
              <a:latin typeface="Times New Roman" panose="02020603050405020304" pitchFamily="18" charset="0"/>
              <a:cs typeface="Times New Roman" panose="02020603050405020304" pitchFamily="18" charset="0"/>
            </a:endParaRPr>
          </a:p>
        </p:txBody>
      </p:sp>
      <p:sp>
        <p:nvSpPr>
          <p:cNvPr id="181251" name="Rectangle 3"/>
          <p:cNvSpPr>
            <a:spLocks noGrp="1" noChangeArrowheads="1"/>
          </p:cNvSpPr>
          <p:nvPr>
            <p:ph type="body" idx="1"/>
          </p:nvPr>
        </p:nvSpPr>
        <p:spPr>
          <a:xfrm>
            <a:off x="1039615" y="1464019"/>
            <a:ext cx="10173730" cy="5229225"/>
          </a:xfrm>
        </p:spPr>
        <p:txBody>
          <a:bodyPr/>
          <a:lstStyle/>
          <a:p>
            <a:pPr>
              <a:lnSpc>
                <a:spcPct val="80000"/>
              </a:lnSpc>
              <a:buFont typeface="Wingdings" panose="05000000000000000000" pitchFamily="2" charset="2"/>
              <a:buNone/>
            </a:pPr>
            <a:r>
              <a:rPr lang="ru-RU" altLang="ru-RU" sz="2200" dirty="0">
                <a:latin typeface="Times New Roman" panose="02020603050405020304" pitchFamily="18" charset="0"/>
                <a:cs typeface="Times New Roman" panose="02020603050405020304" pitchFamily="18" charset="0"/>
              </a:rPr>
              <a:t>Выпускник научится:</a:t>
            </a:r>
          </a:p>
          <a:p>
            <a:pPr>
              <a:lnSpc>
                <a:spcPct val="80000"/>
              </a:lnSpc>
              <a:buFont typeface="Wingdings" panose="05000000000000000000" pitchFamily="2" charset="2"/>
              <a:buNone/>
            </a:pPr>
            <a:r>
              <a:rPr lang="ru-RU" altLang="ru-RU" sz="2200" dirty="0">
                <a:latin typeface="Times New Roman" panose="02020603050405020304" pitchFamily="18" charset="0"/>
                <a:cs typeface="Times New Roman" panose="02020603050405020304" pitchFamily="18" charset="0"/>
              </a:rPr>
              <a:t>	• </a:t>
            </a:r>
            <a:r>
              <a:rPr lang="ru-RU" altLang="ru-RU" sz="2200" b="1" dirty="0">
                <a:latin typeface="Times New Roman" panose="02020603050405020304" pitchFamily="18" charset="0"/>
                <a:cs typeface="Times New Roman" panose="02020603050405020304" pitchFamily="18" charset="0"/>
              </a:rPr>
              <a:t>ориентироваться в содержании текста и понимать его целостный смысл:</a:t>
            </a:r>
          </a:p>
          <a:p>
            <a:pPr>
              <a:lnSpc>
                <a:spcPct val="80000"/>
              </a:lnSpc>
              <a:buFont typeface="Wingdings" panose="05000000000000000000" pitchFamily="2" charset="2"/>
              <a:buNone/>
            </a:pPr>
            <a:r>
              <a:rPr lang="ru-RU" altLang="ru-RU" sz="2200" dirty="0">
                <a:latin typeface="Times New Roman" panose="02020603050405020304" pitchFamily="18" charset="0"/>
                <a:cs typeface="Times New Roman" panose="02020603050405020304" pitchFamily="18" charset="0"/>
              </a:rPr>
              <a:t>— определять главную тему, общую цель или назначение текста;</a:t>
            </a:r>
          </a:p>
          <a:p>
            <a:pPr>
              <a:lnSpc>
                <a:spcPct val="80000"/>
              </a:lnSpc>
              <a:buFont typeface="Wingdings" panose="05000000000000000000" pitchFamily="2" charset="2"/>
              <a:buNone/>
            </a:pPr>
            <a:r>
              <a:rPr lang="ru-RU" altLang="ru-RU" sz="2200" dirty="0">
                <a:latin typeface="Times New Roman" panose="02020603050405020304" pitchFamily="18" charset="0"/>
                <a:cs typeface="Times New Roman" panose="02020603050405020304" pitchFamily="18" charset="0"/>
              </a:rPr>
              <a:t>— выбирать из текста или придумать заголовок, соответствующий содержанию и общему смыслу текста;</a:t>
            </a:r>
          </a:p>
          <a:p>
            <a:pPr>
              <a:lnSpc>
                <a:spcPct val="80000"/>
              </a:lnSpc>
              <a:buFont typeface="Wingdings" panose="05000000000000000000" pitchFamily="2" charset="2"/>
              <a:buNone/>
            </a:pPr>
            <a:r>
              <a:rPr lang="ru-RU" altLang="ru-RU" sz="2200" dirty="0">
                <a:latin typeface="Times New Roman" panose="02020603050405020304" pitchFamily="18" charset="0"/>
                <a:cs typeface="Times New Roman" panose="02020603050405020304" pitchFamily="18" charset="0"/>
              </a:rPr>
              <a:t>— формулировать тезис, выражающий общий смысл текста;</a:t>
            </a:r>
          </a:p>
          <a:p>
            <a:pPr>
              <a:lnSpc>
                <a:spcPct val="80000"/>
              </a:lnSpc>
              <a:buFont typeface="Wingdings" panose="05000000000000000000" pitchFamily="2" charset="2"/>
              <a:buNone/>
            </a:pPr>
            <a:r>
              <a:rPr lang="ru-RU" altLang="ru-RU" sz="2200" dirty="0">
                <a:latin typeface="Times New Roman" panose="02020603050405020304" pitchFamily="18" charset="0"/>
                <a:cs typeface="Times New Roman" panose="02020603050405020304" pitchFamily="18" charset="0"/>
              </a:rPr>
              <a:t>— предвосхищать содержание предметного плана текста по заголовку и с опорой на предыдущий опыт;</a:t>
            </a:r>
          </a:p>
          <a:p>
            <a:pPr>
              <a:lnSpc>
                <a:spcPct val="80000"/>
              </a:lnSpc>
              <a:buFont typeface="Wingdings" panose="05000000000000000000" pitchFamily="2" charset="2"/>
              <a:buNone/>
            </a:pPr>
            <a:r>
              <a:rPr lang="ru-RU" altLang="ru-RU" sz="2200" dirty="0">
                <a:latin typeface="Times New Roman" panose="02020603050405020304" pitchFamily="18" charset="0"/>
                <a:cs typeface="Times New Roman" panose="02020603050405020304" pitchFamily="18" charset="0"/>
              </a:rPr>
              <a:t>— объяснять порядок частей/инструкций, содержащихся в тексте;</a:t>
            </a:r>
          </a:p>
          <a:p>
            <a:pPr>
              <a:lnSpc>
                <a:spcPct val="80000"/>
              </a:lnSpc>
              <a:buFont typeface="Wingdings" panose="05000000000000000000" pitchFamily="2" charset="2"/>
              <a:buNone/>
            </a:pPr>
            <a:r>
              <a:rPr lang="ru-RU" altLang="ru-RU" sz="2200" dirty="0">
                <a:latin typeface="Times New Roman" panose="02020603050405020304" pitchFamily="18" charset="0"/>
                <a:cs typeface="Times New Roman" panose="02020603050405020304" pitchFamily="18" charset="0"/>
              </a:rPr>
              <a:t>— сопоставлять основные текстовые и </a:t>
            </a:r>
            <a:r>
              <a:rPr lang="ru-RU" altLang="ru-RU" sz="2200" dirty="0" err="1">
                <a:latin typeface="Times New Roman" panose="02020603050405020304" pitchFamily="18" charset="0"/>
                <a:cs typeface="Times New Roman" panose="02020603050405020304" pitchFamily="18" charset="0"/>
              </a:rPr>
              <a:t>внетекстовые</a:t>
            </a:r>
            <a:r>
              <a:rPr lang="ru-RU" altLang="ru-RU" sz="2200" dirty="0">
                <a:latin typeface="Times New Roman" panose="02020603050405020304" pitchFamily="18" charset="0"/>
                <a:cs typeface="Times New Roman" panose="02020603050405020304" pitchFamily="18" charset="0"/>
              </a:rPr>
              <a:t> компоненты: обнаруживать соответствие между частью текста и его общей идеей, сформулированной вопросом, объяснять назначение карты, рисунка, пояснять части графика или таблицы и т. д.;</a:t>
            </a:r>
          </a:p>
        </p:txBody>
      </p:sp>
    </p:spTree>
    <p:extLst>
      <p:ext uri="{BB962C8B-B14F-4D97-AF65-F5344CB8AC3E}">
        <p14:creationId xmlns:p14="http://schemas.microsoft.com/office/powerpoint/2010/main" val="1579683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4294967295"/>
          </p:nvPr>
        </p:nvSpPr>
        <p:spPr>
          <a:xfrm>
            <a:off x="428368" y="222422"/>
            <a:ext cx="10948085" cy="6446666"/>
          </a:xfrm>
        </p:spPr>
        <p:txBody>
          <a:bodyPr>
            <a:normAutofit/>
          </a:bodyPr>
          <a:lstStyle/>
          <a:p>
            <a:pPr>
              <a:lnSpc>
                <a:spcPct val="80000"/>
              </a:lnSpc>
              <a:buFont typeface="Wingdings" panose="05000000000000000000" pitchFamily="2" charset="2"/>
              <a:buNone/>
            </a:pPr>
            <a:r>
              <a:rPr lang="ru-RU" altLang="ru-RU" sz="1600" dirty="0">
                <a:latin typeface="Times New Roman" panose="02020603050405020304" pitchFamily="18" charset="0"/>
                <a:cs typeface="Times New Roman" panose="02020603050405020304" pitchFamily="18" charset="0"/>
              </a:rPr>
              <a:t>• </a:t>
            </a:r>
            <a:r>
              <a:rPr lang="ru-RU" altLang="ru-RU" sz="1700" b="1" dirty="0">
                <a:latin typeface="Times New Roman" panose="02020603050405020304" pitchFamily="18" charset="0"/>
                <a:cs typeface="Times New Roman" panose="02020603050405020304" pitchFamily="18" charset="0"/>
              </a:rPr>
              <a:t>находить в тексте требуемую информацию</a:t>
            </a:r>
            <a:r>
              <a:rPr lang="ru-RU" altLang="ru-RU" sz="1700" dirty="0">
                <a:latin typeface="Times New Roman" panose="02020603050405020304" pitchFamily="18" charset="0"/>
                <a:cs typeface="Times New Roman" panose="02020603050405020304" pitchFamily="18" charset="0"/>
              </a:rPr>
              <a:t> (пробегать текст глазами, определять его основные элементы, сопоставлять формы выражения информации в запросе и в самом тексте, устанавливать, являются ли они тождественными или синонимическими, находить необходимую единицу информации в тексте);</a:t>
            </a:r>
          </a:p>
          <a:p>
            <a:pPr>
              <a:lnSpc>
                <a:spcPct val="80000"/>
              </a:lnSpc>
              <a:buFont typeface="Wingdings" panose="05000000000000000000" pitchFamily="2" charset="2"/>
              <a:buNone/>
            </a:pPr>
            <a:endParaRPr lang="ru-RU" altLang="ru-RU" sz="17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a:t>
            </a:r>
            <a:r>
              <a:rPr lang="ru-RU" altLang="ru-RU" sz="1700" b="1" dirty="0">
                <a:latin typeface="Times New Roman" panose="02020603050405020304" pitchFamily="18" charset="0"/>
                <a:cs typeface="Times New Roman" panose="02020603050405020304" pitchFamily="18" charset="0"/>
              </a:rPr>
              <a:t>решать учебно-познавательные и учебно-практические задачи, требующие полного и критического понимания текста</a:t>
            </a:r>
            <a:r>
              <a:rPr lang="ru-RU" altLang="ru-RU" sz="1700" dirty="0">
                <a:latin typeface="Times New Roman" panose="02020603050405020304" pitchFamily="18" charset="0"/>
                <a:cs typeface="Times New Roman" panose="02020603050405020304" pitchFamily="18" charset="0"/>
              </a:rPr>
              <a:t>:</a:t>
            </a: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определять назначение разных видов текстов;</a:t>
            </a: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ставить перед собой цель чтения, направляя внимание на полезную в данный момент информацию;</a:t>
            </a: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различать темы и </a:t>
            </a:r>
            <a:r>
              <a:rPr lang="ru-RU" altLang="ru-RU" sz="1700" dirty="0" err="1">
                <a:latin typeface="Times New Roman" panose="02020603050405020304" pitchFamily="18" charset="0"/>
                <a:cs typeface="Times New Roman" panose="02020603050405020304" pitchFamily="18" charset="0"/>
              </a:rPr>
              <a:t>подтемы</a:t>
            </a:r>
            <a:r>
              <a:rPr lang="ru-RU" altLang="ru-RU" sz="1700" dirty="0">
                <a:latin typeface="Times New Roman" panose="02020603050405020304" pitchFamily="18" charset="0"/>
                <a:cs typeface="Times New Roman" panose="02020603050405020304" pitchFamily="18" charset="0"/>
              </a:rPr>
              <a:t> специального текста;</a:t>
            </a: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выделять главную и избыточную информацию;</a:t>
            </a: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прогнозировать последовательность изложения идей текста;</a:t>
            </a: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сопоставлять разные точки зрения и разные источники информации по заданной теме;</a:t>
            </a: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выполнять смысловое свёртывание выделенных фактов и мыслей;</a:t>
            </a: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формировать на основе текста систему аргументов (доводов) для обоснования определённой позиции;</a:t>
            </a: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понимать душевное состояние персонажей текста, сопереживать им.</a:t>
            </a:r>
          </a:p>
          <a:p>
            <a:pPr>
              <a:lnSpc>
                <a:spcPct val="80000"/>
              </a:lnSpc>
              <a:buFont typeface="Wingdings" panose="05000000000000000000" pitchFamily="2" charset="2"/>
              <a:buNone/>
            </a:pPr>
            <a:endParaRPr lang="ru-RU" altLang="ru-RU" sz="1700" i="1"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sz="1700" i="1" u="sng" dirty="0">
                <a:latin typeface="Times New Roman" panose="02020603050405020304" pitchFamily="18" charset="0"/>
                <a:cs typeface="Times New Roman" panose="02020603050405020304" pitchFamily="18" charset="0"/>
              </a:rPr>
              <a:t>Выпускник получит возможность научиться</a:t>
            </a:r>
            <a:r>
              <a:rPr lang="ru-RU" altLang="ru-RU" sz="1700" i="1" dirty="0">
                <a:latin typeface="Times New Roman" panose="02020603050405020304" pitchFamily="18" charset="0"/>
                <a:cs typeface="Times New Roman" panose="02020603050405020304" pitchFamily="18" charset="0"/>
              </a:rPr>
              <a:t>:</a:t>
            </a:r>
            <a:endParaRPr lang="ru-RU" altLang="ru-RU" sz="17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sz="1700" dirty="0">
                <a:latin typeface="Times New Roman" panose="02020603050405020304" pitchFamily="18" charset="0"/>
                <a:cs typeface="Times New Roman" panose="02020603050405020304" pitchFamily="18" charset="0"/>
              </a:rPr>
              <a:t>• </a:t>
            </a:r>
            <a:r>
              <a:rPr lang="ru-RU" altLang="ru-RU" sz="1700" b="1" dirty="0">
                <a:latin typeface="Times New Roman" panose="02020603050405020304" pitchFamily="18" charset="0"/>
                <a:cs typeface="Times New Roman" panose="02020603050405020304" pitchFamily="18" charset="0"/>
              </a:rPr>
              <a:t>анализировать изменения своего эмоционального состояния в процессе чтения, получения и переработки полученной информации и её осмысления.</a:t>
            </a:r>
          </a:p>
          <a:p>
            <a:pPr>
              <a:lnSpc>
                <a:spcPct val="80000"/>
              </a:lnSpc>
              <a:buFont typeface="Wingdings" panose="05000000000000000000" pitchFamily="2" charset="2"/>
              <a:buNone/>
            </a:pPr>
            <a:endParaRPr lang="ru-RU" altLang="ru-RU" sz="1700" b="1"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endParaRPr lang="ru-RU" alt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27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4294967295"/>
          </p:nvPr>
        </p:nvSpPr>
        <p:spPr>
          <a:xfrm>
            <a:off x="181231" y="0"/>
            <a:ext cx="11664780" cy="6858000"/>
          </a:xfrm>
        </p:spPr>
        <p:txBody>
          <a:bodyPr>
            <a:normAutofit/>
          </a:bodyPr>
          <a:lstStyle/>
          <a:p>
            <a:pPr algn="ctr">
              <a:lnSpc>
                <a:spcPct val="80000"/>
              </a:lnSpc>
              <a:buFont typeface="Wingdings" panose="05000000000000000000" pitchFamily="2" charset="2"/>
              <a:buNone/>
            </a:pPr>
            <a:r>
              <a:rPr lang="ru-RU" altLang="ru-RU" sz="1600" b="1" dirty="0">
                <a:latin typeface="Times New Roman" panose="02020603050405020304" pitchFamily="18" charset="0"/>
                <a:cs typeface="Times New Roman" panose="02020603050405020304" pitchFamily="18" charset="0"/>
              </a:rPr>
              <a:t>Работа с текстом: преобразование и </a:t>
            </a:r>
          </a:p>
          <a:p>
            <a:pPr algn="ctr">
              <a:lnSpc>
                <a:spcPct val="80000"/>
              </a:lnSpc>
              <a:buFont typeface="Wingdings" panose="05000000000000000000" pitchFamily="2" charset="2"/>
              <a:buNone/>
            </a:pPr>
            <a:r>
              <a:rPr lang="ru-RU" altLang="ru-RU" sz="1600" b="1" dirty="0">
                <a:latin typeface="Times New Roman" panose="02020603050405020304" pitchFamily="18" charset="0"/>
                <a:cs typeface="Times New Roman" panose="02020603050405020304" pitchFamily="18" charset="0"/>
              </a:rPr>
              <a:t>интерпретация информации</a:t>
            </a:r>
            <a:endParaRPr lang="ru-RU" altLang="ru-RU" sz="16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Выпускник научится:</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структурировать текст, используя нумерацию страниц, списки, ссылки, оглавления; проводить проверку правописания; использовать в тексте таблицы, изображения;</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преобразовывать текст, используя новые формы представления информации: формулы, графики, диаграммы, таблицы (в том числе динамические, электронные, в частности в практических задачах), переходить от одного представления данных к другому;</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интерпретировать текст:</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сравнивать и противопоставлять заключённую в тексте информацию разного характера;</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обнаруживать в тексте доводы в подтверждение выдвинутых тезисов;</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делать выводы из сформулированных посылок;</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выводить заключение о намерении автора или главной мысли текста. </a:t>
            </a:r>
          </a:p>
          <a:p>
            <a:pPr>
              <a:lnSpc>
                <a:spcPct val="80000"/>
              </a:lnSpc>
              <a:buFont typeface="Wingdings" panose="05000000000000000000" pitchFamily="2" charset="2"/>
              <a:buNone/>
            </a:pPr>
            <a:endParaRPr lang="ru-RU" altLang="ru-RU" sz="1800" i="1"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sz="1800" i="1" dirty="0">
                <a:latin typeface="Times New Roman" panose="02020603050405020304" pitchFamily="18" charset="0"/>
                <a:cs typeface="Times New Roman" panose="02020603050405020304" pitchFamily="18" charset="0"/>
              </a:rPr>
              <a:t>Выпускник получит возможность научиться:</a:t>
            </a:r>
            <a:endParaRPr lang="ru-RU" altLang="ru-RU" sz="18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a:t>
            </a:r>
            <a:r>
              <a:rPr lang="ru-RU" altLang="ru-RU" sz="1800" i="1" dirty="0">
                <a:latin typeface="Times New Roman" panose="02020603050405020304" pitchFamily="18" charset="0"/>
                <a:cs typeface="Times New Roman" panose="02020603050405020304" pitchFamily="18" charset="0"/>
              </a:rPr>
              <a:t>выявлять имплицитную информацию текста на основе сопоставления иллюстративного материала с информацией текста, анализа подтекста (использованных языковых средств и структуры текста).</a:t>
            </a:r>
          </a:p>
          <a:p>
            <a:pPr>
              <a:lnSpc>
                <a:spcPct val="80000"/>
              </a:lnSpc>
              <a:buFont typeface="Wingdings" panose="05000000000000000000" pitchFamily="2" charset="2"/>
              <a:buNone/>
            </a:pPr>
            <a:endParaRPr lang="ru-RU" alt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22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4294967295"/>
          </p:nvPr>
        </p:nvSpPr>
        <p:spPr>
          <a:xfrm>
            <a:off x="420130" y="90060"/>
            <a:ext cx="11277600" cy="6669087"/>
          </a:xfrm>
        </p:spPr>
        <p:txBody>
          <a:bodyPr>
            <a:normAutofit/>
          </a:bodyPr>
          <a:lstStyle/>
          <a:p>
            <a:pPr algn="ctr">
              <a:lnSpc>
                <a:spcPct val="80000"/>
              </a:lnSpc>
              <a:buFont typeface="Wingdings" panose="05000000000000000000" pitchFamily="2" charset="2"/>
              <a:buNone/>
            </a:pPr>
            <a:r>
              <a:rPr lang="ru-RU" altLang="ru-RU" sz="1800" b="1" dirty="0">
                <a:latin typeface="Times New Roman" panose="02020603050405020304" pitchFamily="18" charset="0"/>
                <a:cs typeface="Times New Roman" panose="02020603050405020304" pitchFamily="18" charset="0"/>
              </a:rPr>
              <a:t>Работа с текстом: оценка информации</a:t>
            </a:r>
          </a:p>
          <a:p>
            <a:pPr algn="ctr">
              <a:lnSpc>
                <a:spcPct val="80000"/>
              </a:lnSpc>
              <a:buFont typeface="Wingdings" panose="05000000000000000000" pitchFamily="2" charset="2"/>
              <a:buNone/>
            </a:pPr>
            <a:endParaRPr lang="ru-RU" altLang="ru-RU" sz="18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Выпускник научится:</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откликаться на содержание текста:</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связывать информацию, обнаруженную в тексте, со знаниями из других источников;</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оценивать утверждения, сделанные в тексте, исходя из своих представлений о мире;</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находить доводы в защиту своей точки зрения;</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откликаться на форму текста: оценивать не только содержание текста, но и его форму, а в целом — мастерство его исполнения;</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на основе имеющихся знаний, жизненного опыта подвергать сомнению достоверность имеющейся информации, обнаруживать недостоверность получаемой информации, пробелы в информации и находить пути восполнения этих пробелов;</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в процессе работы с одним или несколькими источниками выявлять содержащуюся в них противоречивую, конфликтную информацию;</a:t>
            </a:r>
          </a:p>
          <a:p>
            <a:pPr>
              <a:lnSpc>
                <a:spcPct val="80000"/>
              </a:lnSpc>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использовать полученный опыт восприятия информационных объектов для обогащения чувственного опыта, высказывать оценочные суждения и свою точку зрения о полученном сообщении (прочитанном тексте). </a:t>
            </a:r>
          </a:p>
          <a:p>
            <a:pPr>
              <a:lnSpc>
                <a:spcPct val="80000"/>
              </a:lnSpc>
              <a:buFont typeface="Wingdings" panose="05000000000000000000" pitchFamily="2" charset="2"/>
              <a:buNone/>
            </a:pPr>
            <a:endParaRPr lang="ru-RU" altLang="ru-RU" sz="1800" i="1" dirty="0">
              <a:latin typeface="Times New Roman" panose="02020603050405020304" pitchFamily="18" charset="0"/>
              <a:cs typeface="Times New Roman" panose="02020603050405020304" pitchFamily="18" charset="0"/>
            </a:endParaRPr>
          </a:p>
          <a:p>
            <a:pPr>
              <a:lnSpc>
                <a:spcPct val="110000"/>
              </a:lnSpc>
              <a:spcBef>
                <a:spcPts val="0"/>
              </a:spcBef>
              <a:spcAft>
                <a:spcPts val="0"/>
              </a:spcAft>
              <a:buFont typeface="Wingdings" panose="05000000000000000000" pitchFamily="2" charset="2"/>
              <a:buNone/>
            </a:pPr>
            <a:r>
              <a:rPr lang="ru-RU" altLang="ru-RU" sz="1800" i="1" dirty="0">
                <a:latin typeface="Times New Roman" panose="02020603050405020304" pitchFamily="18" charset="0"/>
                <a:cs typeface="Times New Roman" panose="02020603050405020304" pitchFamily="18" charset="0"/>
              </a:rPr>
              <a:t>Выпускник получит возможность научиться:</a:t>
            </a:r>
            <a:endParaRPr lang="ru-RU" altLang="ru-RU" sz="1800" dirty="0">
              <a:latin typeface="Times New Roman" panose="02020603050405020304" pitchFamily="18" charset="0"/>
              <a:cs typeface="Times New Roman" panose="02020603050405020304" pitchFamily="18" charset="0"/>
            </a:endParaRPr>
          </a:p>
          <a:p>
            <a:pPr>
              <a:lnSpc>
                <a:spcPct val="110000"/>
              </a:lnSpc>
              <a:spcBef>
                <a:spcPts val="0"/>
              </a:spcBef>
              <a:spcAft>
                <a:spcPts val="0"/>
              </a:spcAft>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a:t>
            </a:r>
            <a:r>
              <a:rPr lang="ru-RU" altLang="ru-RU" sz="1800" i="1" dirty="0">
                <a:latin typeface="Times New Roman" panose="02020603050405020304" pitchFamily="18" charset="0"/>
                <a:cs typeface="Times New Roman" panose="02020603050405020304" pitchFamily="18" charset="0"/>
              </a:rPr>
              <a:t>критически относиться к рекламной информации;</a:t>
            </a:r>
            <a:endParaRPr lang="ru-RU" altLang="ru-RU" sz="1800" dirty="0">
              <a:latin typeface="Times New Roman" panose="02020603050405020304" pitchFamily="18" charset="0"/>
              <a:cs typeface="Times New Roman" panose="02020603050405020304" pitchFamily="18" charset="0"/>
            </a:endParaRPr>
          </a:p>
          <a:p>
            <a:pPr>
              <a:lnSpc>
                <a:spcPct val="110000"/>
              </a:lnSpc>
              <a:spcBef>
                <a:spcPts val="0"/>
              </a:spcBef>
              <a:spcAft>
                <a:spcPts val="0"/>
              </a:spcAft>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a:t>
            </a:r>
            <a:r>
              <a:rPr lang="ru-RU" altLang="ru-RU" sz="1800" i="1" dirty="0">
                <a:latin typeface="Times New Roman" panose="02020603050405020304" pitchFamily="18" charset="0"/>
                <a:cs typeface="Times New Roman" panose="02020603050405020304" pitchFamily="18" charset="0"/>
              </a:rPr>
              <a:t>находить способы проверки противоречивой информации;</a:t>
            </a:r>
            <a:endParaRPr lang="ru-RU" altLang="ru-RU" sz="1800" dirty="0">
              <a:latin typeface="Times New Roman" panose="02020603050405020304" pitchFamily="18" charset="0"/>
              <a:cs typeface="Times New Roman" panose="02020603050405020304" pitchFamily="18" charset="0"/>
            </a:endParaRPr>
          </a:p>
          <a:p>
            <a:pPr>
              <a:lnSpc>
                <a:spcPct val="110000"/>
              </a:lnSpc>
              <a:spcBef>
                <a:spcPts val="0"/>
              </a:spcBef>
              <a:spcAft>
                <a:spcPts val="0"/>
              </a:spcAft>
              <a:buFont typeface="Wingdings" panose="05000000000000000000" pitchFamily="2" charset="2"/>
              <a:buNone/>
            </a:pPr>
            <a:r>
              <a:rPr lang="ru-RU" altLang="ru-RU" sz="1800" dirty="0">
                <a:latin typeface="Times New Roman" panose="02020603050405020304" pitchFamily="18" charset="0"/>
                <a:cs typeface="Times New Roman" panose="02020603050405020304" pitchFamily="18" charset="0"/>
              </a:rPr>
              <a:t>• </a:t>
            </a:r>
            <a:r>
              <a:rPr lang="ru-RU" altLang="ru-RU" sz="1800" i="1" dirty="0">
                <a:latin typeface="Times New Roman" panose="02020603050405020304" pitchFamily="18" charset="0"/>
                <a:cs typeface="Times New Roman" panose="02020603050405020304" pitchFamily="18" charset="0"/>
              </a:rPr>
              <a:t>определять достоверную информацию в случае наличия противоречивой или конфликтной ситуации.</a:t>
            </a:r>
          </a:p>
          <a:p>
            <a:pPr>
              <a:lnSpc>
                <a:spcPct val="80000"/>
              </a:lnSpc>
            </a:pPr>
            <a:endParaRPr lang="ru-RU" alt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671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981200" y="381000"/>
            <a:ext cx="8229600" cy="960438"/>
          </a:xfrm>
        </p:spPr>
        <p:txBody>
          <a:bodyPr/>
          <a:lstStyle/>
          <a:p>
            <a:r>
              <a:rPr lang="ru-RU" altLang="ru-RU" sz="2000" b="1" dirty="0">
                <a:latin typeface="Times New Roman" panose="02020603050405020304" pitchFamily="18" charset="0"/>
                <a:cs typeface="Times New Roman" panose="02020603050405020304" pitchFamily="18" charset="0"/>
              </a:rPr>
              <a:t>«НАЦИОНАЛЬНАЯ ПРОГРАММА ПОДДЕРЖКИ И РАЗВИТИЯ ЧТЕНИЯ»</a:t>
            </a:r>
            <a:br>
              <a:rPr lang="ru-RU" altLang="ru-RU" sz="2000" b="1" dirty="0">
                <a:latin typeface="Times New Roman" panose="02020603050405020304" pitchFamily="18" charset="0"/>
                <a:cs typeface="Times New Roman" panose="02020603050405020304" pitchFamily="18" charset="0"/>
              </a:rPr>
            </a:br>
            <a:r>
              <a:rPr lang="ru-RU" altLang="ru-RU" sz="2000" b="1" dirty="0">
                <a:latin typeface="Times New Roman" panose="02020603050405020304" pitchFamily="18" charset="0"/>
                <a:cs typeface="Times New Roman" panose="02020603050405020304" pitchFamily="18" charset="0"/>
              </a:rPr>
              <a:t>(до 2020 года)</a:t>
            </a:r>
          </a:p>
        </p:txBody>
      </p:sp>
      <p:sp>
        <p:nvSpPr>
          <p:cNvPr id="290819" name="Rectangle 3"/>
          <p:cNvSpPr>
            <a:spLocks noGrp="1" noChangeArrowheads="1"/>
          </p:cNvSpPr>
          <p:nvPr>
            <p:ph type="body" idx="1"/>
          </p:nvPr>
        </p:nvSpPr>
        <p:spPr>
          <a:xfrm>
            <a:off x="1268627" y="1557338"/>
            <a:ext cx="8953286" cy="4546600"/>
          </a:xfrm>
        </p:spPr>
        <p:txBody>
          <a:bodyPr/>
          <a:lstStyle/>
          <a:p>
            <a:r>
              <a:rPr lang="ru-RU" altLang="ru-RU" sz="2800" dirty="0">
                <a:latin typeface="Times New Roman" panose="02020603050405020304" pitchFamily="18" charset="0"/>
                <a:cs typeface="Times New Roman" panose="02020603050405020304" pitchFamily="18" charset="0"/>
              </a:rPr>
              <a:t>Национальная программа поддержки и развития чтения направлена на повышение уровня компетентности граждан России, создание необходимых условий и среды, стимулирующих рост культурного и интеллектуального потенциала нации. </a:t>
            </a:r>
          </a:p>
          <a:p>
            <a:pPr algn="ctr"/>
            <a:r>
              <a:rPr lang="ru-RU" altLang="ru-RU" sz="2800" dirty="0">
                <a:latin typeface="Times New Roman" panose="02020603050405020304" pitchFamily="18" charset="0"/>
                <a:cs typeface="Times New Roman" panose="02020603050405020304" pitchFamily="18" charset="0"/>
              </a:rPr>
              <a:t>1 этап – 2007–2010 гг.</a:t>
            </a:r>
            <a:br>
              <a:rPr lang="ru-RU" altLang="ru-RU" sz="2800" dirty="0">
                <a:latin typeface="Times New Roman" panose="02020603050405020304" pitchFamily="18" charset="0"/>
                <a:cs typeface="Times New Roman" panose="02020603050405020304" pitchFamily="18" charset="0"/>
              </a:rPr>
            </a:br>
            <a:r>
              <a:rPr lang="ru-RU" altLang="ru-RU" sz="2800" dirty="0">
                <a:latin typeface="Times New Roman" panose="02020603050405020304" pitchFamily="18" charset="0"/>
                <a:cs typeface="Times New Roman" panose="02020603050405020304" pitchFamily="18" charset="0"/>
              </a:rPr>
              <a:t>2 этап – 2011–2015 гг.</a:t>
            </a:r>
            <a:br>
              <a:rPr lang="ru-RU" altLang="ru-RU" sz="2800" dirty="0">
                <a:latin typeface="Times New Roman" panose="02020603050405020304" pitchFamily="18" charset="0"/>
                <a:cs typeface="Times New Roman" panose="02020603050405020304" pitchFamily="18" charset="0"/>
              </a:rPr>
            </a:br>
            <a:r>
              <a:rPr lang="ru-RU" altLang="ru-RU" sz="2800" dirty="0">
                <a:latin typeface="Times New Roman" panose="02020603050405020304" pitchFamily="18" charset="0"/>
                <a:cs typeface="Times New Roman" panose="02020603050405020304" pitchFamily="18" charset="0"/>
              </a:rPr>
              <a:t>3 этап – 2016–2020 гг. </a:t>
            </a:r>
          </a:p>
          <a:p>
            <a:pPr algn="ctr">
              <a:buFont typeface="Wingdings" panose="05000000000000000000" pitchFamily="2" charset="2"/>
              <a:buNone/>
            </a:pPr>
            <a:r>
              <a:rPr lang="ru-RU" altLang="ru-RU" sz="2800" dirty="0">
                <a:latin typeface="Times New Roman" panose="02020603050405020304" pitchFamily="18" charset="0"/>
                <a:cs typeface="Times New Roman" panose="02020603050405020304" pitchFamily="18" charset="0"/>
              </a:rPr>
              <a:t>(http://www.library.ru/1/act/doc)</a:t>
            </a:r>
          </a:p>
          <a:p>
            <a:endParaRPr lang="ru-RU" alt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79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24933" y="397933"/>
            <a:ext cx="10781500" cy="6070600"/>
          </a:xfrm>
        </p:spPr>
        <p:txBody>
          <a:bodyPr>
            <a:normAutofit/>
          </a:bodyPr>
          <a:lstStyle/>
          <a:p>
            <a:r>
              <a:rPr lang="en-US" b="1" dirty="0">
                <a:latin typeface="Times New Roman" panose="02020603050405020304" pitchFamily="18" charset="0"/>
                <a:cs typeface="Times New Roman" panose="02020603050405020304" pitchFamily="18" charset="0"/>
              </a:rPr>
              <a:t>I</a:t>
            </a:r>
            <a:r>
              <a:rPr lang="ru-RU" b="1" dirty="0">
                <a:latin typeface="Times New Roman" panose="02020603050405020304" pitchFamily="18" charset="0"/>
                <a:cs typeface="Times New Roman" panose="02020603050405020304" pitchFamily="18" charset="0"/>
              </a:rPr>
              <a:t>. Чтение в контексте развития информационного общества. </a:t>
            </a:r>
            <a:endParaRPr lang="en-US"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II</a:t>
            </a:r>
            <a:r>
              <a:rPr lang="ru-RU" b="1" dirty="0">
                <a:latin typeface="Times New Roman" panose="02020603050405020304" pitchFamily="18" charset="0"/>
                <a:cs typeface="Times New Roman" panose="02020603050405020304" pitchFamily="18" charset="0"/>
              </a:rPr>
              <a:t>.Роль чтения в современном образовательном процессе.</a:t>
            </a: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III</a:t>
            </a:r>
            <a:r>
              <a:rPr lang="ru-RU" b="1" dirty="0">
                <a:latin typeface="Times New Roman" panose="02020603050405020304" pitchFamily="18" charset="0"/>
                <a:cs typeface="Times New Roman" panose="02020603050405020304" pitchFamily="18" charset="0"/>
              </a:rPr>
              <a:t>. Досуговое чтение в формировании информационной культуры.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Детская литература: основы теории</a:t>
            </a:r>
          </a:p>
          <a:p>
            <a:r>
              <a:rPr lang="ru-RU" dirty="0">
                <a:latin typeface="Times New Roman" panose="02020603050405020304" pitchFamily="18" charset="0"/>
                <a:cs typeface="Times New Roman" panose="02020603050405020304" pitchFamily="18" charset="0"/>
              </a:rPr>
              <a:t>Школьная программа и досуговое чтение</a:t>
            </a:r>
          </a:p>
          <a:p>
            <a:r>
              <a:rPr lang="ru-RU" dirty="0">
                <a:latin typeface="Times New Roman" panose="02020603050405020304" pitchFamily="18" charset="0"/>
                <a:cs typeface="Times New Roman" panose="02020603050405020304" pitchFamily="18" charset="0"/>
              </a:rPr>
              <a:t>В мире искусства и науки</a:t>
            </a:r>
          </a:p>
          <a:p>
            <a:r>
              <a:rPr lang="ru-RU" dirty="0">
                <a:latin typeface="Times New Roman" panose="02020603050405020304" pitchFamily="18" charset="0"/>
                <a:cs typeface="Times New Roman" panose="02020603050405020304" pitchFamily="18" charset="0"/>
              </a:rPr>
              <a:t>Детский детектив</a:t>
            </a:r>
          </a:p>
          <a:p>
            <a:endParaRPr lang="ru-RU" dirty="0"/>
          </a:p>
        </p:txBody>
      </p:sp>
    </p:spTree>
    <p:extLst>
      <p:ext uri="{BB962C8B-B14F-4D97-AF65-F5344CB8AC3E}">
        <p14:creationId xmlns:p14="http://schemas.microsoft.com/office/powerpoint/2010/main" val="3566258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4294967295"/>
          </p:nvPr>
        </p:nvSpPr>
        <p:spPr>
          <a:xfrm>
            <a:off x="766119" y="333376"/>
            <a:ext cx="10256108" cy="6119813"/>
          </a:xfrm>
        </p:spPr>
        <p:txBody>
          <a:bodyPr/>
          <a:lstStyle/>
          <a:p>
            <a:pPr>
              <a:lnSpc>
                <a:spcPct val="80000"/>
              </a:lnSpc>
            </a:pPr>
            <a:r>
              <a:rPr lang="ru-RU" altLang="ru-RU" sz="1800" b="1" i="1" dirty="0">
                <a:latin typeface="Times New Roman" panose="02020603050405020304" pitchFamily="18" charset="0"/>
                <a:cs typeface="Times New Roman" panose="02020603050405020304" pitchFamily="18" charset="0"/>
              </a:rPr>
              <a:t>       Цель разработки и реализации Национальной программы</a:t>
            </a:r>
            <a:r>
              <a:rPr lang="ru-RU" altLang="ru-RU" sz="1800" dirty="0">
                <a:latin typeface="Times New Roman" panose="02020603050405020304" pitchFamily="18" charset="0"/>
                <a:cs typeface="Times New Roman" panose="02020603050405020304" pitchFamily="18" charset="0"/>
              </a:rPr>
              <a:t> поддержки и развития чтения заключается в повышении культурной компетентности членов общества за счет:</a:t>
            </a:r>
          </a:p>
          <a:p>
            <a:pPr>
              <a:lnSpc>
                <a:spcPct val="80000"/>
              </a:lnSpc>
            </a:pPr>
            <a:r>
              <a:rPr lang="ru-RU" altLang="ru-RU" sz="1800" dirty="0">
                <a:latin typeface="Times New Roman" panose="02020603050405020304" pitchFamily="18" charset="0"/>
                <a:cs typeface="Times New Roman" panose="02020603050405020304" pitchFamily="18" charset="0"/>
              </a:rPr>
              <a:t>• Повышения читательской компетентности, понимаемой как совокупность знаний и навыков, позволяющих человеку отбирать, понимать, организовывать информацию, представленную в печатной (письменной) форме и успешно ее использовать в личных и общественных целях</a:t>
            </a:r>
            <a:br>
              <a:rPr lang="ru-RU" altLang="ru-RU" sz="1800" dirty="0">
                <a:latin typeface="Times New Roman" panose="02020603050405020304" pitchFamily="18" charset="0"/>
                <a:cs typeface="Times New Roman" panose="02020603050405020304" pitchFamily="18" charset="0"/>
              </a:rPr>
            </a:br>
            <a:r>
              <a:rPr lang="ru-RU" altLang="ru-RU" sz="1800" dirty="0">
                <a:latin typeface="Times New Roman" panose="02020603050405020304" pitchFamily="18" charset="0"/>
                <a:cs typeface="Times New Roman" panose="02020603050405020304" pitchFamily="18" charset="0"/>
              </a:rPr>
              <a:t>• Роста читательской активности (охвата и интенсивности) граждан – субъектов чтения, доведения ее до уровня, соответствующего успешной адаптации в сложном, динамичном обществе переходного типа</a:t>
            </a:r>
          </a:p>
          <a:p>
            <a:pPr>
              <a:lnSpc>
                <a:spcPct val="80000"/>
              </a:lnSpc>
            </a:pPr>
            <a:endParaRPr lang="ru-RU" altLang="ru-RU" sz="1800" dirty="0">
              <a:latin typeface="Times New Roman" panose="02020603050405020304" pitchFamily="18" charset="0"/>
              <a:cs typeface="Times New Roman" panose="02020603050405020304" pitchFamily="18" charset="0"/>
            </a:endParaRPr>
          </a:p>
          <a:p>
            <a:pPr>
              <a:lnSpc>
                <a:spcPct val="80000"/>
              </a:lnSpc>
            </a:pPr>
            <a:r>
              <a:rPr lang="ru-RU" altLang="ru-RU" sz="1800" dirty="0">
                <a:latin typeface="Times New Roman" panose="02020603050405020304" pitchFamily="18" charset="0"/>
                <a:cs typeface="Times New Roman" panose="02020603050405020304" pitchFamily="18" charset="0"/>
              </a:rPr>
              <a:t>ЗАДАЧИ:</a:t>
            </a:r>
          </a:p>
          <a:p>
            <a:pPr>
              <a:lnSpc>
                <a:spcPct val="80000"/>
              </a:lnSpc>
            </a:pPr>
            <a:r>
              <a:rPr lang="ru-RU" altLang="ru-RU" sz="1800" dirty="0">
                <a:latin typeface="Times New Roman" panose="02020603050405020304" pitchFamily="18" charset="0"/>
                <a:cs typeface="Times New Roman" panose="02020603050405020304" pitchFamily="18" charset="0"/>
              </a:rPr>
              <a:t>• Упорядочение социокультурного пространства чтения и укрепление основных институтов, составляющих инфраструктуру поддержки и развития чтения – библиотек, образовательных и культурно-просветительских учреждений, книжной индустрии, индустрии производства и распространения иных видов контента различными средствами (газеты, журналы, документы и т.п.), системы популяризации чтения, системы подготовки кадров для инфраструктуры чтения, системы научно-методического изучения проблем чтения</a:t>
            </a:r>
            <a:br>
              <a:rPr lang="ru-RU" altLang="ru-RU" sz="1800" dirty="0">
                <a:latin typeface="Times New Roman" panose="02020603050405020304" pitchFamily="18" charset="0"/>
                <a:cs typeface="Times New Roman" panose="02020603050405020304" pitchFamily="18" charset="0"/>
              </a:rPr>
            </a:br>
            <a:r>
              <a:rPr lang="ru-RU" altLang="ru-RU" sz="1800" dirty="0">
                <a:latin typeface="Times New Roman" panose="02020603050405020304" pitchFamily="18" charset="0"/>
                <a:cs typeface="Times New Roman" panose="02020603050405020304" pitchFamily="18" charset="0"/>
              </a:rPr>
              <a:t>• Создание системы эффективного информационного обмена между институтами инфраструктуры чтения, а также между институтами и системой управления, обеспечивающего упорядочение соответствующего социокультурного пространства</a:t>
            </a:r>
            <a:br>
              <a:rPr lang="ru-RU" altLang="ru-RU" sz="1800" dirty="0">
                <a:latin typeface="Times New Roman" panose="02020603050405020304" pitchFamily="18" charset="0"/>
                <a:cs typeface="Times New Roman" panose="02020603050405020304" pitchFamily="18" charset="0"/>
              </a:rPr>
            </a:br>
            <a:r>
              <a:rPr lang="ru-RU" altLang="ru-RU" sz="1800" dirty="0">
                <a:latin typeface="Times New Roman" panose="02020603050405020304" pitchFamily="18" charset="0"/>
                <a:cs typeface="Times New Roman" panose="02020603050405020304" pitchFamily="18" charset="0"/>
              </a:rPr>
              <a:t>• Создание системы управления инфраструктурой поддержки и развития чтения, т.е. эффективных механизмов координации и кооперации ведомств и институтов, формирующих и реализующих политику в области чтения </a:t>
            </a:r>
          </a:p>
        </p:txBody>
      </p:sp>
    </p:spTree>
    <p:extLst>
      <p:ext uri="{BB962C8B-B14F-4D97-AF65-F5344CB8AC3E}">
        <p14:creationId xmlns:p14="http://schemas.microsoft.com/office/powerpoint/2010/main" val="38787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119" y="1001940"/>
            <a:ext cx="10153650" cy="712561"/>
          </a:xfrm>
        </p:spPr>
        <p:txBody>
          <a:bodyPr>
            <a:noAutofit/>
          </a:bodyPr>
          <a:lstStyle/>
          <a:p>
            <a:r>
              <a:rPr lang="ru-RU" sz="2400" b="1" i="1" dirty="0">
                <a:latin typeface="Times New Roman" panose="02020603050405020304" pitchFamily="18" charset="0"/>
                <a:cs typeface="Times New Roman" panose="02020603050405020304" pitchFamily="18" charset="0"/>
              </a:rPr>
              <a:t>Формирование и развитие читателя в отечественной методике преподавания литературы и библиотечном деле: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творческое чтение (средняя школа)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ценностно-смысловое освоение текста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«развивающее чтение» (</a:t>
            </a:r>
            <a:r>
              <a:rPr lang="ru-RU" sz="2400" dirty="0" err="1">
                <a:latin typeface="Times New Roman" panose="02020603050405020304" pitchFamily="18" charset="0"/>
                <a:cs typeface="Times New Roman" panose="02020603050405020304" pitchFamily="18" charset="0"/>
              </a:rPr>
              <a:t>И.И.Тихомирова</a:t>
            </a:r>
            <a:r>
              <a:rPr lang="ru-RU" sz="2400" dirty="0">
                <a:latin typeface="Times New Roman" panose="02020603050405020304" pitchFamily="18" charset="0"/>
                <a:cs typeface="Times New Roman" panose="02020603050405020304" pitchFamily="18" charset="0"/>
              </a:rPr>
              <a:t>: «восхождение читателя к постижению нравственных ценностей, отраженных в художественной литературе»)</a:t>
            </a:r>
            <a:br>
              <a:rPr lang="ru-RU" sz="2400" dirty="0">
                <a:latin typeface="Times New Roman" panose="02020603050405020304" pitchFamily="18" charset="0"/>
                <a:cs typeface="Times New Roman" panose="02020603050405020304" pitchFamily="18" charset="0"/>
              </a:rPr>
            </a:br>
            <a:endParaRPr lang="ru-RU" sz="24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55171" y="2364467"/>
            <a:ext cx="10472057" cy="3326039"/>
          </a:xfrm>
        </p:spPr>
        <p:txBody>
          <a:bodyPr>
            <a:noAutofit/>
          </a:bodyPr>
          <a:lstStyle/>
          <a:p>
            <a:pPr marL="457200" lvl="1" indent="0" algn="just">
              <a:buNone/>
            </a:pPr>
            <a:endParaRPr lang="ru-RU" b="1" i="1" dirty="0">
              <a:latin typeface="Times New Roman" panose="02020603050405020304" pitchFamily="18" charset="0"/>
              <a:cs typeface="Times New Roman" panose="02020603050405020304" pitchFamily="18" charset="0"/>
            </a:endParaRPr>
          </a:p>
          <a:p>
            <a:pPr marL="457200" lvl="1" indent="0" algn="just">
              <a:buNone/>
            </a:pPr>
            <a:r>
              <a:rPr lang="ru-RU" b="1" i="1" dirty="0">
                <a:latin typeface="Times New Roman" panose="02020603050405020304" pitchFamily="18" charset="0"/>
                <a:cs typeface="Times New Roman" panose="02020603050405020304" pitchFamily="18" charset="0"/>
              </a:rPr>
              <a:t>Формирование читательских интересов</a:t>
            </a:r>
            <a:r>
              <a:rPr lang="ru-RU" dirty="0">
                <a:latin typeface="Times New Roman" panose="02020603050405020304" pitchFamily="18" charset="0"/>
                <a:cs typeface="Times New Roman" panose="02020603050405020304" pitchFamily="18" charset="0"/>
              </a:rPr>
              <a:t>	</a:t>
            </a:r>
          </a:p>
          <a:p>
            <a:pPr marL="457200" lvl="1" indent="0" algn="just">
              <a:buNone/>
            </a:pPr>
            <a:r>
              <a:rPr lang="ru-RU" u="sng" dirty="0">
                <a:latin typeface="Times New Roman" panose="02020603050405020304" pitchFamily="18" charset="0"/>
                <a:cs typeface="Times New Roman" panose="02020603050405020304" pitchFamily="18" charset="0"/>
              </a:rPr>
              <a:t>Читательский интерес</a:t>
            </a:r>
            <a:r>
              <a:rPr lang="ru-RU" dirty="0">
                <a:latin typeface="Times New Roman" panose="02020603050405020304" pitchFamily="18" charset="0"/>
                <a:cs typeface="Times New Roman" panose="02020603050405020304" pitchFamily="18" charset="0"/>
              </a:rPr>
              <a:t> - это направленный интерес, проявляемый в активном отношении читателя к человеческому опыту, заключенному в книгах, и к своей способности самостоятельно добывать этот опыт из книг. При этом обязательно проявление читателем умственной и эмоциональной активности, чтобы целенаправленно ориентироваться в книжном окружении, в книге, как инструменте для чтения, в тексте, как основном компоненте книги, хранящем и передающем читателю этот опыт.</a:t>
            </a:r>
          </a:p>
          <a:p>
            <a:pPr marL="457200" lvl="1" indent="0" algn="just">
              <a:buNone/>
            </a:pPr>
            <a:endParaRPr lang="ru-RU" b="1" i="1" dirty="0">
              <a:latin typeface="Times New Roman" panose="02020603050405020304" pitchFamily="18" charset="0"/>
              <a:cs typeface="Times New Roman" panose="02020603050405020304" pitchFamily="18" charset="0"/>
            </a:endParaRPr>
          </a:p>
          <a:p>
            <a:pPr marL="457200" lvl="1" indent="0" algn="just">
              <a:buNone/>
            </a:pPr>
            <a:r>
              <a:rPr lang="ru-RU" b="1" i="1" dirty="0">
                <a:latin typeface="Times New Roman" panose="02020603050405020304" pitchFamily="18" charset="0"/>
                <a:cs typeface="Times New Roman" panose="02020603050405020304" pitchFamily="18" charset="0"/>
              </a:rPr>
              <a:t>Потенциал внеурочной деятельности в развитии читательских интересов учащихся.</a:t>
            </a:r>
            <a:endParaRPr lang="ru-RU" dirty="0"/>
          </a:p>
        </p:txBody>
      </p:sp>
    </p:spTree>
    <p:extLst>
      <p:ext uri="{BB962C8B-B14F-4D97-AF65-F5344CB8AC3E}">
        <p14:creationId xmlns:p14="http://schemas.microsoft.com/office/powerpoint/2010/main" val="192254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2135188" y="1484313"/>
            <a:ext cx="8229600" cy="4114800"/>
          </a:xfrm>
        </p:spPr>
        <p:txBody>
          <a:bodyPr>
            <a:normAutofit/>
          </a:bodyPr>
          <a:lstStyle/>
          <a:p>
            <a:pPr algn="ctr">
              <a:buFont typeface="Wingdings" panose="05000000000000000000" pitchFamily="2" charset="2"/>
              <a:buNone/>
            </a:pPr>
            <a:r>
              <a:rPr lang="ru-RU" altLang="ru-RU" sz="3200" b="1" i="1" dirty="0">
                <a:latin typeface="Times New Roman" panose="02020603050405020304" pitchFamily="18" charset="0"/>
                <a:cs typeface="Times New Roman" panose="02020603050405020304" pitchFamily="18" charset="0"/>
              </a:rPr>
              <a:t>Особенности </a:t>
            </a:r>
          </a:p>
          <a:p>
            <a:pPr algn="ctr">
              <a:buFont typeface="Wingdings" panose="05000000000000000000" pitchFamily="2" charset="2"/>
              <a:buNone/>
            </a:pPr>
            <a:r>
              <a:rPr lang="ru-RU" altLang="ru-RU" sz="3200" b="1" i="1" dirty="0">
                <a:latin typeface="Times New Roman" panose="02020603050405020304" pitchFamily="18" charset="0"/>
                <a:cs typeface="Times New Roman" panose="02020603050405020304" pitchFamily="18" charset="0"/>
              </a:rPr>
              <a:t>классической и современной </a:t>
            </a:r>
          </a:p>
          <a:p>
            <a:pPr algn="ctr">
              <a:buFont typeface="Wingdings" panose="05000000000000000000" pitchFamily="2" charset="2"/>
              <a:buNone/>
            </a:pPr>
            <a:r>
              <a:rPr lang="ru-RU" altLang="ru-RU" sz="3200" b="1" i="1" dirty="0">
                <a:latin typeface="Times New Roman" panose="02020603050405020304" pitchFamily="18" charset="0"/>
                <a:cs typeface="Times New Roman" panose="02020603050405020304" pitchFamily="18" charset="0"/>
              </a:rPr>
              <a:t>литературы </a:t>
            </a:r>
          </a:p>
          <a:p>
            <a:pPr algn="ctr">
              <a:buFont typeface="Wingdings" panose="05000000000000000000" pitchFamily="2" charset="2"/>
              <a:buNone/>
            </a:pPr>
            <a:r>
              <a:rPr lang="ru-RU" altLang="ru-RU" sz="3200" b="1" i="1" dirty="0">
                <a:latin typeface="Times New Roman" panose="02020603050405020304" pitchFamily="18" charset="0"/>
                <a:cs typeface="Times New Roman" panose="02020603050405020304" pitchFamily="18" charset="0"/>
              </a:rPr>
              <a:t>для детей и подростков</a:t>
            </a:r>
          </a:p>
        </p:txBody>
      </p:sp>
    </p:spTree>
    <p:extLst>
      <p:ext uri="{BB962C8B-B14F-4D97-AF65-F5344CB8AC3E}">
        <p14:creationId xmlns:p14="http://schemas.microsoft.com/office/powerpoint/2010/main" val="1345457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body" idx="4294967295"/>
          </p:nvPr>
        </p:nvSpPr>
        <p:spPr>
          <a:xfrm>
            <a:off x="1524000" y="549275"/>
            <a:ext cx="9144000" cy="5975350"/>
          </a:xfrm>
        </p:spPr>
        <p:txBody>
          <a:bodyPr/>
          <a:lstStyle/>
          <a:p>
            <a:pPr>
              <a:lnSpc>
                <a:spcPct val="80000"/>
              </a:lnSpc>
              <a:buFont typeface="Wingdings" panose="05000000000000000000" pitchFamily="2" charset="2"/>
              <a:buNone/>
            </a:pPr>
            <a:r>
              <a:rPr lang="ru-RU" altLang="ru-RU" sz="2400" b="1" dirty="0"/>
              <a:t>		«К допускаемой к обороту информационной продукции для детей, достигших возраста шести лет, может быть отнесена информационная продукция (в которую входят): ненатуралистическое изображение или описание несчастного случая, аварии, катастрофы либо ненасильственной смерти без демонстрации их последствий, которые могут вызывать у детей страх, ужас или панику», а также «кратковременные и ненатуралистические изображение или описание заболеваний человека (за исключением тяжелых заболеваний)».</a:t>
            </a:r>
            <a:r>
              <a:rPr lang="ru-RU" altLang="ru-RU" sz="2400" dirty="0"/>
              <a:t> </a:t>
            </a:r>
          </a:p>
          <a:p>
            <a:pPr>
              <a:lnSpc>
                <a:spcPct val="80000"/>
              </a:lnSpc>
              <a:buFont typeface="Wingdings" panose="05000000000000000000" pitchFamily="2" charset="2"/>
              <a:buNone/>
            </a:pPr>
            <a:endParaRPr lang="ru-RU" altLang="ru-RU" sz="2400" dirty="0"/>
          </a:p>
          <a:p>
            <a:pPr>
              <a:lnSpc>
                <a:spcPct val="80000"/>
              </a:lnSpc>
              <a:buFont typeface="Wingdings" panose="05000000000000000000" pitchFamily="2" charset="2"/>
              <a:buNone/>
            </a:pPr>
            <a:endParaRPr lang="ru-RU" altLang="ru-RU" sz="2400" dirty="0"/>
          </a:p>
          <a:p>
            <a:pPr>
              <a:lnSpc>
                <a:spcPct val="80000"/>
              </a:lnSpc>
              <a:buFont typeface="Wingdings" panose="05000000000000000000" pitchFamily="2" charset="2"/>
              <a:buNone/>
            </a:pPr>
            <a:r>
              <a:rPr lang="ru-RU" altLang="ru-RU" i="1" dirty="0"/>
              <a:t>Федеральный закон от 29 декабря 2010 г. N 436-ФЗ "О защите детей от информации, причиняющей вред их здоровью и развитию" (с изменениями и дополнениями)</a:t>
            </a:r>
            <a:br>
              <a:rPr lang="ru-RU" altLang="ru-RU" i="1" dirty="0"/>
            </a:br>
            <a:br>
              <a:rPr lang="ru-RU" altLang="ru-RU" i="1" dirty="0"/>
            </a:br>
            <a:endParaRPr lang="ru-RU" altLang="ru-RU" i="1" dirty="0"/>
          </a:p>
        </p:txBody>
      </p:sp>
    </p:spTree>
    <p:extLst>
      <p:ext uri="{BB962C8B-B14F-4D97-AF65-F5344CB8AC3E}">
        <p14:creationId xmlns:p14="http://schemas.microsoft.com/office/powerpoint/2010/main" val="1332534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832919" y="1147120"/>
            <a:ext cx="8229600" cy="455613"/>
          </a:xfrm>
        </p:spPr>
        <p:txBody>
          <a:bodyPr>
            <a:noAutofit/>
          </a:bodyPr>
          <a:lstStyle/>
          <a:p>
            <a:pPr algn="ctr"/>
            <a:r>
              <a:rPr lang="ru-RU" altLang="ru-RU" sz="3200" b="1" i="1" dirty="0">
                <a:latin typeface="Times New Roman" panose="02020603050405020304" pitchFamily="18" charset="0"/>
                <a:cs typeface="Times New Roman" panose="02020603050405020304" pitchFamily="18" charset="0"/>
              </a:rPr>
              <a:t>Детская литература </a:t>
            </a:r>
            <a:br>
              <a:rPr lang="ru-RU" altLang="ru-RU" sz="3200" b="1" i="1" dirty="0">
                <a:latin typeface="Times New Roman" panose="02020603050405020304" pitchFamily="18" charset="0"/>
                <a:cs typeface="Times New Roman" panose="02020603050405020304" pitchFamily="18" charset="0"/>
              </a:rPr>
            </a:br>
            <a:r>
              <a:rPr lang="ru-RU" altLang="ru-RU" sz="3200" b="1" i="1" dirty="0">
                <a:latin typeface="Times New Roman" panose="02020603050405020304" pitchFamily="18" charset="0"/>
                <a:cs typeface="Times New Roman" panose="02020603050405020304" pitchFamily="18" charset="0"/>
              </a:rPr>
              <a:t>(«круг детского чтения»)</a:t>
            </a:r>
          </a:p>
        </p:txBody>
      </p:sp>
      <p:sp>
        <p:nvSpPr>
          <p:cNvPr id="159747" name="Rectangle 3"/>
          <p:cNvSpPr>
            <a:spLocks noGrp="1" noChangeArrowheads="1"/>
          </p:cNvSpPr>
          <p:nvPr>
            <p:ph type="body" idx="1"/>
          </p:nvPr>
        </p:nvSpPr>
        <p:spPr>
          <a:xfrm>
            <a:off x="107092" y="2276134"/>
            <a:ext cx="11681254" cy="3350310"/>
          </a:xfrm>
        </p:spPr>
        <p:txBody>
          <a:bodyPr>
            <a:normAutofit/>
          </a:bodyPr>
          <a:lstStyle/>
          <a:p>
            <a:pPr>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Произведения, адресованные детям</a:t>
            </a:r>
          </a:p>
          <a:p>
            <a:pPr>
              <a:buFont typeface="Wingdings" panose="05000000000000000000" pitchFamily="2" charset="2"/>
              <a:buChar char="ü"/>
            </a:pPr>
            <a:endParaRPr lang="ru-RU" altLang="ru-RU"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Произведения, написанные для взрослых, но нашедшие отклик у детей</a:t>
            </a:r>
          </a:p>
          <a:p>
            <a:pPr>
              <a:buFont typeface="Wingdings" panose="05000000000000000000" pitchFamily="2" charset="2"/>
              <a:buChar char="ü"/>
            </a:pPr>
            <a:endParaRPr lang="ru-RU" altLang="ru-RU"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altLang="ru-RU" sz="2800" dirty="0">
                <a:latin typeface="Times New Roman" panose="02020603050405020304" pitchFamily="18" charset="0"/>
                <a:cs typeface="Times New Roman" panose="02020603050405020304" pitchFamily="18" charset="0"/>
              </a:rPr>
              <a:t>Произведения, сочиненные детьми</a:t>
            </a:r>
          </a:p>
        </p:txBody>
      </p:sp>
    </p:spTree>
    <p:extLst>
      <p:ext uri="{BB962C8B-B14F-4D97-AF65-F5344CB8AC3E}">
        <p14:creationId xmlns:p14="http://schemas.microsoft.com/office/powerpoint/2010/main" val="2791342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4294967295"/>
          </p:nvPr>
        </p:nvSpPr>
        <p:spPr>
          <a:xfrm>
            <a:off x="370702" y="453081"/>
            <a:ext cx="11013989" cy="5845305"/>
          </a:xfrm>
        </p:spPr>
        <p:txBody>
          <a:bodyPr/>
          <a:lstStyle/>
          <a:p>
            <a:pPr marL="384048" lvl="2" indent="0">
              <a:lnSpc>
                <a:spcPct val="80000"/>
              </a:lnSpc>
              <a:buNone/>
            </a:pPr>
            <a:r>
              <a:rPr lang="ru-RU" altLang="ru-RU"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Книги для подростков основаны на повторяющемся фабульном сценарии: символический побег ребенка из дома и возвращение в него в новом качестве, с изменившимся пониманием мира и себя. </a:t>
            </a:r>
          </a:p>
          <a:p>
            <a:pPr marL="384048" lvl="2" indent="0">
              <a:lnSpc>
                <a:spcPct val="80000"/>
              </a:lnSpc>
              <a:buNone/>
            </a:pPr>
            <a:endParaRPr lang="ru-RU" altLang="ru-RU" sz="2400" dirty="0">
              <a:latin typeface="Times New Roman" panose="02020603050405020304" pitchFamily="18" charset="0"/>
              <a:cs typeface="Times New Roman" panose="02020603050405020304" pitchFamily="18" charset="0"/>
            </a:endParaRPr>
          </a:p>
          <a:p>
            <a:pPr marL="384048" lvl="2" indent="0">
              <a:lnSpc>
                <a:spcPct val="80000"/>
              </a:lnSpc>
              <a:buNone/>
            </a:pPr>
            <a:r>
              <a:rPr lang="ru-RU" altLang="ru-RU" sz="2400" dirty="0">
                <a:latin typeface="Times New Roman" panose="02020603050405020304" pitchFamily="18" charset="0"/>
                <a:cs typeface="Times New Roman" panose="02020603050405020304" pitchFamily="18" charset="0"/>
              </a:rPr>
              <a:t>	Важнейшей задачей этого сегмента литературы, осознаваемой писателями, является последовательная и целенаправленная социализация молодого человека, передача ему существующих в обществе представлений о ценностях, социальных ролях, нормах, достойных моделях и формах поведения. </a:t>
            </a:r>
          </a:p>
          <a:p>
            <a:pPr marL="384048" lvl="2" indent="0">
              <a:lnSpc>
                <a:spcPct val="80000"/>
              </a:lnSpc>
              <a:buNone/>
            </a:pPr>
            <a:endParaRPr lang="ru-RU" altLang="ru-RU" sz="2400" dirty="0">
              <a:latin typeface="Times New Roman" panose="02020603050405020304" pitchFamily="18" charset="0"/>
              <a:cs typeface="Times New Roman" panose="02020603050405020304" pitchFamily="18" charset="0"/>
            </a:endParaRPr>
          </a:p>
          <a:p>
            <a:pPr marL="384048" lvl="2" indent="0">
              <a:lnSpc>
                <a:spcPct val="80000"/>
              </a:lnSpc>
              <a:buNone/>
            </a:pPr>
            <a:r>
              <a:rPr lang="ru-RU" altLang="ru-RU" sz="2400" dirty="0">
                <a:latin typeface="Times New Roman" panose="02020603050405020304" pitchFamily="18" charset="0"/>
                <a:cs typeface="Times New Roman" panose="02020603050405020304" pitchFamily="18" charset="0"/>
              </a:rPr>
              <a:t>	На границе детства / взрослости необходимы произведения, закрепляющие в сознании подростка </a:t>
            </a:r>
            <a:r>
              <a:rPr lang="ru-RU" altLang="ru-RU" sz="2400" i="1" dirty="0">
                <a:latin typeface="Times New Roman" panose="02020603050405020304" pitchFamily="18" charset="0"/>
                <a:cs typeface="Times New Roman" panose="02020603050405020304" pitchFamily="18" charset="0"/>
              </a:rPr>
              <a:t>базовые ценности</a:t>
            </a:r>
            <a:r>
              <a:rPr lang="ru-RU" altLang="ru-RU" sz="2400" dirty="0">
                <a:latin typeface="Times New Roman" panose="02020603050405020304" pitchFamily="18" charset="0"/>
                <a:cs typeface="Times New Roman" panose="02020603050405020304" pitchFamily="18" charset="0"/>
              </a:rPr>
              <a:t>, многократно их повторяющие и транслирующие.</a:t>
            </a:r>
          </a:p>
        </p:txBody>
      </p:sp>
    </p:spTree>
    <p:extLst>
      <p:ext uri="{BB962C8B-B14F-4D97-AF65-F5344CB8AC3E}">
        <p14:creationId xmlns:p14="http://schemas.microsoft.com/office/powerpoint/2010/main" val="1133889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a:xfrm>
            <a:off x="2150076" y="411892"/>
            <a:ext cx="8114270" cy="636802"/>
          </a:xfrm>
        </p:spPr>
        <p:txBody>
          <a:bodyPr>
            <a:normAutofit fontScale="90000"/>
          </a:bodyPr>
          <a:lstStyle/>
          <a:p>
            <a:r>
              <a:rPr lang="ru-RU" altLang="ru-RU" sz="2400" b="1" i="1" dirty="0">
                <a:latin typeface="Times New Roman" panose="02020603050405020304" pitchFamily="18" charset="0"/>
                <a:cs typeface="Times New Roman" panose="02020603050405020304" pitchFamily="18" charset="0"/>
              </a:rPr>
              <a:t>Проблемы современной детской и подростковой литературы</a:t>
            </a:r>
          </a:p>
        </p:txBody>
      </p:sp>
      <p:sp>
        <p:nvSpPr>
          <p:cNvPr id="271363" name="Rectangle 3"/>
          <p:cNvSpPr>
            <a:spLocks noGrp="1" noChangeArrowheads="1"/>
          </p:cNvSpPr>
          <p:nvPr>
            <p:ph type="body" idx="4294967295"/>
          </p:nvPr>
        </p:nvSpPr>
        <p:spPr>
          <a:xfrm>
            <a:off x="724931" y="1366151"/>
            <a:ext cx="10759088" cy="4992687"/>
          </a:xfrm>
        </p:spPr>
        <p:txBody>
          <a:bodyPr>
            <a:normAutofit fontScale="92500" lnSpcReduction="20000"/>
          </a:bodyPr>
          <a:lstStyle/>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Современная сказка все заметнее проникается юмором и все чаще включает парадокс и абсурд в обрисовку характеров и ситуаций. Ее компоненты подчас совмещаются с иными жанровыми формами - со страшилкой, комическим повествованием, приключением.</a:t>
            </a:r>
          </a:p>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Тенденции к упрочению шутейно-игрового начала современной литературы вообще и к размыванию четких возрастных границ, </a:t>
            </a:r>
            <a:r>
              <a:rPr lang="ru-RU" altLang="ru-RU" dirty="0" err="1">
                <a:latin typeface="Times New Roman" panose="02020603050405020304" pitchFamily="18" charset="0"/>
                <a:cs typeface="Times New Roman" panose="02020603050405020304" pitchFamily="18" charset="0"/>
              </a:rPr>
              <a:t>многоадресности</a:t>
            </a:r>
            <a:r>
              <a:rPr lang="ru-RU" altLang="ru-RU" dirty="0">
                <a:latin typeface="Times New Roman" panose="02020603050405020304" pitchFamily="18" charset="0"/>
                <a:cs typeface="Times New Roman" panose="02020603050405020304" pitchFamily="18" charset="0"/>
              </a:rPr>
              <a:t> художественных текстов.</a:t>
            </a:r>
          </a:p>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Детская литература освободилась от осмысления духовно-нравственных понятий - добра и зла, совести и предательства, семейных ценностей.</a:t>
            </a:r>
          </a:p>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Имитация реальности, где противоположные начала бытия, такие как Добро и Зло, уравновешены.</a:t>
            </a:r>
          </a:p>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Пессимизм, отчуждение от взрослых, культ материального достатка, насилие.</a:t>
            </a:r>
          </a:p>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Опасность утраты кода культуры, который передается через родную речь, язык литературы, он для современных подростков становится все более зашифрованным, непонятным и неудобным.</a:t>
            </a:r>
          </a:p>
          <a:p>
            <a:pPr marL="0" indent="0">
              <a:lnSpc>
                <a:spcPct val="80000"/>
              </a:lnSpc>
              <a:buNone/>
            </a:pPr>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738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2491014" y="165100"/>
            <a:ext cx="8280400" cy="358775"/>
          </a:xfrm>
        </p:spPr>
        <p:txBody>
          <a:bodyPr>
            <a:normAutofit fontScale="90000"/>
          </a:bodyPr>
          <a:lstStyle/>
          <a:p>
            <a:br>
              <a:rPr lang="ru-RU" altLang="ru-RU" sz="2400" i="1" dirty="0"/>
            </a:br>
            <a:br>
              <a:rPr lang="ru-RU" altLang="ru-RU" sz="2400" i="1" dirty="0"/>
            </a:br>
            <a:br>
              <a:rPr lang="ru-RU" altLang="ru-RU" sz="2400" i="1" dirty="0"/>
            </a:br>
            <a:r>
              <a:rPr lang="ru-RU" altLang="ru-RU" sz="2400" i="1" dirty="0">
                <a:latin typeface="Times New Roman" panose="02020603050405020304" pitchFamily="18" charset="0"/>
                <a:cs typeface="Times New Roman" panose="02020603050405020304" pitchFamily="18" charset="0"/>
              </a:rPr>
              <a:t>Российское ценностно-смысловое поле включает</a:t>
            </a:r>
            <a:r>
              <a:rPr lang="ru-RU" altLang="ru-RU" sz="2400" dirty="0">
                <a:latin typeface="Times New Roman" panose="02020603050405020304" pitchFamily="18" charset="0"/>
                <a:cs typeface="Times New Roman" panose="02020603050405020304" pitchFamily="18" charset="0"/>
              </a:rPr>
              <a:t>:</a:t>
            </a:r>
            <a:br>
              <a:rPr lang="ru-RU" altLang="ru-RU" sz="2400" dirty="0">
                <a:latin typeface="Times New Roman" panose="02020603050405020304" pitchFamily="18" charset="0"/>
                <a:cs typeface="Times New Roman" panose="02020603050405020304" pitchFamily="18" charset="0"/>
              </a:rPr>
            </a:br>
            <a:endParaRPr lang="ru-RU" altLang="ru-RU" sz="2400" dirty="0">
              <a:latin typeface="Times New Roman" panose="02020603050405020304" pitchFamily="18" charset="0"/>
              <a:cs typeface="Times New Roman" panose="02020603050405020304" pitchFamily="18" charset="0"/>
            </a:endParaRPr>
          </a:p>
        </p:txBody>
      </p:sp>
      <p:sp>
        <p:nvSpPr>
          <p:cNvPr id="93187" name="Rectangle 3"/>
          <p:cNvSpPr>
            <a:spLocks noGrp="1" noChangeArrowheads="1"/>
          </p:cNvSpPr>
          <p:nvPr>
            <p:ph type="body" idx="4294967295"/>
          </p:nvPr>
        </p:nvSpPr>
        <p:spPr>
          <a:xfrm>
            <a:off x="310243" y="840922"/>
            <a:ext cx="11032673" cy="5543550"/>
          </a:xfrm>
        </p:spPr>
        <p:txBody>
          <a:bodyPr>
            <a:normAutofit/>
          </a:bodyPr>
          <a:lstStyle/>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глубокую разработку в национальной </a:t>
            </a:r>
            <a:r>
              <a:rPr lang="ru-RU" altLang="ru-RU" sz="2400" dirty="0" err="1">
                <a:latin typeface="Times New Roman" panose="02020603050405020304" pitchFamily="18" charset="0"/>
                <a:cs typeface="Times New Roman" panose="02020603050405020304" pitchFamily="18" charset="0"/>
              </a:rPr>
              <a:t>аксиосфере</a:t>
            </a:r>
            <a:r>
              <a:rPr lang="ru-RU" altLang="ru-RU" sz="2400" dirty="0">
                <a:latin typeface="Times New Roman" panose="02020603050405020304" pitchFamily="18" charset="0"/>
                <a:cs typeface="Times New Roman" panose="02020603050405020304" pitchFamily="18" charset="0"/>
              </a:rPr>
              <a:t> таких концептов как «душевность», «совесть», «судьба», «душа», и т.д.;</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высокую ценность внутренней духовной жизни человека;</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отсутствие пристального внимания к материальному успеху, культурную </a:t>
            </a:r>
            <a:r>
              <a:rPr lang="ru-RU" altLang="ru-RU" sz="2400" dirty="0" err="1">
                <a:latin typeface="Times New Roman" panose="02020603050405020304" pitchFamily="18" charset="0"/>
                <a:cs typeface="Times New Roman" panose="02020603050405020304" pitchFamily="18" charset="0"/>
              </a:rPr>
              <a:t>нелигитимность</a:t>
            </a:r>
            <a:r>
              <a:rPr lang="ru-RU" altLang="ru-RU" sz="2400" dirty="0">
                <a:latin typeface="Times New Roman" panose="02020603050405020304" pitchFamily="18" charset="0"/>
                <a:cs typeface="Times New Roman" panose="02020603050405020304" pitchFamily="18" charset="0"/>
              </a:rPr>
              <a:t> богатства;    </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высокий статус эмоциональных, доверительных отношений между людьми;</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установку на общинность, коллективизм;</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морально одобряемую большинством ориентацию на трудолюбие;</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 стыдливое отношение к сексуальной сфере, табуирование озвучивания связанных с этой сферой проявлений.        </a:t>
            </a:r>
          </a:p>
          <a:p>
            <a:pPr>
              <a:lnSpc>
                <a:spcPct val="80000"/>
              </a:lnSpc>
              <a:buFont typeface="Wingdings" panose="05000000000000000000" pitchFamily="2" charset="2"/>
              <a:buNone/>
            </a:pPr>
            <a:r>
              <a:rPr lang="ru-RU" altLang="ru-RU" sz="2400" dirty="0">
                <a:latin typeface="Times New Roman" panose="02020603050405020304" pitchFamily="18" charset="0"/>
                <a:cs typeface="Times New Roman" panose="02020603050405020304" pitchFamily="18" charset="0"/>
              </a:rPr>
              <a:t>Указанные параметры ценностно-смыслового поля отечественной культуры легли в основу </a:t>
            </a:r>
            <a:r>
              <a:rPr lang="ru-RU" altLang="ru-RU" sz="2400" i="1" u="sng" dirty="0">
                <a:latin typeface="Times New Roman" panose="02020603050405020304" pitchFamily="18" charset="0"/>
                <a:cs typeface="Times New Roman" panose="02020603050405020304" pitchFamily="18" charset="0"/>
              </a:rPr>
              <a:t>менталитета</a:t>
            </a:r>
            <a:r>
              <a:rPr lang="ru-RU" altLang="ru-RU" sz="2400" u="sng" dirty="0">
                <a:latin typeface="Times New Roman" panose="02020603050405020304" pitchFamily="18" charset="0"/>
                <a:cs typeface="Times New Roman" panose="02020603050405020304" pitchFamily="18" charset="0"/>
              </a:rPr>
              <a:t>, понимаемого как набор запускаемых культурой механизмов оценивания реальности.</a:t>
            </a:r>
          </a:p>
          <a:p>
            <a:pPr>
              <a:lnSpc>
                <a:spcPct val="80000"/>
              </a:lnSpc>
              <a:buFont typeface="Wingdings" panose="05000000000000000000" pitchFamily="2" charset="2"/>
              <a:buNone/>
            </a:pPr>
            <a:endParaRPr lang="ru-RU" altLang="ru-RU" sz="2400" dirty="0"/>
          </a:p>
        </p:txBody>
      </p:sp>
    </p:spTree>
    <p:extLst>
      <p:ext uri="{BB962C8B-B14F-4D97-AF65-F5344CB8AC3E}">
        <p14:creationId xmlns:p14="http://schemas.microsoft.com/office/powerpoint/2010/main" val="3609523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1114" y="1059506"/>
            <a:ext cx="10744789" cy="3961530"/>
          </a:xfrm>
        </p:spPr>
        <p:txBody>
          <a:bodyPr>
            <a:normAutofit/>
          </a:bodyPr>
          <a:lstStyle/>
          <a:p>
            <a:r>
              <a:rPr lang="ru-RU" sz="2000" dirty="0">
                <a:latin typeface="Times New Roman" panose="02020603050405020304" pitchFamily="18" charset="0"/>
                <a:cs typeface="Times New Roman" panose="02020603050405020304" pitchFamily="18" charset="0"/>
              </a:rPr>
              <a:t>О ключевых словах (концептах) русской культуры пишут сейчас многие исследователи (А. </a:t>
            </a:r>
            <a:r>
              <a:rPr lang="ru-RU" sz="2000" dirty="0" err="1">
                <a:latin typeface="Times New Roman" panose="02020603050405020304" pitchFamily="18" charset="0"/>
                <a:cs typeface="Times New Roman" panose="02020603050405020304" pitchFamily="18" charset="0"/>
              </a:rPr>
              <a:t>Вежбицкая</a:t>
            </a:r>
            <a:r>
              <a:rPr lang="ru-RU" sz="2000" dirty="0">
                <a:latin typeface="Times New Roman" panose="02020603050405020304" pitchFamily="18" charset="0"/>
                <a:cs typeface="Times New Roman" panose="02020603050405020304" pitchFamily="18" charset="0"/>
              </a:rPr>
              <a:t>, А.Д. Шмелев и мн. др.). </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Они делятся на универсальные категории культуры:</a:t>
            </a:r>
          </a:p>
          <a:p>
            <a:pPr marL="0" indent="0">
              <a:buNone/>
            </a:pPr>
            <a:r>
              <a:rPr lang="ru-RU" sz="2000" dirty="0">
                <a:latin typeface="Times New Roman" panose="02020603050405020304" pitchFamily="18" charset="0"/>
                <a:cs typeface="Times New Roman" panose="02020603050405020304" pitchFamily="18" charset="0"/>
              </a:rPr>
              <a:t> - «космические», философские: </a:t>
            </a:r>
            <a:r>
              <a:rPr lang="ru-RU" sz="2000" i="1" dirty="0">
                <a:latin typeface="Times New Roman" panose="02020603050405020304" pitchFamily="18" charset="0"/>
                <a:cs typeface="Times New Roman" panose="02020603050405020304" pitchFamily="18" charset="0"/>
              </a:rPr>
              <a:t>время, пространство, движение</a:t>
            </a:r>
            <a:r>
              <a:rPr lang="ru-RU" sz="2000" dirty="0">
                <a:latin typeface="Times New Roman" panose="02020603050405020304" pitchFamily="18" charset="0"/>
                <a:cs typeface="Times New Roman" panose="02020603050405020304" pitchFamily="18" charset="0"/>
              </a:rPr>
              <a:t>;</a:t>
            </a:r>
          </a:p>
          <a:p>
            <a:pPr>
              <a:buFontTx/>
              <a:buChar char="-"/>
            </a:pPr>
            <a:r>
              <a:rPr lang="ru-RU" sz="2000" dirty="0">
                <a:latin typeface="Times New Roman" panose="02020603050405020304" pitchFamily="18" charset="0"/>
                <a:cs typeface="Times New Roman" panose="02020603050405020304" pitchFamily="18" charset="0"/>
              </a:rPr>
              <a:t>социальные категории культуры (</a:t>
            </a:r>
            <a:r>
              <a:rPr lang="ru-RU" sz="2000" i="1" dirty="0">
                <a:latin typeface="Times New Roman" panose="02020603050405020304" pitchFamily="18" charset="0"/>
                <a:cs typeface="Times New Roman" panose="02020603050405020304" pitchFamily="18" charset="0"/>
              </a:rPr>
              <a:t>свобода, право, труд, богатство, собственность</a:t>
            </a:r>
            <a:r>
              <a:rPr lang="ru-RU" sz="2000" dirty="0">
                <a:latin typeface="Times New Roman" panose="02020603050405020304" pitchFamily="18" charset="0"/>
                <a:cs typeface="Times New Roman" panose="02020603050405020304" pitchFamily="18" charset="0"/>
              </a:rPr>
              <a:t>);</a:t>
            </a:r>
          </a:p>
          <a:p>
            <a:pPr>
              <a:buFontTx/>
              <a:buChar char="-"/>
            </a:pPr>
            <a:r>
              <a:rPr lang="ru-RU" sz="2000" dirty="0">
                <a:latin typeface="Times New Roman" panose="02020603050405020304" pitchFamily="18" charset="0"/>
                <a:cs typeface="Times New Roman" panose="02020603050405020304" pitchFamily="18" charset="0"/>
              </a:rPr>
              <a:t>национальные категории культуры (</a:t>
            </a:r>
            <a:r>
              <a:rPr lang="ru-RU" sz="2000" i="1" dirty="0">
                <a:latin typeface="Times New Roman" panose="02020603050405020304" pitchFamily="18" charset="0"/>
                <a:cs typeface="Times New Roman" panose="02020603050405020304" pitchFamily="18" charset="0"/>
              </a:rPr>
              <a:t>воля, доля, интеллигентность, соборность </a:t>
            </a:r>
            <a:r>
              <a:rPr lang="ru-RU" sz="2000" dirty="0">
                <a:latin typeface="Times New Roman" panose="02020603050405020304" pitchFamily="18" charset="0"/>
                <a:cs typeface="Times New Roman" panose="02020603050405020304" pitchFamily="18" charset="0"/>
              </a:rPr>
              <a:t>и т.п.). </a:t>
            </a:r>
          </a:p>
        </p:txBody>
      </p:sp>
    </p:spTree>
    <p:extLst>
      <p:ext uri="{BB962C8B-B14F-4D97-AF65-F5344CB8AC3E}">
        <p14:creationId xmlns:p14="http://schemas.microsoft.com/office/powerpoint/2010/main" val="200349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91978" y="828846"/>
            <a:ext cx="10845114" cy="5374245"/>
          </a:xfrm>
        </p:spPr>
        <p:txBody>
          <a:bodyPr>
            <a:normAutofit fontScale="92500" lnSpcReduction="10000"/>
          </a:bodyPr>
          <a:lstStyle/>
          <a:p>
            <a:pPr marL="0" indent="0">
              <a:buNone/>
            </a:pPr>
            <a:r>
              <a:rPr lang="ru-RU" dirty="0">
                <a:latin typeface="Times New Roman" panose="02020603050405020304" pitchFamily="18" charset="0"/>
                <a:cs typeface="Times New Roman" panose="02020603050405020304" pitchFamily="18" charset="0"/>
              </a:rPr>
              <a:t>	По А.Д. Шмелеву («Лексический состав русского языка как отражение русской души») для русской ЯКМ наиболее показательны:</a:t>
            </a:r>
          </a:p>
          <a:p>
            <a:r>
              <a:rPr lang="ru-RU" dirty="0">
                <a:latin typeface="Times New Roman" panose="02020603050405020304" pitchFamily="18" charset="0"/>
                <a:cs typeface="Times New Roman" panose="02020603050405020304" pitchFamily="18" charset="0"/>
              </a:rPr>
              <a:t>1) слова универсальных философских концептов (</a:t>
            </a:r>
            <a:r>
              <a:rPr lang="ru-RU" i="1" dirty="0">
                <a:latin typeface="Times New Roman" panose="02020603050405020304" pitchFamily="18" charset="0"/>
                <a:cs typeface="Times New Roman" panose="02020603050405020304" pitchFamily="18" charset="0"/>
              </a:rPr>
              <a:t>правда, долг, свобода, добро </a:t>
            </a:r>
            <a:r>
              <a:rPr lang="ru-RU" dirty="0">
                <a:latin typeface="Times New Roman" panose="02020603050405020304" pitchFamily="18" charset="0"/>
                <a:cs typeface="Times New Roman" panose="02020603050405020304" pitchFamily="18" charset="0"/>
              </a:rPr>
              <a:t>и т.п.);</a:t>
            </a:r>
          </a:p>
          <a:p>
            <a:r>
              <a:rPr lang="ru-RU" dirty="0">
                <a:latin typeface="Times New Roman" panose="02020603050405020304" pitchFamily="18" charset="0"/>
                <a:cs typeface="Times New Roman" panose="02020603050405020304" pitchFamily="18" charset="0"/>
              </a:rPr>
              <a:t>2) понятия, особо значимые для русской культуры (</a:t>
            </a:r>
            <a:r>
              <a:rPr lang="ru-RU" i="1" dirty="0">
                <a:latin typeface="Times New Roman" panose="02020603050405020304" pitchFamily="18" charset="0"/>
                <a:cs typeface="Times New Roman" panose="02020603050405020304" pitchFamily="18" charset="0"/>
              </a:rPr>
              <a:t>судьба, жалость, душа </a:t>
            </a:r>
            <a:r>
              <a:rPr lang="ru-RU" dirty="0">
                <a:latin typeface="Times New Roman" panose="02020603050405020304" pitchFamily="18" charset="0"/>
                <a:cs typeface="Times New Roman" panose="02020603050405020304" pitchFamily="18" charset="0"/>
              </a:rPr>
              <a:t>и т.п.);</a:t>
            </a:r>
          </a:p>
          <a:p>
            <a:r>
              <a:rPr lang="ru-RU" dirty="0">
                <a:latin typeface="Times New Roman" panose="02020603050405020304" pitchFamily="18" charset="0"/>
                <a:cs typeface="Times New Roman" panose="02020603050405020304" pitchFamily="18" charset="0"/>
              </a:rPr>
              <a:t>3) уникальные русские концепты, специфичные для русской ментальности (</a:t>
            </a:r>
            <a:r>
              <a:rPr lang="ru-RU" i="1" dirty="0">
                <a:latin typeface="Times New Roman" panose="02020603050405020304" pitchFamily="18" charset="0"/>
                <a:cs typeface="Times New Roman" panose="02020603050405020304" pitchFamily="18" charset="0"/>
              </a:rPr>
              <a:t>тоска, удаль</a:t>
            </a:r>
            <a:r>
              <a:rPr lang="ru-RU" dirty="0">
                <a:latin typeface="Times New Roman" panose="02020603050405020304" pitchFamily="18" charset="0"/>
                <a:cs typeface="Times New Roman" panose="02020603050405020304" pitchFamily="18" charset="0"/>
              </a:rPr>
              <a:t> и т.п.);</a:t>
            </a:r>
          </a:p>
          <a:p>
            <a:r>
              <a:rPr lang="ru-RU" dirty="0">
                <a:latin typeface="Times New Roman" panose="02020603050405020304" pitchFamily="18" charset="0"/>
                <a:cs typeface="Times New Roman" panose="02020603050405020304" pitchFamily="18" charset="0"/>
              </a:rPr>
              <a:t>4) «мелкие» слова как выражение национального характера (</a:t>
            </a:r>
            <a:r>
              <a:rPr lang="ru-RU" i="1" dirty="0">
                <a:latin typeface="Times New Roman" panose="02020603050405020304" pitchFamily="18" charset="0"/>
                <a:cs typeface="Times New Roman" panose="02020603050405020304" pitchFamily="18" charset="0"/>
              </a:rPr>
              <a:t>авось</a:t>
            </a:r>
            <a:r>
              <a:rPr lang="ru-RU" dirty="0">
                <a:latin typeface="Times New Roman" panose="02020603050405020304" pitchFamily="18" charset="0"/>
                <a:cs typeface="Times New Roman" panose="02020603050405020304" pitchFamily="18" charset="0"/>
              </a:rPr>
              <a:t> и др.: частицы, междометия).</a:t>
            </a:r>
          </a:p>
          <a:p>
            <a:r>
              <a:rPr lang="ru-RU" dirty="0">
                <a:latin typeface="Times New Roman" panose="02020603050405020304" pitchFamily="18" charset="0"/>
                <a:cs typeface="Times New Roman" panose="02020603050405020304" pitchFamily="18" charset="0"/>
              </a:rPr>
              <a:t>Таким образом, язык, слово — это «коллективная память носителей языка», «зеркало жизни нации». (Е.М. Верещагин, В.Г. Костомаров)</a:t>
            </a:r>
          </a:p>
          <a:p>
            <a:r>
              <a:rPr lang="ru-RU" dirty="0">
                <a:latin typeface="Times New Roman" panose="02020603050405020304" pitchFamily="18" charset="0"/>
                <a:cs typeface="Times New Roman" panose="02020603050405020304" pitchFamily="18" charset="0"/>
              </a:rPr>
              <a:t>Концептуальный анализ позволяет рассмотреть многие культурные ценности и сферы культур мира.</a:t>
            </a:r>
          </a:p>
          <a:p>
            <a:endParaRPr lang="ru-RU" dirty="0"/>
          </a:p>
        </p:txBody>
      </p:sp>
    </p:spTree>
    <p:extLst>
      <p:ext uri="{BB962C8B-B14F-4D97-AF65-F5344CB8AC3E}">
        <p14:creationId xmlns:p14="http://schemas.microsoft.com/office/powerpoint/2010/main" val="124128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57250" y="1107167"/>
            <a:ext cx="10515600" cy="4351338"/>
          </a:xfrm>
        </p:spPr>
        <p:txBody>
          <a:bodyPr>
            <a:normAutofit lnSpcReduction="10000"/>
          </a:bodyPr>
          <a:lstStyle/>
          <a:p>
            <a:pPr marL="201168" lvl="1" indent="0" algn="just">
              <a:buNone/>
            </a:pPr>
            <a:r>
              <a:rPr lang="en-US"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В.А.Сухомлинский</a:t>
            </a:r>
            <a:r>
              <a:rPr lang="ru-RU" sz="2200" dirty="0">
                <a:latin typeface="Times New Roman" panose="02020603050405020304" pitchFamily="18" charset="0"/>
                <a:cs typeface="Times New Roman" panose="02020603050405020304" pitchFamily="18" charset="0"/>
              </a:rPr>
              <a:t>: «чтение должно стать для ребёнка очень тонким  инструментом овладения знаниями и вместе с тем источником богатой духовной жизни» («Сердце отдаю детям»).</a:t>
            </a:r>
            <a:endParaRPr lang="ru-RU" altLang="ru-RU" sz="2200" dirty="0">
              <a:latin typeface="Times New Roman" panose="02020603050405020304" pitchFamily="18" charset="0"/>
              <a:cs typeface="Times New Roman" panose="02020603050405020304" pitchFamily="18" charset="0"/>
            </a:endParaRPr>
          </a:p>
          <a:p>
            <a:pPr algn="just"/>
            <a:endParaRPr lang="ru-RU" altLang="ru-RU" sz="2400" dirty="0">
              <a:latin typeface="Times New Roman" panose="02020603050405020304" pitchFamily="18" charset="0"/>
              <a:cs typeface="Times New Roman" panose="02020603050405020304" pitchFamily="18" charset="0"/>
            </a:endParaRPr>
          </a:p>
          <a:p>
            <a:pPr marL="0" indent="0" algn="just">
              <a:buNone/>
            </a:pPr>
            <a:r>
              <a:rPr lang="en-US" altLang="ru-RU" sz="2400"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Чтение – сложная деятельность, в которой различают техническую сторону – процесс перекодирования письменной речи в звучащую, и содержательную сторону – уровень постижения смысла прочитанного.</a:t>
            </a:r>
          </a:p>
          <a:p>
            <a:pPr algn="just">
              <a:buNone/>
            </a:pPr>
            <a:endParaRPr lang="ru-RU" altLang="ru-RU" sz="2400" dirty="0">
              <a:latin typeface="Times New Roman" panose="02020603050405020304" pitchFamily="18" charset="0"/>
              <a:cs typeface="Times New Roman" panose="02020603050405020304" pitchFamily="18" charset="0"/>
            </a:endParaRPr>
          </a:p>
          <a:p>
            <a:pPr marL="0" indent="0" algn="just">
              <a:buNone/>
            </a:pPr>
            <a:r>
              <a:rPr lang="en-US" altLang="ru-RU" sz="2400"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Содержательная сторона чтения зависит от специфики читаемого текста, поэтому чтение может рассматриваться как </a:t>
            </a:r>
            <a:r>
              <a:rPr lang="ru-RU" altLang="ru-RU" sz="2400" i="1" dirty="0">
                <a:latin typeface="Times New Roman" panose="02020603050405020304" pitchFamily="18" charset="0"/>
                <a:cs typeface="Times New Roman" panose="02020603050405020304" pitchFamily="18" charset="0"/>
              </a:rPr>
              <a:t>речевая деятельность</a:t>
            </a:r>
            <a:r>
              <a:rPr lang="ru-RU" altLang="ru-RU" sz="2400" dirty="0">
                <a:latin typeface="Times New Roman" panose="02020603050405020304" pitchFamily="18" charset="0"/>
                <a:cs typeface="Times New Roman" panose="02020603050405020304" pitchFamily="18" charset="0"/>
              </a:rPr>
              <a:t> (учебный или научный текст) или как </a:t>
            </a:r>
            <a:r>
              <a:rPr lang="ru-RU" altLang="ru-RU" sz="2400" i="1" dirty="0">
                <a:latin typeface="Times New Roman" panose="02020603050405020304" pitchFamily="18" charset="0"/>
                <a:cs typeface="Times New Roman" panose="02020603050405020304" pitchFamily="18" charset="0"/>
              </a:rPr>
              <a:t>эстетическая деятельность</a:t>
            </a:r>
            <a:r>
              <a:rPr lang="ru-RU" altLang="ru-RU" sz="2400" dirty="0">
                <a:latin typeface="Times New Roman" panose="02020603050405020304" pitchFamily="18" charset="0"/>
                <a:cs typeface="Times New Roman" panose="02020603050405020304" pitchFamily="18" charset="0"/>
              </a:rPr>
              <a:t> (художественное произведение).</a:t>
            </a:r>
          </a:p>
          <a:p>
            <a:endParaRPr lang="ru-RU" dirty="0"/>
          </a:p>
        </p:txBody>
      </p:sp>
    </p:spTree>
    <p:extLst>
      <p:ext uri="{BB962C8B-B14F-4D97-AF65-F5344CB8AC3E}">
        <p14:creationId xmlns:p14="http://schemas.microsoft.com/office/powerpoint/2010/main" val="4050414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67823" y="618487"/>
            <a:ext cx="10770973" cy="5366007"/>
          </a:xfrm>
        </p:spPr>
        <p:txBody>
          <a:bodyPr>
            <a:normAutofit fontScale="92500" lnSpcReduction="10000"/>
          </a:bodyPr>
          <a:lstStyle/>
          <a:p>
            <a:r>
              <a:rPr lang="ru-RU" u="sng" dirty="0">
                <a:latin typeface="Times New Roman" panose="02020603050405020304" pitchFamily="18" charset="0"/>
                <a:cs typeface="Times New Roman" panose="02020603050405020304" pitchFamily="18" charset="0"/>
              </a:rPr>
              <a:t>Носителям русского языка кажется очевидным, что в психической жизни человека можно выделить интеллектуальную и эмоциональную сферу. Интеллектуальная жизнь связана с головой, а эмоциональная - с сердцем. </a:t>
            </a:r>
          </a:p>
          <a:p>
            <a:pPr marL="0" indent="0">
              <a:buNone/>
            </a:pPr>
            <a:endParaRPr lang="ru-RU" u="sng"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Мы говорим, что у кого-то светлая голова или доброе сердце; думаем и запоминаем головой (поэтому, задумавшись, мы подчас «чешем в затылке», а внезапно вспомнив что-то, мы можем стукнуть себя по лбу), а чувствуем сердцем и, переволновавшись, хватаемся именно за сердце. </a:t>
            </a:r>
          </a:p>
          <a:p>
            <a:pPr marL="0" indent="0">
              <a:buNone/>
            </a:pPr>
            <a:r>
              <a:rPr lang="ru-RU" dirty="0">
                <a:latin typeface="Times New Roman" panose="02020603050405020304" pitchFamily="18" charset="0"/>
                <a:cs typeface="Times New Roman" panose="02020603050405020304" pitchFamily="18" charset="0"/>
              </a:rPr>
              <a:t>	Мы понимаем, что иногда бывает так, что «ум с сердцем не в ладу». </a:t>
            </a:r>
          </a:p>
          <a:p>
            <a:pPr marL="0" indent="0">
              <a:buNone/>
            </a:pPr>
            <a:r>
              <a:rPr lang="ru-RU" dirty="0">
                <a:latin typeface="Times New Roman" panose="02020603050405020304" pitchFamily="18" charset="0"/>
                <a:cs typeface="Times New Roman" panose="02020603050405020304" pitchFamily="18" charset="0"/>
              </a:rPr>
              <a:t>	В древнееврейской концептуализации мира сердце является органом понимания, так что используемое в русском переводе Священного Писания словосочетание «ожесточение сердец» указывает в первую очередь на непонятливость, а не на бесчувствие и жестокость, как это может казаться современному русскому читателю. </a:t>
            </a:r>
          </a:p>
        </p:txBody>
      </p:sp>
    </p:spTree>
    <p:extLst>
      <p:ext uri="{BB962C8B-B14F-4D97-AF65-F5344CB8AC3E}">
        <p14:creationId xmlns:p14="http://schemas.microsoft.com/office/powerpoint/2010/main" val="1215165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0536" y="234497"/>
            <a:ext cx="10333264" cy="867682"/>
          </a:xfrm>
        </p:spPr>
        <p:txBody>
          <a:bodyPr>
            <a:normAutofit/>
          </a:bodyPr>
          <a:lstStyle/>
          <a:p>
            <a:pPr algn="ctr"/>
            <a:r>
              <a:rPr lang="ru-RU" sz="2800" dirty="0">
                <a:latin typeface="Times New Roman" panose="02020603050405020304" pitchFamily="18" charset="0"/>
                <a:cs typeface="Times New Roman" panose="02020603050405020304" pitchFamily="18" charset="0"/>
              </a:rPr>
              <a:t>Представления, характерные для русской языковой концептуализации мира:</a:t>
            </a:r>
          </a:p>
        </p:txBody>
      </p:sp>
      <p:sp>
        <p:nvSpPr>
          <p:cNvPr id="3" name="Объект 2"/>
          <p:cNvSpPr>
            <a:spLocks noGrp="1"/>
          </p:cNvSpPr>
          <p:nvPr>
            <p:ph idx="1"/>
          </p:nvPr>
        </p:nvSpPr>
        <p:spPr>
          <a:xfrm>
            <a:off x="212270" y="1102180"/>
            <a:ext cx="11798497" cy="5694036"/>
          </a:xfrm>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«в жизни всегда может случиться нечто непредвиденное» (если что, в случае чего, вдруг), но при этом «всего все равно не предусмотришь» (авось);</a:t>
            </a:r>
          </a:p>
          <a:p>
            <a:r>
              <a:rPr lang="ru-RU" dirty="0">
                <a:latin typeface="Times New Roman" panose="02020603050405020304" pitchFamily="18" charset="0"/>
                <a:cs typeface="Times New Roman" panose="02020603050405020304" pitchFamily="18" charset="0"/>
              </a:rPr>
              <a:t>«чтобы сделать что-то, бывает необходимо предварительно мобилизовать внутренние ресурсы, а это не всегда легко» (неохота собираться/собраться, выбраться), но зато «человек, которому удалось мобилизовать внутренние ресурсы, может сделать очень многое» (заодно);</a:t>
            </a:r>
          </a:p>
          <a:p>
            <a:r>
              <a:rPr lang="ru-RU" dirty="0">
                <a:latin typeface="Times New Roman" panose="02020603050405020304" pitchFamily="18" charset="0"/>
                <a:cs typeface="Times New Roman" panose="02020603050405020304" pitchFamily="18" charset="0"/>
              </a:rPr>
              <a:t>«человеку нужно много места, чтобы чувствовать себя спокойно и хорошо» (простор, даль, ширь, приволье, раздолье), но «необжитое пространство может приводить к душевному дискомфорту» (неприкаянный, маяться).</a:t>
            </a:r>
          </a:p>
          <a:p>
            <a:r>
              <a:rPr lang="ru-RU" dirty="0">
                <a:latin typeface="Times New Roman" panose="02020603050405020304" pitchFamily="18" charset="0"/>
                <a:cs typeface="Times New Roman" panose="02020603050405020304" pitchFamily="18" charset="0"/>
              </a:rPr>
              <a:t>восприятие мира на основе оппозиции «горнего» и «дольнего» (сравните такие пары слов, как быт - бытие, добро - благо, радость - удовольствие). При этом излишнее внимание к «дольнему», к быту, к мелочам жизни не одобряется. О том, что с точки зрения русской языковой концептуализации мира хорошо, когда человек бескорыстен и даже нерасчетлив, свидетельствует, в частности, положительная окрашенность слов «широта» и размах и резко отрицательная оценка мелочности (сравните также отрицательную окраску таких слов, как «корысть»).</a:t>
            </a:r>
          </a:p>
          <a:p>
            <a:r>
              <a:rPr lang="ru-RU" dirty="0">
                <a:latin typeface="Times New Roman" panose="02020603050405020304" pitchFamily="18" charset="0"/>
                <a:cs typeface="Times New Roman" panose="02020603050405020304" pitchFamily="18" charset="0"/>
              </a:rPr>
              <a:t>По тем же причинам этически сомнительной для носителей русского языка оказывается категория удовольствия (в отличие от бескорыстной радости). Императив </a:t>
            </a:r>
            <a:r>
              <a:rPr lang="ru-RU" dirty="0" err="1">
                <a:latin typeface="Times New Roman" panose="02020603050405020304" pitchFamily="18" charset="0"/>
                <a:cs typeface="Times New Roman" panose="02020603050405020304" pitchFamily="18" charset="0"/>
              </a:rPr>
              <a:t>enjoy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it</a:t>
            </a:r>
            <a:r>
              <a:rPr lang="ru-RU" dirty="0">
                <a:latin typeface="Times New Roman" panose="02020603050405020304" pitchFamily="18" charset="0"/>
                <a:cs typeface="Times New Roman" panose="02020603050405020304" pitchFamily="18" charset="0"/>
              </a:rPr>
              <a:t>, столь характерный для англосаксонского взгляда на мир, трудно переводим на идиоматический русский язык. Единственный вид удовольствия или даже наслаждения, не только не осуждаемого, но даже поощряемого общественным мнением, - это эстетическое наслаждение, выраженное, в частности, характерным русским глаголом «любоваться». Бескорыстное любование находит отражение в положительной окраске таких </a:t>
            </a:r>
            <a:r>
              <a:rPr lang="ru-RU" dirty="0" err="1">
                <a:latin typeface="Times New Roman" panose="02020603050405020304" pitchFamily="18" charset="0"/>
                <a:cs typeface="Times New Roman" panose="02020603050405020304" pitchFamily="18" charset="0"/>
              </a:rPr>
              <a:t>лингвоспецифичных</a:t>
            </a:r>
            <a:r>
              <a:rPr lang="ru-RU" dirty="0">
                <a:latin typeface="Times New Roman" panose="02020603050405020304" pitchFamily="18" charset="0"/>
                <a:cs typeface="Times New Roman" panose="02020603050405020304" pitchFamily="18" charset="0"/>
              </a:rPr>
              <a:t> единиц, как, например, с трудом поддающееся переводу слово «удаль».</a:t>
            </a:r>
          </a:p>
          <a:p>
            <a:endParaRPr lang="ru-RU" dirty="0"/>
          </a:p>
        </p:txBody>
      </p:sp>
    </p:spTree>
    <p:extLst>
      <p:ext uri="{BB962C8B-B14F-4D97-AF65-F5344CB8AC3E}">
        <p14:creationId xmlns:p14="http://schemas.microsoft.com/office/powerpoint/2010/main" val="4233308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89907" y="1629682"/>
            <a:ext cx="10515600" cy="3294063"/>
          </a:xfrm>
        </p:spPr>
        <p:txBody>
          <a:bodyPr/>
          <a:lstStyle/>
          <a:p>
            <a:pPr marL="0" indent="0" algn="ctr">
              <a:buNone/>
            </a:pPr>
            <a:r>
              <a:rPr lang="ru-RU" dirty="0">
                <a:latin typeface="Times New Roman" panose="02020603050405020304" pitchFamily="18" charset="0"/>
                <a:cs typeface="Times New Roman" panose="02020603050405020304" pitchFamily="18" charset="0"/>
              </a:rPr>
              <a:t>Для чтения детей и подростков необходимо выбирать те произведения современной литературы, которые воспитывают бережное отношение к языку, любовь и интерес к нему, что будет способствовать формированию языкового чутья.</a:t>
            </a:r>
          </a:p>
        </p:txBody>
      </p:sp>
    </p:spTree>
    <p:extLst>
      <p:ext uri="{BB962C8B-B14F-4D97-AF65-F5344CB8AC3E}">
        <p14:creationId xmlns:p14="http://schemas.microsoft.com/office/powerpoint/2010/main" val="1498170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49" y="961117"/>
            <a:ext cx="10235293" cy="867683"/>
          </a:xfrm>
        </p:spPr>
        <p:txBody>
          <a:bodyPr>
            <a:normAutofit fontScale="90000"/>
          </a:bodyPr>
          <a:lstStyle/>
          <a:p>
            <a:r>
              <a:rPr lang="ru-RU" sz="2000" b="1" i="1" dirty="0">
                <a:latin typeface="Times New Roman" panose="02020603050405020304" pitchFamily="18" charset="0"/>
                <a:cs typeface="Times New Roman" panose="02020603050405020304" pitchFamily="18" charset="0"/>
              </a:rPr>
              <a:t>Среди произведений современных русских детских и подростковых писателей следует искать тех, кто воспитывает любовь к русскому языку, чьи произведения способствуют формированию  языкового чутья</a:t>
            </a:r>
            <a:endParaRPr lang="ru-RU" sz="2000" dirty="0"/>
          </a:p>
        </p:txBody>
      </p:sp>
      <p:sp>
        <p:nvSpPr>
          <p:cNvPr id="3" name="Объект 2"/>
          <p:cNvSpPr>
            <a:spLocks noGrp="1"/>
          </p:cNvSpPr>
          <p:nvPr>
            <p:ph idx="1"/>
          </p:nvPr>
        </p:nvSpPr>
        <p:spPr>
          <a:xfrm>
            <a:off x="971549" y="2334986"/>
            <a:ext cx="10708821" cy="2689225"/>
          </a:xfrm>
        </p:spPr>
        <p:txBody>
          <a:bodyPr>
            <a:normAutofit/>
          </a:bodyPr>
          <a:lstStyle/>
          <a:p>
            <a:r>
              <a:rPr lang="ru-RU" sz="1800" dirty="0">
                <a:latin typeface="Times New Roman" panose="02020603050405020304" pitchFamily="18" charset="0"/>
                <a:cs typeface="Times New Roman" panose="02020603050405020304" pitchFamily="18" charset="0"/>
              </a:rPr>
              <a:t>задуматься о языке</a:t>
            </a:r>
          </a:p>
          <a:p>
            <a:r>
              <a:rPr lang="ru-RU" sz="1800" dirty="0">
                <a:latin typeface="Times New Roman" panose="02020603050405020304" pitchFamily="18" charset="0"/>
                <a:cs typeface="Times New Roman" panose="02020603050405020304" pitchFamily="18" charset="0"/>
              </a:rPr>
              <a:t>об особенностях русского языка</a:t>
            </a:r>
          </a:p>
          <a:p>
            <a:r>
              <a:rPr lang="ru-RU" sz="1800" dirty="0">
                <a:latin typeface="Times New Roman" panose="02020603050405020304" pitchFamily="18" charset="0"/>
                <a:cs typeface="Times New Roman" panose="02020603050405020304" pitchFamily="18" charset="0"/>
              </a:rPr>
              <a:t>размышлять о значении слова</a:t>
            </a:r>
          </a:p>
          <a:p>
            <a:r>
              <a:rPr lang="ru-RU" sz="1800" dirty="0">
                <a:latin typeface="Times New Roman" panose="02020603050405020304" pitchFamily="18" charset="0"/>
                <a:cs typeface="Times New Roman" panose="02020603050405020304" pitchFamily="18" charset="0"/>
              </a:rPr>
              <a:t>о подлинном и мнимом родстве слов</a:t>
            </a:r>
          </a:p>
          <a:p>
            <a:r>
              <a:rPr lang="ru-RU" sz="1800" dirty="0">
                <a:latin typeface="Times New Roman" panose="02020603050405020304" pitchFamily="18" charset="0"/>
                <a:cs typeface="Times New Roman" panose="02020603050405020304" pitchFamily="18" charset="0"/>
              </a:rPr>
              <a:t>о культуре речи</a:t>
            </a:r>
          </a:p>
        </p:txBody>
      </p:sp>
    </p:spTree>
    <p:extLst>
      <p:ext uri="{BB962C8B-B14F-4D97-AF65-F5344CB8AC3E}">
        <p14:creationId xmlns:p14="http://schemas.microsoft.com/office/powerpoint/2010/main" val="645947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850" y="365125"/>
            <a:ext cx="10267950" cy="843189"/>
          </a:xfrm>
        </p:spPr>
        <p:txBody>
          <a:bodyPr>
            <a:normAutofit fontScale="90000"/>
          </a:bodyPr>
          <a:lstStyle/>
          <a:p>
            <a:pPr algn="ctr"/>
            <a:r>
              <a:rPr lang="ru-RU" sz="2800" b="1" i="1" dirty="0">
                <a:latin typeface="Times New Roman" panose="02020603050405020304" pitchFamily="18" charset="0"/>
                <a:cs typeface="Times New Roman" panose="02020603050405020304" pitchFamily="18" charset="0"/>
              </a:rPr>
              <a:t>Проблема отбора языкового материала в современной детской литературе</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err="1">
                <a:latin typeface="Times New Roman" panose="02020603050405020304" pitchFamily="18" charset="0"/>
                <a:cs typeface="Times New Roman" panose="02020603050405020304" pitchFamily="18" charset="0"/>
              </a:rPr>
              <a:t>Т.Крюкова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М.Яснов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О.Колпакова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А.Гиваргизов</a:t>
            </a:r>
            <a:r>
              <a:rPr lang="ru-RU" dirty="0">
                <a:latin typeface="Times New Roman" panose="02020603050405020304" pitchFamily="18" charset="0"/>
                <a:cs typeface="Times New Roman" panose="02020603050405020304" pitchFamily="18" charset="0"/>
              </a:rPr>
              <a:t> – языковые эксперименты в традициях </a:t>
            </a:r>
            <a:r>
              <a:rPr lang="ru-RU" dirty="0" err="1">
                <a:latin typeface="Times New Roman" panose="02020603050405020304" pitchFamily="18" charset="0"/>
                <a:cs typeface="Times New Roman" panose="02020603050405020304" pitchFamily="18" charset="0"/>
              </a:rPr>
              <a:t>Л.Кэролла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А.Милна</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М.Чудакова</a:t>
            </a:r>
            <a:r>
              <a:rPr lang="ru-RU" dirty="0">
                <a:latin typeface="Times New Roman" panose="02020603050405020304" pitchFamily="18" charset="0"/>
                <a:cs typeface="Times New Roman" panose="02020603050405020304" pitchFamily="18" charset="0"/>
              </a:rPr>
              <a:t> – акцент на слове как элементе языковой нормы разного времени и на показателях разрушения этой нормы в современной речи</a:t>
            </a:r>
          </a:p>
        </p:txBody>
      </p:sp>
    </p:spTree>
    <p:extLst>
      <p:ext uri="{BB962C8B-B14F-4D97-AF65-F5344CB8AC3E}">
        <p14:creationId xmlns:p14="http://schemas.microsoft.com/office/powerpoint/2010/main" val="2718943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45989" y="813253"/>
            <a:ext cx="11173819" cy="5826444"/>
          </a:xfrm>
        </p:spPr>
        <p:txBody>
          <a:bodyPr>
            <a:normAutofit fontScale="77500" lnSpcReduction="20000"/>
          </a:bodyPr>
          <a:lstStyle/>
          <a:p>
            <a:pPr marL="0" indent="0" algn="just">
              <a:buNone/>
            </a:pPr>
            <a:r>
              <a:rPr lang="ru-RU" dirty="0"/>
              <a:t>	</a:t>
            </a:r>
            <a:r>
              <a:rPr lang="ru-RU" dirty="0">
                <a:latin typeface="Times New Roman" panose="02020603050405020304" pitchFamily="18" charset="0"/>
                <a:cs typeface="Times New Roman" panose="02020603050405020304" pitchFamily="18" charset="0"/>
              </a:rPr>
              <a:t>Тамара Крюкова: «Дорогие читатели! Те, кто уже читал эту книгу, часто спрашивают: "Для какого она возраста?" И в самом деле, для какого? Я была уверена, что написала веселую историю для ребят, и мои юные читатели в один голос подтверждают: "Чудеса не понарошку" - смешная книжка для детей". Взрослые согласны с тем, что книга смешная, но с уверенностью заявляют, что она написана для взрослых. Просто эта книга похожа на слоеный пирог. В ней много слов и фраз с двойным смыслом. Их называют каламбурами и фразеологизмами. Вот почему каждый читатель воспринимает описанный в ней мир по-своему. </a:t>
            </a:r>
            <a:r>
              <a:rPr lang="ru-RU" u="sng" dirty="0">
                <a:latin typeface="Times New Roman" panose="02020603050405020304" pitchFamily="18" charset="0"/>
                <a:cs typeface="Times New Roman" panose="02020603050405020304" pitchFamily="18" charset="0"/>
              </a:rPr>
              <a:t>Все зависит от того, насколько человек знаком с тонкостями богатого русского языка</a:t>
            </a:r>
            <a:r>
              <a:rPr lang="ru-RU" dirty="0">
                <a:latin typeface="Times New Roman" panose="02020603050405020304" pitchFamily="18" charset="0"/>
                <a:cs typeface="Times New Roman" panose="02020603050405020304" pitchFamily="18" charset="0"/>
              </a:rPr>
              <a:t>. В любом случае улыбка вам гарантирована. Начинающим читателям эта книга поможет </a:t>
            </a:r>
            <a:r>
              <a:rPr lang="ru-RU" u="sng" dirty="0">
                <a:latin typeface="Times New Roman" panose="02020603050405020304" pitchFamily="18" charset="0"/>
                <a:cs typeface="Times New Roman" panose="02020603050405020304" pitchFamily="18" charset="0"/>
              </a:rPr>
              <a:t>глубже узнать родной язык</a:t>
            </a:r>
            <a:r>
              <a:rPr lang="ru-RU" dirty="0">
                <a:latin typeface="Times New Roman" panose="02020603050405020304" pitchFamily="18" charset="0"/>
                <a:cs typeface="Times New Roman" panose="02020603050405020304" pitchFamily="18" charset="0"/>
              </a:rPr>
              <a:t>. А читателям, умудренным жизненным опытом, вновь заглянуть в детство. Итак, вперед в </a:t>
            </a:r>
            <a:r>
              <a:rPr lang="ru-RU" dirty="0" err="1">
                <a:latin typeface="Times New Roman" panose="02020603050405020304" pitchFamily="18" charset="0"/>
                <a:cs typeface="Times New Roman" panose="02020603050405020304" pitchFamily="18" charset="0"/>
              </a:rPr>
              <a:t>Шутландию</a:t>
            </a:r>
            <a:r>
              <a:rPr lang="ru-RU" dirty="0">
                <a:latin typeface="Times New Roman" panose="02020603050405020304" pitchFamily="18" charset="0"/>
                <a:cs typeface="Times New Roman" panose="02020603050405020304" pitchFamily="18" charset="0"/>
              </a:rPr>
              <a:t>! Надеюсь, вам понравится это путешествие. И может быть, вы поможете мне наконец-то найти ответ на трудный вопрос: для какого возраста эта книга?» </a:t>
            </a:r>
          </a:p>
          <a:p>
            <a:pPr marL="0" indent="0" algn="r">
              <a:buNone/>
            </a:pPr>
            <a:r>
              <a:rPr lang="ru-RU" dirty="0">
                <a:latin typeface="Times New Roman" panose="02020603050405020304" pitchFamily="18" charset="0"/>
                <a:cs typeface="Times New Roman" panose="02020603050405020304" pitchFamily="18" charset="0"/>
              </a:rPr>
              <a:t>(из авторского предисловия к повести «Чудеса не понарошку»)</a:t>
            </a:r>
            <a:endParaRPr lang="en-US" dirty="0">
              <a:latin typeface="Times New Roman" panose="02020603050405020304" pitchFamily="18" charset="0"/>
              <a:cs typeface="Times New Roman" panose="02020603050405020304" pitchFamily="18" charset="0"/>
            </a:endParaRPr>
          </a:p>
          <a:p>
            <a:pPr marL="0" indent="0" algn="r">
              <a:buNone/>
            </a:pPr>
            <a:endParaRPr lang="en-US" dirty="0">
              <a:latin typeface="Times New Roman" panose="02020603050405020304" pitchFamily="18" charset="0"/>
              <a:cs typeface="Times New Roman" panose="02020603050405020304" pitchFamily="18" charset="0"/>
            </a:endParaRPr>
          </a:p>
          <a:p>
            <a:pPr marL="0" indent="0" algn="r">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М.Чудакова</a:t>
            </a:r>
            <a:r>
              <a:rPr lang="ru-RU" dirty="0">
                <a:latin typeface="Times New Roman" panose="02020603050405020304" pitchFamily="18" charset="0"/>
                <a:cs typeface="Times New Roman" panose="02020603050405020304" pitchFamily="18" charset="0"/>
              </a:rPr>
              <a:t> – серия книг о Жене </a:t>
            </a:r>
            <a:r>
              <a:rPr lang="ru-RU" dirty="0" err="1">
                <a:latin typeface="Times New Roman" panose="02020603050405020304" pitchFamily="18" charset="0"/>
                <a:cs typeface="Times New Roman" panose="02020603050405020304" pitchFamily="18" charset="0"/>
              </a:rPr>
              <a:t>Осинкиной</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Ваня Бессонов наслаждается «старинными гоголевскими окончаниями» (напр., «</a:t>
            </a:r>
            <a:r>
              <a:rPr lang="ru-RU" dirty="0" err="1">
                <a:latin typeface="Times New Roman" panose="02020603050405020304" pitchFamily="18" charset="0"/>
                <a:cs typeface="Times New Roman" panose="02020603050405020304" pitchFamily="18" charset="0"/>
              </a:rPr>
              <a:t>строгостию</a:t>
            </a:r>
            <a:r>
              <a:rPr lang="ru-RU" dirty="0">
                <a:latin typeface="Times New Roman" panose="02020603050405020304" pitchFamily="18" charset="0"/>
                <a:cs typeface="Times New Roman" panose="02020603050405020304" pitchFamily="18" charset="0"/>
              </a:rPr>
              <a:t>»)</a:t>
            </a:r>
          </a:p>
          <a:p>
            <a:pPr marL="0" indent="0" algn="r">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048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2135188" y="1341438"/>
            <a:ext cx="7797800" cy="5040312"/>
          </a:xfrm>
        </p:spPr>
        <p:txBody>
          <a:bodyPr rtlCol="0">
            <a:normAutofit lnSpcReduction="10000"/>
          </a:bodyPr>
          <a:lstStyle/>
          <a:p>
            <a:pPr marL="0" indent="0" algn="ctr">
              <a:buNone/>
              <a:defRPr/>
            </a:pPr>
            <a:r>
              <a:rPr lang="ru-RU" altLang="ru-RU" b="1" dirty="0" err="1"/>
              <a:t>М.Яснов</a:t>
            </a:r>
            <a:r>
              <a:rPr lang="ru-RU" altLang="ru-RU" b="1" dirty="0"/>
              <a:t>. </a:t>
            </a:r>
            <a:r>
              <a:rPr lang="ru-RU" altLang="ru-RU" b="1" dirty="0" err="1"/>
              <a:t>Чудетство</a:t>
            </a:r>
            <a:r>
              <a:rPr lang="ru-RU" altLang="ru-RU" dirty="0"/>
              <a:t> </a:t>
            </a:r>
          </a:p>
          <a:p>
            <a:pPr algn="ctr">
              <a:defRPr/>
            </a:pPr>
            <a:endParaRPr lang="ru-RU" altLang="ru-RU" dirty="0"/>
          </a:p>
          <a:p>
            <a:pPr algn="ctr">
              <a:buNone/>
              <a:defRPr/>
            </a:pPr>
            <a:r>
              <a:rPr lang="ru-RU" altLang="ru-RU" dirty="0"/>
              <a:t>		В </a:t>
            </a:r>
            <a:r>
              <a:rPr lang="ru-RU" altLang="ru-RU" dirty="0" err="1"/>
              <a:t>Чудетство</a:t>
            </a:r>
            <a:r>
              <a:rPr lang="ru-RU" altLang="ru-RU" dirty="0"/>
              <a:t> откроешь окошки -</a:t>
            </a:r>
            <a:br>
              <a:rPr lang="ru-RU" altLang="ru-RU" dirty="0"/>
            </a:br>
            <a:r>
              <a:rPr lang="ru-RU" altLang="ru-RU" dirty="0" err="1"/>
              <a:t>Счастливень</a:t>
            </a:r>
            <a:r>
              <a:rPr lang="ru-RU" altLang="ru-RU" dirty="0"/>
              <a:t> стучит по дорожке,</a:t>
            </a:r>
            <a:br>
              <a:rPr lang="ru-RU" altLang="ru-RU" dirty="0"/>
            </a:br>
            <a:r>
              <a:rPr lang="ru-RU" altLang="ru-RU" dirty="0"/>
              <a:t>Цветёт </a:t>
            </a:r>
            <a:r>
              <a:rPr lang="ru-RU" altLang="ru-RU" dirty="0" err="1"/>
              <a:t>Веселютик</a:t>
            </a:r>
            <a:r>
              <a:rPr lang="ru-RU" altLang="ru-RU" dirty="0"/>
              <a:t> у речки,</a:t>
            </a:r>
            <a:br>
              <a:rPr lang="ru-RU" altLang="ru-RU" dirty="0"/>
            </a:br>
            <a:r>
              <a:rPr lang="ru-RU" altLang="ru-RU" dirty="0"/>
              <a:t>И звонко поют </a:t>
            </a:r>
            <a:r>
              <a:rPr lang="ru-RU" altLang="ru-RU" dirty="0" err="1"/>
              <a:t>Соловечки</a:t>
            </a:r>
            <a:r>
              <a:rPr lang="ru-RU" altLang="ru-RU" dirty="0"/>
              <a:t>,</a:t>
            </a:r>
            <a:br>
              <a:rPr lang="ru-RU" altLang="ru-RU" dirty="0"/>
            </a:br>
            <a:r>
              <a:rPr lang="ru-RU" altLang="ru-RU" dirty="0"/>
              <a:t>А где-то по дальним дорогам</a:t>
            </a:r>
            <a:br>
              <a:rPr lang="ru-RU" altLang="ru-RU" dirty="0"/>
            </a:br>
            <a:r>
              <a:rPr lang="ru-RU" altLang="ru-RU" dirty="0"/>
              <a:t>Бредут </a:t>
            </a:r>
            <a:r>
              <a:rPr lang="ru-RU" altLang="ru-RU" dirty="0" err="1"/>
              <a:t>Носомот</a:t>
            </a:r>
            <a:r>
              <a:rPr lang="ru-RU" altLang="ru-RU" dirty="0"/>
              <a:t> с </a:t>
            </a:r>
            <a:r>
              <a:rPr lang="ru-RU" altLang="ru-RU" dirty="0" err="1"/>
              <a:t>Бегерогом</a:t>
            </a:r>
            <a:r>
              <a:rPr lang="ru-RU" altLang="ru-RU" dirty="0"/>
              <a:t>...</a:t>
            </a:r>
            <a:br>
              <a:rPr lang="ru-RU" altLang="ru-RU" dirty="0"/>
            </a:br>
            <a:r>
              <a:rPr lang="ru-RU" altLang="ru-RU" dirty="0"/>
              <a:t>Мы с ними в </a:t>
            </a:r>
            <a:r>
              <a:rPr lang="ru-RU" altLang="ru-RU" dirty="0" err="1"/>
              <a:t>Чудетство</a:t>
            </a:r>
            <a:r>
              <a:rPr lang="ru-RU" altLang="ru-RU" dirty="0"/>
              <a:t> скорее войдем -</a:t>
            </a:r>
            <a:br>
              <a:rPr lang="ru-RU" altLang="ru-RU" dirty="0"/>
            </a:br>
            <a:r>
              <a:rPr lang="ru-RU" altLang="ru-RU" dirty="0"/>
              <a:t>Спешит </a:t>
            </a:r>
            <a:r>
              <a:rPr lang="ru-RU" altLang="ru-RU" dirty="0" err="1"/>
              <a:t>Торопинка</a:t>
            </a:r>
            <a:r>
              <a:rPr lang="ru-RU" altLang="ru-RU" dirty="0"/>
              <a:t> под каждым окном,</a:t>
            </a:r>
            <a:br>
              <a:rPr lang="ru-RU" altLang="ru-RU" dirty="0"/>
            </a:br>
            <a:r>
              <a:rPr lang="ru-RU" altLang="ru-RU" dirty="0"/>
              <a:t>Зовёт нас глядеть-заглядеться:</a:t>
            </a:r>
            <a:br>
              <a:rPr lang="ru-RU" altLang="ru-RU" dirty="0"/>
            </a:br>
            <a:r>
              <a:rPr lang="ru-RU" altLang="ru-RU" dirty="0"/>
              <a:t>Что там за окошком?</a:t>
            </a:r>
            <a:br>
              <a:rPr lang="ru-RU" altLang="ru-RU" dirty="0"/>
            </a:br>
            <a:r>
              <a:rPr lang="ru-RU" altLang="ru-RU" dirty="0"/>
              <a:t>           Чу!.. Детство! </a:t>
            </a:r>
          </a:p>
        </p:txBody>
      </p:sp>
    </p:spTree>
    <p:extLst>
      <p:ext uri="{BB962C8B-B14F-4D97-AF65-F5344CB8AC3E}">
        <p14:creationId xmlns:p14="http://schemas.microsoft.com/office/powerpoint/2010/main" val="2920611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4" name="Объект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6927" y="1027906"/>
            <a:ext cx="3000375" cy="4286250"/>
          </a:xfrm>
        </p:spPr>
      </p:pic>
      <p:sp>
        <p:nvSpPr>
          <p:cNvPr id="6" name="Объект 5"/>
          <p:cNvSpPr>
            <a:spLocks noGrp="1"/>
          </p:cNvSpPr>
          <p:nvPr>
            <p:ph sz="half" idx="2"/>
          </p:nvPr>
        </p:nvSpPr>
        <p:spPr/>
        <p:txBody>
          <a:bodyPr/>
          <a:lstStyle/>
          <a:p>
            <a:r>
              <a:rPr lang="ru-RU" b="1" dirty="0" err="1"/>
              <a:t>Гиваргизов</a:t>
            </a:r>
            <a:r>
              <a:rPr lang="ru-RU" b="1" dirty="0"/>
              <a:t>, А. Где наш дедушка? — Москва : Эгмонт, 2017. — 103 с. : ил. — (Город мастеров).</a:t>
            </a:r>
            <a:endParaRPr lang="ru-RU" dirty="0"/>
          </a:p>
        </p:txBody>
      </p:sp>
    </p:spTree>
    <p:extLst>
      <p:ext uri="{BB962C8B-B14F-4D97-AF65-F5344CB8AC3E}">
        <p14:creationId xmlns:p14="http://schemas.microsoft.com/office/powerpoint/2010/main" val="4023094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6"/>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927021" y="851581"/>
            <a:ext cx="3432175" cy="5397500"/>
          </a:xfrm>
        </p:spPr>
      </p:pic>
    </p:spTree>
    <p:extLst>
      <p:ext uri="{BB962C8B-B14F-4D97-AF65-F5344CB8AC3E}">
        <p14:creationId xmlns:p14="http://schemas.microsoft.com/office/powerpoint/2010/main" val="713315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2800" b="1" dirty="0">
                <a:latin typeface="Times New Roman" panose="02020603050405020304" pitchFamily="18" charset="0"/>
                <a:cs typeface="Times New Roman" panose="02020603050405020304" pitchFamily="18" charset="0"/>
              </a:rPr>
              <a:t>Особенности современной детско-подростковой литературы</a:t>
            </a:r>
          </a:p>
        </p:txBody>
      </p:sp>
      <p:sp>
        <p:nvSpPr>
          <p:cNvPr id="3" name="Объект 2"/>
          <p:cNvSpPr>
            <a:spLocks noGrp="1"/>
          </p:cNvSpPr>
          <p:nvPr>
            <p:ph idx="1"/>
          </p:nvPr>
        </p:nvSpPr>
        <p:spPr>
          <a:xfrm>
            <a:off x="1703389" y="1628776"/>
            <a:ext cx="8586787" cy="4537075"/>
          </a:xfrm>
        </p:spPr>
        <p:txBody>
          <a:bodyPr>
            <a:normAutofit lnSpcReduction="10000"/>
          </a:bodyPr>
          <a:lstStyle/>
          <a:p>
            <a:pPr>
              <a:defRPr/>
            </a:pPr>
            <a:r>
              <a:rPr lang="ru-RU" sz="2400" dirty="0">
                <a:latin typeface="Times New Roman" panose="02020603050405020304" pitchFamily="18" charset="0"/>
                <a:cs typeface="Times New Roman" panose="02020603050405020304" pitchFamily="18" charset="0"/>
              </a:rPr>
              <a:t>Психологическая проза вытеснена другими жанрами</a:t>
            </a:r>
          </a:p>
          <a:p>
            <a:pPr>
              <a:defRPr/>
            </a:pPr>
            <a:r>
              <a:rPr lang="ru-RU" sz="2400" dirty="0">
                <a:latin typeface="Times New Roman" panose="02020603050405020304" pitchFamily="18" charset="0"/>
                <a:cs typeface="Times New Roman" panose="02020603050405020304" pitchFamily="18" charset="0"/>
              </a:rPr>
              <a:t>Приключенческая литература претерпевает жанровую трансформацию (</a:t>
            </a:r>
            <a:r>
              <a:rPr lang="ru-RU" sz="2400" dirty="0" err="1">
                <a:latin typeface="Times New Roman" panose="02020603050405020304" pitchFamily="18" charset="0"/>
                <a:cs typeface="Times New Roman" panose="02020603050405020304" pitchFamily="18" charset="0"/>
              </a:rPr>
              <a:t>сказка+приключения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детектив+приключения</a:t>
            </a:r>
            <a:r>
              <a:rPr lang="ru-RU" sz="2400" dirty="0">
                <a:latin typeface="Times New Roman" panose="02020603050405020304" pitchFamily="18" charset="0"/>
                <a:cs typeface="Times New Roman" panose="02020603050405020304" pitchFamily="18" charset="0"/>
              </a:rPr>
              <a:t>)</a:t>
            </a:r>
          </a:p>
          <a:p>
            <a:pPr>
              <a:defRPr/>
            </a:pPr>
            <a:r>
              <a:rPr lang="ru-RU" sz="2400" dirty="0">
                <a:latin typeface="Times New Roman" panose="02020603050405020304" pitchFamily="18" charset="0"/>
                <a:cs typeface="Times New Roman" panose="02020603050405020304" pitchFamily="18" charset="0"/>
              </a:rPr>
              <a:t>Повесть о детстве – на периферии читательских интересов</a:t>
            </a:r>
          </a:p>
          <a:p>
            <a:pPr>
              <a:defRPr/>
            </a:pPr>
            <a:r>
              <a:rPr lang="ru-RU" sz="2400" dirty="0">
                <a:latin typeface="Times New Roman" panose="02020603050405020304" pitchFamily="18" charset="0"/>
                <a:cs typeface="Times New Roman" panose="02020603050405020304" pitchFamily="18" charset="0"/>
              </a:rPr>
              <a:t>Временное ослабление интереса к художественным жанрам</a:t>
            </a:r>
          </a:p>
          <a:p>
            <a:pPr>
              <a:defRPr/>
            </a:pPr>
            <a:r>
              <a:rPr lang="ru-RU" sz="2400" dirty="0">
                <a:latin typeface="Times New Roman" panose="02020603050405020304" pitchFamily="18" charset="0"/>
                <a:cs typeface="Times New Roman" panose="02020603050405020304" pitchFamily="18" charset="0"/>
              </a:rPr>
              <a:t>Интерес к документальному жанру</a:t>
            </a:r>
          </a:p>
          <a:p>
            <a:pPr>
              <a:defRPr/>
            </a:pPr>
            <a:r>
              <a:rPr lang="ru-RU" sz="2400" dirty="0">
                <a:latin typeface="Times New Roman" panose="02020603050405020304" pitchFamily="18" charset="0"/>
                <a:cs typeface="Times New Roman" panose="02020603050405020304" pitchFamily="18" charset="0"/>
              </a:rPr>
              <a:t>Особое внимание к незаурядным героям</a:t>
            </a:r>
          </a:p>
          <a:p>
            <a:pPr>
              <a:defRPr/>
            </a:pPr>
            <a:r>
              <a:rPr lang="ru-RU" sz="2400" dirty="0">
                <a:latin typeface="Times New Roman" panose="02020603050405020304" pitchFamily="18" charset="0"/>
                <a:cs typeface="Times New Roman" panose="02020603050405020304" pitchFamily="18" charset="0"/>
              </a:rPr>
              <a:t>Неоднозначная трактовка темы школы</a:t>
            </a:r>
          </a:p>
          <a:p>
            <a:pPr>
              <a:defRPr/>
            </a:pPr>
            <a:r>
              <a:rPr lang="ru-RU" sz="2400" dirty="0">
                <a:latin typeface="Times New Roman" panose="02020603050405020304" pitchFamily="18" charset="0"/>
                <a:cs typeface="Times New Roman" panose="02020603050405020304" pitchFamily="18" charset="0"/>
              </a:rPr>
              <a:t>Переосмысление традиций мировой детской классики</a:t>
            </a:r>
          </a:p>
          <a:p>
            <a:pPr>
              <a:defRPr/>
            </a:pPr>
            <a:r>
              <a:rPr lang="ru-RU" sz="2400" dirty="0">
                <a:latin typeface="Times New Roman" panose="02020603050405020304" pitchFamily="18" charset="0"/>
                <a:cs typeface="Times New Roman" panose="02020603050405020304" pitchFamily="18" charset="0"/>
              </a:rPr>
              <a:t>Новые темы в детско-подростковой литературе</a:t>
            </a:r>
          </a:p>
          <a:p>
            <a:pPr>
              <a:defRPr/>
            </a:pPr>
            <a:endParaRPr lang="ru-RU" sz="2000" dirty="0"/>
          </a:p>
          <a:p>
            <a:pPr>
              <a:defRPr/>
            </a:pPr>
            <a:endParaRPr lang="ru-RU" sz="2000" dirty="0"/>
          </a:p>
          <a:p>
            <a:pPr>
              <a:defRPr/>
            </a:pPr>
            <a:endParaRPr lang="ru-RU" sz="2000" dirty="0"/>
          </a:p>
        </p:txBody>
      </p:sp>
    </p:spTree>
    <p:extLst>
      <p:ext uri="{BB962C8B-B14F-4D97-AF65-F5344CB8AC3E}">
        <p14:creationId xmlns:p14="http://schemas.microsoft.com/office/powerpoint/2010/main" val="354848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	Суммируя исторический опыт целей обучения чтению, можно сказать, что приоритетной среди них является воспитание </a:t>
            </a:r>
            <a:r>
              <a:rPr lang="ru-RU" u="sng" dirty="0">
                <a:latin typeface="Times New Roman" panose="02020603050405020304" pitchFamily="18" charset="0"/>
                <a:cs typeface="Times New Roman" panose="02020603050405020304" pitchFamily="18" charset="0"/>
              </a:rPr>
              <a:t>компетентного читателя</a:t>
            </a:r>
            <a:r>
              <a:rPr lang="ru-RU" dirty="0">
                <a:latin typeface="Times New Roman" panose="02020603050405020304" pitchFamily="18" charset="0"/>
                <a:cs typeface="Times New Roman" panose="02020603050405020304" pitchFamily="18" charset="0"/>
              </a:rPr>
              <a:t>. Следом идет обучение </a:t>
            </a:r>
            <a:r>
              <a:rPr lang="ru-RU" u="sng" dirty="0">
                <a:latin typeface="Times New Roman" panose="02020603050405020304" pitchFamily="18" charset="0"/>
                <a:cs typeface="Times New Roman" panose="02020603050405020304" pitchFamily="18" charset="0"/>
              </a:rPr>
              <a:t>учебному и профессиональному чтению</a:t>
            </a:r>
            <a:r>
              <a:rPr lang="ru-RU" dirty="0">
                <a:latin typeface="Times New Roman" panose="02020603050405020304" pitchFamily="18" charset="0"/>
                <a:cs typeface="Times New Roman" panose="02020603050405020304" pitchFamily="18" charset="0"/>
              </a:rPr>
              <a:t>, и третьей целью обучения чтению является </a:t>
            </a:r>
            <a:r>
              <a:rPr lang="ru-RU" u="sng" dirty="0">
                <a:latin typeface="Times New Roman" panose="02020603050405020304" pitchFamily="18" charset="0"/>
                <a:cs typeface="Times New Roman" panose="02020603050405020304" pitchFamily="18" charset="0"/>
              </a:rPr>
              <a:t>социализация личности</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2687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92313" y="188914"/>
            <a:ext cx="8229600" cy="490537"/>
          </a:xfrm>
        </p:spPr>
        <p:txBody>
          <a:bodyPr/>
          <a:lstStyle/>
          <a:p>
            <a:r>
              <a:rPr lang="ru-RU" altLang="ru-RU" sz="2100" i="1"/>
              <a:t>К.И.Чуковский. Заповеди для детских поэтов</a:t>
            </a:r>
          </a:p>
        </p:txBody>
      </p:sp>
      <p:sp>
        <p:nvSpPr>
          <p:cNvPr id="8195" name="Rectangle 3"/>
          <p:cNvSpPr>
            <a:spLocks noGrp="1" noChangeArrowheads="1"/>
          </p:cNvSpPr>
          <p:nvPr>
            <p:ph type="body" idx="1"/>
          </p:nvPr>
        </p:nvSpPr>
        <p:spPr>
          <a:xfrm>
            <a:off x="1524001" y="809626"/>
            <a:ext cx="8964613" cy="6048375"/>
          </a:xfrm>
        </p:spPr>
        <p:txBody>
          <a:bodyPr/>
          <a:lstStyle/>
          <a:p>
            <a:pPr>
              <a:lnSpc>
                <a:spcPct val="80000"/>
              </a:lnSpc>
              <a:buFont typeface="Wingdings" panose="05000000000000000000" pitchFamily="2" charset="2"/>
              <a:buNone/>
            </a:pPr>
            <a:r>
              <a:rPr lang="ru-RU" altLang="ru-RU" sz="1500"/>
              <a:t>1. </a:t>
            </a:r>
            <a:r>
              <a:rPr lang="ru-RU" altLang="ru-RU" sz="1500" b="1"/>
              <a:t>Стихи должны быть графичны</a:t>
            </a:r>
            <a:r>
              <a:rPr lang="ru-RU" altLang="ru-RU" sz="1500"/>
              <a:t>, так как дети обладают образным мышлением. Нужно мыслить рисунками, так, чтобы ребёнок мог увидеть происходящее. </a:t>
            </a:r>
            <a:br>
              <a:rPr lang="ru-RU" altLang="ru-RU" sz="1500"/>
            </a:br>
            <a:r>
              <a:rPr lang="ru-RU" altLang="ru-RU" sz="1500"/>
              <a:t>"Если, написав целую страницу стихов, вы замечаете, что для неё необходим всего один-единственный рисунок, зачеркните эту страницу как явно негодную." </a:t>
            </a:r>
            <a:br>
              <a:rPr lang="ru-RU" altLang="ru-RU" sz="1500"/>
            </a:br>
            <a:endParaRPr lang="ru-RU" altLang="ru-RU" sz="1500"/>
          </a:p>
          <a:p>
            <a:pPr>
              <a:lnSpc>
                <a:spcPct val="80000"/>
              </a:lnSpc>
              <a:buFont typeface="Wingdings" panose="05000000000000000000" pitchFamily="2" charset="2"/>
              <a:buNone/>
            </a:pPr>
            <a:r>
              <a:rPr lang="ru-RU" altLang="ru-RU" sz="1500"/>
              <a:t>2. </a:t>
            </a:r>
            <a:r>
              <a:rPr lang="ru-RU" altLang="ru-RU" sz="1500" b="1"/>
              <a:t>Наибыстрейшая смена образов.</a:t>
            </a:r>
            <a:r>
              <a:rPr lang="ru-RU" altLang="ru-RU" sz="1500"/>
              <a:t> Кинематографичность - образы должны сменять друг друга так же быстро, как кадры на киноленте. </a:t>
            </a:r>
          </a:p>
          <a:p>
            <a:pPr>
              <a:lnSpc>
                <a:spcPct val="80000"/>
              </a:lnSpc>
              <a:buFont typeface="Wingdings" panose="05000000000000000000" pitchFamily="2" charset="2"/>
              <a:buNone/>
            </a:pPr>
            <a:endParaRPr lang="ru-RU" altLang="ru-RU" sz="1500"/>
          </a:p>
          <a:p>
            <a:pPr>
              <a:lnSpc>
                <a:spcPct val="80000"/>
              </a:lnSpc>
              <a:buFont typeface="Wingdings" panose="05000000000000000000" pitchFamily="2" charset="2"/>
              <a:buNone/>
            </a:pPr>
            <a:r>
              <a:rPr lang="ru-RU" altLang="ru-RU" sz="1500"/>
              <a:t>3. </a:t>
            </a:r>
            <a:r>
              <a:rPr lang="ru-RU" altLang="ru-RU" sz="1500" b="1"/>
              <a:t>Словесная живопись должна быть лирична. </a:t>
            </a:r>
            <a:br>
              <a:rPr lang="ru-RU" altLang="ru-RU" sz="1500"/>
            </a:br>
            <a:r>
              <a:rPr lang="ru-RU" altLang="ru-RU" sz="1500"/>
              <a:t>Вся поэзия должна быть проникнута разнообразными чувствами и настроениями: от грусти и уныния до возбуждения и радости. </a:t>
            </a:r>
            <a:br>
              <a:rPr lang="ru-RU" altLang="ru-RU" sz="1500"/>
            </a:br>
            <a:r>
              <a:rPr lang="ru-RU" altLang="ru-RU" sz="1500"/>
              <a:t>Она должна быть певуча и легка, чтобы под неё можно было петь и танцевать. </a:t>
            </a:r>
            <a:br>
              <a:rPr lang="ru-RU" altLang="ru-RU" sz="1500"/>
            </a:br>
            <a:r>
              <a:rPr lang="ru-RU" altLang="ru-RU" sz="1500"/>
              <a:t>"Ребёнку мало видеть тот или иной эпизод, изображённый в стихах, ему нужно, чтобы в этих стихах были песня и пляска". </a:t>
            </a:r>
          </a:p>
          <a:p>
            <a:pPr>
              <a:lnSpc>
                <a:spcPct val="80000"/>
              </a:lnSpc>
              <a:buFont typeface="Wingdings" panose="05000000000000000000" pitchFamily="2" charset="2"/>
              <a:buNone/>
            </a:pPr>
            <a:endParaRPr lang="ru-RU" altLang="ru-RU" sz="1500"/>
          </a:p>
          <a:p>
            <a:pPr>
              <a:lnSpc>
                <a:spcPct val="80000"/>
              </a:lnSpc>
              <a:buFont typeface="Wingdings" panose="05000000000000000000" pitchFamily="2" charset="2"/>
              <a:buNone/>
            </a:pPr>
            <a:r>
              <a:rPr lang="ru-RU" altLang="ru-RU" sz="1500"/>
              <a:t>4. </a:t>
            </a:r>
            <a:r>
              <a:rPr lang="ru-RU" altLang="ru-RU" sz="1500" b="1"/>
              <a:t>Подвижность эмоции и подвижность ритма.</a:t>
            </a:r>
            <a:r>
              <a:rPr lang="ru-RU" altLang="ru-RU" sz="1500"/>
              <a:t> </a:t>
            </a:r>
            <a:br>
              <a:rPr lang="ru-RU" altLang="ru-RU" sz="1500"/>
            </a:br>
            <a:r>
              <a:rPr lang="ru-RU" altLang="ru-RU" sz="1500"/>
              <a:t>В зависимости от настроения, которым проникнут отрывок, должен меняться и размер: от хорея - к дактилю, от двустопных стихов к шестистопным. </a:t>
            </a:r>
          </a:p>
          <a:p>
            <a:pPr>
              <a:lnSpc>
                <a:spcPct val="80000"/>
              </a:lnSpc>
              <a:buFont typeface="Wingdings" panose="05000000000000000000" pitchFamily="2" charset="2"/>
              <a:buNone/>
            </a:pPr>
            <a:endParaRPr lang="ru-RU" altLang="ru-RU" sz="1500"/>
          </a:p>
          <a:p>
            <a:pPr>
              <a:lnSpc>
                <a:spcPct val="80000"/>
              </a:lnSpc>
              <a:buFont typeface="Wingdings" panose="05000000000000000000" pitchFamily="2" charset="2"/>
              <a:buNone/>
            </a:pPr>
            <a:r>
              <a:rPr lang="ru-RU" altLang="ru-RU" sz="1500"/>
              <a:t>5. </a:t>
            </a:r>
            <a:r>
              <a:rPr lang="ru-RU" altLang="ru-RU" sz="1500" b="1"/>
              <a:t>Повышенная музыкальность поэтической речи.</a:t>
            </a:r>
            <a:r>
              <a:rPr lang="ru-RU" altLang="ru-RU" sz="1500"/>
              <a:t> </a:t>
            </a:r>
            <a:br>
              <a:rPr lang="ru-RU" altLang="ru-RU" sz="1500"/>
            </a:br>
            <a:r>
              <a:rPr lang="ru-RU" altLang="ru-RU" sz="1500"/>
              <a:t>Стихи должны быть текучими и плавными. Не допускайте большого скопления согласных в одной строчке. "Больно читать ту свирепую строку, которую сочинила одна поэтесса в Москве: </a:t>
            </a:r>
            <a:br>
              <a:rPr lang="ru-RU" altLang="ru-RU" sz="1500"/>
            </a:br>
            <a:r>
              <a:rPr lang="ru-RU" altLang="ru-RU" sz="1500"/>
              <a:t>Ах, почаще б с шоколадом… </a:t>
            </a:r>
            <a:br>
              <a:rPr lang="ru-RU" altLang="ru-RU" sz="1500"/>
            </a:br>
            <a:r>
              <a:rPr lang="ru-RU" altLang="ru-RU" sz="1500"/>
              <a:t>Щ е б с ш! Нужно ненавидеть детей, чтобы предлагать им такие языколомные щебсши. Стоит только сравнить два стиха: один, сочинённый ребёнком, - «Половина утюга» («А-га-га! Тю-га-га! Половина утюга») и другой, сочинённый взрослым, – «Ах, почаще б с шоколадом», чтобы увидеть колоссальное превосходство трёхлетних поэтов." </a:t>
            </a:r>
          </a:p>
        </p:txBody>
      </p:sp>
    </p:spTree>
    <p:extLst>
      <p:ext uri="{BB962C8B-B14F-4D97-AF65-F5344CB8AC3E}">
        <p14:creationId xmlns:p14="http://schemas.microsoft.com/office/powerpoint/2010/main" val="4223482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1524001" y="188914"/>
            <a:ext cx="8893175" cy="6408737"/>
          </a:xfrm>
        </p:spPr>
        <p:txBody>
          <a:bodyPr/>
          <a:lstStyle/>
          <a:p>
            <a:pPr>
              <a:lnSpc>
                <a:spcPct val="80000"/>
              </a:lnSpc>
              <a:buFont typeface="Wingdings" panose="05000000000000000000" pitchFamily="2" charset="2"/>
              <a:buNone/>
            </a:pPr>
            <a:r>
              <a:rPr lang="ru-RU" altLang="ru-RU" sz="1700"/>
              <a:t>6. </a:t>
            </a:r>
            <a:r>
              <a:rPr lang="ru-RU" altLang="ru-RU" sz="1700" b="1"/>
              <a:t>Рифмы должны быть близко друг от друга</a:t>
            </a:r>
            <a:r>
              <a:rPr lang="ru-RU" altLang="ru-RU" sz="1700"/>
              <a:t> (парные рифмы, изредка - перекрёстные). Почти во всех стихотворениях, сочинённых малыми детьми, рифмы находятся в ближайшем соседстве. Ребёнку гораздо труднее воспринимать те стихи, рифмы которых несмежны. </a:t>
            </a:r>
            <a:br>
              <a:rPr lang="ru-RU" altLang="ru-RU" sz="1700"/>
            </a:br>
            <a:endParaRPr lang="ru-RU" altLang="ru-RU" sz="1700"/>
          </a:p>
          <a:p>
            <a:pPr>
              <a:lnSpc>
                <a:spcPct val="80000"/>
              </a:lnSpc>
              <a:buFont typeface="Wingdings" panose="05000000000000000000" pitchFamily="2" charset="2"/>
              <a:buNone/>
            </a:pPr>
            <a:r>
              <a:rPr lang="ru-RU" altLang="ru-RU" sz="1700"/>
              <a:t>7. </a:t>
            </a:r>
            <a:r>
              <a:rPr lang="ru-RU" altLang="ru-RU" sz="1700" b="1"/>
              <a:t>Рифмованные слова должны быть носителями смысла </a:t>
            </a:r>
            <a:r>
              <a:rPr lang="ru-RU" altLang="ru-RU" sz="1700"/>
              <a:t>(быть логически ударными). Так как благодаря рифме эти слова привлекают к себе особенное внимание ребёнка, мы должны дать им наибольшую смысловую нагрузку. </a:t>
            </a:r>
          </a:p>
          <a:p>
            <a:pPr>
              <a:lnSpc>
                <a:spcPct val="80000"/>
              </a:lnSpc>
              <a:buFont typeface="Wingdings" panose="05000000000000000000" pitchFamily="2" charset="2"/>
              <a:buNone/>
            </a:pPr>
            <a:r>
              <a:rPr lang="ru-RU" altLang="ru-RU" sz="1700"/>
              <a:t>8. </a:t>
            </a:r>
            <a:r>
              <a:rPr lang="ru-RU" altLang="ru-RU" sz="1700" b="1"/>
              <a:t>Каждая строка должна жить собственной жизнью и составлять отдельный организм. </a:t>
            </a:r>
            <a:br>
              <a:rPr lang="ru-RU" altLang="ru-RU" sz="1700"/>
            </a:br>
            <a:r>
              <a:rPr lang="ru-RU" altLang="ru-RU" sz="1700"/>
              <a:t>Каждый стих должен быть законченным целым (синтаксическим и смысловым). </a:t>
            </a:r>
            <a:br>
              <a:rPr lang="ru-RU" altLang="ru-RU" sz="1700"/>
            </a:br>
            <a:r>
              <a:rPr lang="ru-RU" altLang="ru-RU" sz="1700"/>
              <a:t>Категорически исключаются переносы и точки в середине строки. </a:t>
            </a:r>
          </a:p>
          <a:p>
            <a:pPr>
              <a:lnSpc>
                <a:spcPct val="80000"/>
              </a:lnSpc>
              <a:buFont typeface="Wingdings" panose="05000000000000000000" pitchFamily="2" charset="2"/>
              <a:buNone/>
            </a:pPr>
            <a:r>
              <a:rPr lang="ru-RU" altLang="ru-RU" sz="1700"/>
              <a:t>9. </a:t>
            </a:r>
            <a:r>
              <a:rPr lang="ru-RU" altLang="ru-RU" sz="1700" b="1"/>
              <a:t>Не нагромождать стихов прилагательными и эпитетами</a:t>
            </a:r>
            <a:r>
              <a:rPr lang="ru-RU" altLang="ru-RU" sz="1700"/>
              <a:t>, потому что маленького ребёнка по-настоящему волнует в литературе лишь действие, лишь быстрое чередование событий. </a:t>
            </a:r>
          </a:p>
          <a:p>
            <a:pPr>
              <a:lnSpc>
                <a:spcPct val="80000"/>
              </a:lnSpc>
              <a:buFont typeface="Wingdings" panose="05000000000000000000" pitchFamily="2" charset="2"/>
              <a:buNone/>
            </a:pPr>
            <a:r>
              <a:rPr lang="ru-RU" altLang="ru-RU" sz="1700"/>
              <a:t>10. </a:t>
            </a:r>
            <a:r>
              <a:rPr lang="ru-RU" altLang="ru-RU" sz="1700" b="1"/>
              <a:t>Речь строится на глаголах.</a:t>
            </a:r>
            <a:r>
              <a:rPr lang="ru-RU" altLang="ru-RU" sz="1700"/>
              <a:t> </a:t>
            </a:r>
          </a:p>
          <a:p>
            <a:pPr>
              <a:lnSpc>
                <a:spcPct val="80000"/>
              </a:lnSpc>
              <a:buFont typeface="Wingdings" panose="05000000000000000000" pitchFamily="2" charset="2"/>
              <a:buNone/>
            </a:pPr>
            <a:r>
              <a:rPr lang="ru-RU" altLang="ru-RU" sz="1700"/>
              <a:t>11. </a:t>
            </a:r>
            <a:r>
              <a:rPr lang="ru-RU" altLang="ru-RU" sz="1700" b="1"/>
              <a:t>Поэзия должна быть игровой.</a:t>
            </a:r>
            <a:r>
              <a:rPr lang="ru-RU" altLang="ru-RU" sz="1700"/>
              <a:t> </a:t>
            </a:r>
            <a:br>
              <a:rPr lang="ru-RU" altLang="ru-RU" sz="1700"/>
            </a:br>
            <a:r>
              <a:rPr lang="ru-RU" altLang="ru-RU" sz="1700"/>
              <a:t>Вся деятельность детей складывается в форме игры. С помощью игры они познают мир. Дети играют не только вещами, но и словами. </a:t>
            </a:r>
          </a:p>
          <a:p>
            <a:pPr>
              <a:lnSpc>
                <a:spcPct val="80000"/>
              </a:lnSpc>
              <a:buFont typeface="Wingdings" panose="05000000000000000000" pitchFamily="2" charset="2"/>
              <a:buNone/>
            </a:pPr>
            <a:r>
              <a:rPr lang="ru-RU" altLang="ru-RU" sz="1700"/>
              <a:t>12. </a:t>
            </a:r>
            <a:r>
              <a:rPr lang="ru-RU" altLang="ru-RU" sz="1700" b="1"/>
              <a:t>Поэзия для маленьких должна быть и поэзией для взрослых.</a:t>
            </a:r>
            <a:r>
              <a:rPr lang="ru-RU" altLang="ru-RU" sz="1700"/>
              <a:t> </a:t>
            </a:r>
            <a:br>
              <a:rPr lang="ru-RU" altLang="ru-RU" sz="1700"/>
            </a:br>
            <a:r>
              <a:rPr lang="ru-RU" altLang="ru-RU" sz="1700"/>
              <a:t>По мастерству, по виртуозности, по техническому совершенству стихи для детей должны стоять на той же высоте, на какой стоят стихи для взрослых. Не может быть такого положения, при котором плохие стихи оказались бы хороши для детей. </a:t>
            </a:r>
            <a:br>
              <a:rPr lang="ru-RU" altLang="ru-RU" sz="1700"/>
            </a:br>
            <a:br>
              <a:rPr lang="ru-RU" altLang="ru-RU" sz="1700"/>
            </a:br>
            <a:r>
              <a:rPr lang="ru-RU" altLang="ru-RU" sz="1700"/>
              <a:t>Есть и тринадцатая заповедь. Она была написана позже. </a:t>
            </a:r>
            <a:r>
              <a:rPr lang="ru-RU" altLang="ru-RU" sz="1700" b="1"/>
              <a:t>Детский поэт должен быть счастлив. Счастлив, как и те, для кого он творит. </a:t>
            </a:r>
            <a:r>
              <a:rPr lang="ru-RU" altLang="ru-RU" sz="1700"/>
              <a:t> </a:t>
            </a:r>
          </a:p>
        </p:txBody>
      </p:sp>
    </p:spTree>
    <p:extLst>
      <p:ext uri="{BB962C8B-B14F-4D97-AF65-F5344CB8AC3E}">
        <p14:creationId xmlns:p14="http://schemas.microsoft.com/office/powerpoint/2010/main" val="3160544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3200" dirty="0"/>
              <a:t>Серии</a:t>
            </a:r>
          </a:p>
        </p:txBody>
      </p:sp>
      <p:sp>
        <p:nvSpPr>
          <p:cNvPr id="3" name="Объект 2"/>
          <p:cNvSpPr>
            <a:spLocks noGrp="1"/>
          </p:cNvSpPr>
          <p:nvPr>
            <p:ph idx="1"/>
          </p:nvPr>
        </p:nvSpPr>
        <p:spPr/>
        <p:txBody>
          <a:bodyPr/>
          <a:lstStyle/>
          <a:p>
            <a:pPr>
              <a:defRPr/>
            </a:pPr>
            <a:r>
              <a:rPr lang="ru-RU" dirty="0"/>
              <a:t>Литературный конкурс им. </a:t>
            </a:r>
            <a:r>
              <a:rPr lang="ru-RU" dirty="0" err="1"/>
              <a:t>С.Михалкова</a:t>
            </a:r>
            <a:r>
              <a:rPr lang="ru-RU" dirty="0"/>
              <a:t> («Библиотека современного подростка») </a:t>
            </a:r>
            <a:r>
              <a:rPr lang="en-US" dirty="0"/>
              <a:t>http://www.svmihalkov.ru/konkurs/</a:t>
            </a:r>
            <a:endParaRPr lang="ru-RU" dirty="0"/>
          </a:p>
          <a:p>
            <a:pPr>
              <a:defRPr/>
            </a:pPr>
            <a:r>
              <a:rPr lang="ru-RU" dirty="0"/>
              <a:t>«Собрание сочинений» («Самокат»)</a:t>
            </a:r>
          </a:p>
          <a:p>
            <a:pPr>
              <a:defRPr/>
            </a:pPr>
            <a:r>
              <a:rPr lang="ru-RU" dirty="0"/>
              <a:t>«Настоящее время» («РОСМЭН»)</a:t>
            </a:r>
          </a:p>
          <a:p>
            <a:pPr>
              <a:defRPr/>
            </a:pPr>
            <a:r>
              <a:rPr lang="ru-RU" dirty="0"/>
              <a:t>«Вот это книга!» («Розовый жираф»)</a:t>
            </a:r>
          </a:p>
          <a:p>
            <a:pPr>
              <a:defRPr/>
            </a:pPr>
            <a:endParaRPr lang="ru-RU" dirty="0"/>
          </a:p>
        </p:txBody>
      </p:sp>
    </p:spTree>
    <p:extLst>
      <p:ext uri="{BB962C8B-B14F-4D97-AF65-F5344CB8AC3E}">
        <p14:creationId xmlns:p14="http://schemas.microsoft.com/office/powerpoint/2010/main" val="2017812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ъект 3"/>
          <p:cNvSpPr>
            <a:spLocks noGrp="1"/>
          </p:cNvSpPr>
          <p:nvPr>
            <p:ph sz="half" idx="4294967295"/>
          </p:nvPr>
        </p:nvSpPr>
        <p:spPr>
          <a:xfrm>
            <a:off x="6096001" y="908050"/>
            <a:ext cx="4037013" cy="4497388"/>
          </a:xfrm>
        </p:spPr>
        <p:txBody>
          <a:bodyPr/>
          <a:lstStyle/>
          <a:p>
            <a:pPr eaLnBrk="1" hangingPunct="1"/>
            <a:r>
              <a:rPr lang="ru-RU" altLang="ru-RU" sz="1800" b="1">
                <a:latin typeface="Times New Roman" panose="02020603050405020304" pitchFamily="18" charset="0"/>
                <a:cs typeface="Times New Roman" panose="02020603050405020304" pitchFamily="18" charset="0"/>
              </a:rPr>
              <a:t>Палитра слов : стихи в картинках </a:t>
            </a:r>
            <a:r>
              <a:rPr lang="ru-RU" altLang="ru-RU" sz="1800">
                <a:latin typeface="Times New Roman" panose="02020603050405020304" pitchFamily="18" charset="0"/>
                <a:cs typeface="Times New Roman" panose="02020603050405020304" pitchFamily="18" charset="0"/>
              </a:rPr>
              <a:t>/ Мария Степанова, Вера Павлова, Фёдор Сваровский, Олег Юрьев, Антон Тенсер, Герман Лукомников, Дмитрий Строцев, Леопольд Эпштейн, Леонид Шваб, Женя Павловская, Павел Гольдин ; художник Юлия Думова. — Бостон : Студия дизайна «Тяп-Ляп Production», 2014.</a:t>
            </a:r>
          </a:p>
          <a:p>
            <a:pPr eaLnBrk="1" hangingPunct="1"/>
            <a:endParaRPr lang="ru-RU" altLang="ru-RU" sz="1800">
              <a:latin typeface="Times New Roman" panose="02020603050405020304" pitchFamily="18" charset="0"/>
              <a:cs typeface="Times New Roman" panose="02020603050405020304" pitchFamily="18" charset="0"/>
            </a:endParaRPr>
          </a:p>
          <a:p>
            <a:pPr eaLnBrk="1" hangingPunct="1"/>
            <a:r>
              <a:rPr lang="en-US" altLang="ru-RU" sz="1800">
                <a:latin typeface="Times New Roman" panose="02020603050405020304" pitchFamily="18" charset="0"/>
                <a:cs typeface="Times New Roman" panose="02020603050405020304" pitchFamily="18" charset="0"/>
              </a:rPr>
              <a:t>http://bibliogid.ru/novye-knigi/kontekst/2177-palitra-slov</a:t>
            </a:r>
            <a:endParaRPr lang="ru-RU" altLang="ru-RU" sz="1800">
              <a:latin typeface="Times New Roman" panose="02020603050405020304" pitchFamily="18" charset="0"/>
              <a:cs typeface="Times New Roman" panose="02020603050405020304" pitchFamily="18" charset="0"/>
            </a:endParaRPr>
          </a:p>
        </p:txBody>
      </p:sp>
      <p:pic>
        <p:nvPicPr>
          <p:cNvPr id="46083" name="Picture 2" descr="palitraslov oblojka"/>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79651" y="1125538"/>
            <a:ext cx="3427413" cy="4495800"/>
          </a:xfrm>
          <a:noFill/>
        </p:spPr>
      </p:pic>
    </p:spTree>
    <p:extLst>
      <p:ext uri="{BB962C8B-B14F-4D97-AF65-F5344CB8AC3E}">
        <p14:creationId xmlns:p14="http://schemas.microsoft.com/office/powerpoint/2010/main" val="1926332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body" idx="4294967295"/>
          </p:nvPr>
        </p:nvSpPr>
        <p:spPr>
          <a:xfrm>
            <a:off x="2063751" y="1052514"/>
            <a:ext cx="8226425" cy="4497387"/>
          </a:xfrm>
        </p:spPr>
        <p:txBody>
          <a:bodyPr>
            <a:normAutofit fontScale="92500" lnSpcReduction="10000"/>
          </a:bodyPr>
          <a:lstStyle/>
          <a:p>
            <a:pPr eaLnBrk="1" hangingPunct="1">
              <a:lnSpc>
                <a:spcPct val="90000"/>
              </a:lnSpc>
              <a:buFont typeface="Wingdings" panose="05000000000000000000" pitchFamily="2" charset="2"/>
              <a:buNone/>
              <a:defRPr/>
            </a:pPr>
            <a:r>
              <a:rPr lang="en-US" altLang="ru-RU" dirty="0">
                <a:hlinkClick r:id="rId2"/>
              </a:rPr>
              <a:t>http://bibliogid.ru/krug-chteniya/knigi-o-detstve</a:t>
            </a:r>
            <a:endParaRPr lang="ru-RU" altLang="ru-RU" dirty="0"/>
          </a:p>
          <a:p>
            <a:pPr eaLnBrk="1" hangingPunct="1">
              <a:lnSpc>
                <a:spcPct val="90000"/>
              </a:lnSpc>
              <a:buFont typeface="Wingdings" panose="05000000000000000000" pitchFamily="2" charset="2"/>
              <a:buNone/>
              <a:defRPr/>
            </a:pPr>
            <a:endParaRPr lang="ru-RU" altLang="ru-RU" dirty="0"/>
          </a:p>
          <a:p>
            <a:pPr eaLnBrk="1" hangingPunct="1">
              <a:lnSpc>
                <a:spcPct val="90000"/>
              </a:lnSpc>
              <a:buFont typeface="Wingdings" panose="05000000000000000000" pitchFamily="2" charset="2"/>
              <a:buNone/>
              <a:defRPr/>
            </a:pPr>
            <a:r>
              <a:rPr lang="ru-RU" altLang="ru-RU" dirty="0" err="1"/>
              <a:t>Р.Бах</a:t>
            </a:r>
            <a:r>
              <a:rPr lang="ru-RU" altLang="ru-RU" dirty="0"/>
              <a:t> «Чайка по имени Джонатан Ливингстон» </a:t>
            </a:r>
          </a:p>
          <a:p>
            <a:pPr eaLnBrk="1" hangingPunct="1">
              <a:lnSpc>
                <a:spcPct val="90000"/>
              </a:lnSpc>
              <a:buFont typeface="Wingdings" panose="05000000000000000000" pitchFamily="2" charset="2"/>
              <a:buNone/>
              <a:defRPr/>
            </a:pPr>
            <a:r>
              <a:rPr lang="ru-RU" altLang="ru-RU" dirty="0" err="1"/>
              <a:t>Дж.Сэлинджер</a:t>
            </a:r>
            <a:r>
              <a:rPr lang="ru-RU" altLang="ru-RU" dirty="0"/>
              <a:t> «Над пропастью во ржи»</a:t>
            </a:r>
          </a:p>
          <a:p>
            <a:pPr eaLnBrk="1" hangingPunct="1">
              <a:lnSpc>
                <a:spcPct val="90000"/>
              </a:lnSpc>
              <a:buFont typeface="Wingdings" panose="05000000000000000000" pitchFamily="2" charset="2"/>
              <a:buNone/>
              <a:defRPr/>
            </a:pPr>
            <a:r>
              <a:rPr lang="ru-RU" altLang="ru-RU" dirty="0" err="1"/>
              <a:t>У.Голдинг</a:t>
            </a:r>
            <a:r>
              <a:rPr lang="ru-RU" altLang="ru-RU" dirty="0"/>
              <a:t> «Повелитель мух»</a:t>
            </a:r>
          </a:p>
          <a:p>
            <a:pPr eaLnBrk="1" hangingPunct="1">
              <a:lnSpc>
                <a:spcPct val="90000"/>
              </a:lnSpc>
              <a:buFont typeface="Wingdings" panose="05000000000000000000" pitchFamily="2" charset="2"/>
              <a:buNone/>
              <a:defRPr/>
            </a:pPr>
            <a:endParaRPr lang="ru-RU" altLang="ru-RU" dirty="0"/>
          </a:p>
          <a:p>
            <a:pPr eaLnBrk="1" hangingPunct="1">
              <a:lnSpc>
                <a:spcPct val="90000"/>
              </a:lnSpc>
              <a:buFont typeface="Wingdings" panose="05000000000000000000" pitchFamily="2" charset="2"/>
              <a:buNone/>
              <a:defRPr/>
            </a:pPr>
            <a:r>
              <a:rPr lang="ru-RU" altLang="ru-RU" dirty="0"/>
              <a:t>А.-</a:t>
            </a:r>
            <a:r>
              <a:rPr lang="ru-RU" altLang="ru-RU" dirty="0" err="1"/>
              <a:t>К.Вестли</a:t>
            </a:r>
            <a:r>
              <a:rPr lang="ru-RU" altLang="ru-RU" dirty="0"/>
              <a:t>, </a:t>
            </a:r>
            <a:r>
              <a:rPr lang="ru-RU" altLang="ru-RU" dirty="0" err="1"/>
              <a:t>Ю.Гордер</a:t>
            </a:r>
            <a:r>
              <a:rPr lang="ru-RU" altLang="ru-RU" dirty="0"/>
              <a:t>, </a:t>
            </a:r>
            <a:r>
              <a:rPr lang="ru-RU" altLang="ru-RU" dirty="0" err="1"/>
              <a:t>К.Хагерюп</a:t>
            </a:r>
            <a:r>
              <a:rPr lang="ru-RU" altLang="ru-RU" dirty="0"/>
              <a:t>, </a:t>
            </a:r>
            <a:r>
              <a:rPr lang="ru-RU" altLang="ru-RU" dirty="0" err="1"/>
              <a:t>А.Тор</a:t>
            </a:r>
            <a:r>
              <a:rPr lang="ru-RU" altLang="ru-RU" dirty="0"/>
              <a:t>, </a:t>
            </a:r>
            <a:r>
              <a:rPr lang="ru-RU" altLang="ru-RU" dirty="0" err="1"/>
              <a:t>Дж.Бердселл</a:t>
            </a:r>
            <a:endParaRPr lang="ru-RU" altLang="ru-RU" dirty="0"/>
          </a:p>
          <a:p>
            <a:pPr eaLnBrk="1" hangingPunct="1">
              <a:lnSpc>
                <a:spcPct val="90000"/>
              </a:lnSpc>
              <a:buFont typeface="Wingdings" panose="05000000000000000000" pitchFamily="2" charset="2"/>
              <a:buNone/>
              <a:defRPr/>
            </a:pPr>
            <a:endParaRPr lang="ru-RU" altLang="ru-RU" dirty="0"/>
          </a:p>
          <a:p>
            <a:pPr eaLnBrk="1" hangingPunct="1">
              <a:lnSpc>
                <a:spcPct val="90000"/>
              </a:lnSpc>
              <a:buFont typeface="Wingdings" panose="05000000000000000000" pitchFamily="2" charset="2"/>
              <a:buNone/>
              <a:defRPr/>
            </a:pPr>
            <a:r>
              <a:rPr lang="ru-RU" altLang="ru-RU" dirty="0" err="1"/>
              <a:t>А.Лиханов</a:t>
            </a:r>
            <a:r>
              <a:rPr lang="ru-RU" altLang="ru-RU" dirty="0"/>
              <a:t>, </a:t>
            </a:r>
            <a:r>
              <a:rPr lang="ru-RU" altLang="ru-RU" dirty="0" err="1"/>
              <a:t>Е.Мурашова</a:t>
            </a:r>
            <a:r>
              <a:rPr lang="ru-RU" altLang="ru-RU" dirty="0"/>
              <a:t>, </a:t>
            </a:r>
            <a:r>
              <a:rPr lang="ru-RU" altLang="ru-RU" dirty="0" err="1"/>
              <a:t>В.Воскобойников</a:t>
            </a:r>
            <a:r>
              <a:rPr lang="ru-RU" altLang="ru-RU" dirty="0"/>
              <a:t>,  </a:t>
            </a:r>
            <a:r>
              <a:rPr lang="ru-RU" altLang="ru-RU" dirty="0" err="1"/>
              <a:t>Т.Крюкова</a:t>
            </a:r>
            <a:r>
              <a:rPr lang="ru-RU" altLang="ru-RU" dirty="0"/>
              <a:t>, </a:t>
            </a:r>
            <a:r>
              <a:rPr lang="ru-RU" altLang="ru-RU" dirty="0" err="1"/>
              <a:t>Д.Емец</a:t>
            </a:r>
            <a:r>
              <a:rPr lang="ru-RU" altLang="ru-RU" dirty="0"/>
              <a:t>, </a:t>
            </a:r>
            <a:r>
              <a:rPr lang="ru-RU" altLang="ru-RU" dirty="0" err="1"/>
              <a:t>М.Петросян</a:t>
            </a:r>
            <a:r>
              <a:rPr lang="ru-RU" altLang="ru-RU" dirty="0"/>
              <a:t>, </a:t>
            </a:r>
            <a:r>
              <a:rPr lang="ru-RU" altLang="ru-RU" dirty="0" err="1"/>
              <a:t>М.Аромштам</a:t>
            </a:r>
            <a:r>
              <a:rPr lang="ru-RU" altLang="ru-RU" dirty="0"/>
              <a:t>, </a:t>
            </a:r>
            <a:r>
              <a:rPr lang="ru-RU" altLang="ru-RU" dirty="0" err="1"/>
              <a:t>Д.Сабитова</a:t>
            </a:r>
            <a:endParaRPr lang="ru-RU" altLang="ru-RU" dirty="0"/>
          </a:p>
          <a:p>
            <a:pPr eaLnBrk="1" hangingPunct="1">
              <a:lnSpc>
                <a:spcPct val="90000"/>
              </a:lnSpc>
              <a:buFont typeface="Wingdings" panose="05000000000000000000" pitchFamily="2" charset="2"/>
              <a:buNone/>
              <a:defRPr/>
            </a:pPr>
            <a:endParaRPr lang="ru-RU" altLang="ru-RU" dirty="0"/>
          </a:p>
        </p:txBody>
      </p:sp>
    </p:spTree>
    <p:extLst>
      <p:ext uri="{BB962C8B-B14F-4D97-AF65-F5344CB8AC3E}">
        <p14:creationId xmlns:p14="http://schemas.microsoft.com/office/powerpoint/2010/main" val="1690162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title" idx="4294967295"/>
          </p:nvPr>
        </p:nvSpPr>
        <p:spPr>
          <a:xfrm>
            <a:off x="1524001" y="273050"/>
            <a:ext cx="8226425" cy="635000"/>
          </a:xfrm>
        </p:spPr>
        <p:txBody>
          <a:bodyPr/>
          <a:lstStyle/>
          <a:p>
            <a:pPr eaLnBrk="1" hangingPunct="1">
              <a:defRPr/>
            </a:pPr>
            <a:r>
              <a:rPr lang="ru-RU" altLang="ru-RU" sz="2800"/>
              <a:t>Альберт Лиханов (р. 1935)</a:t>
            </a:r>
          </a:p>
        </p:txBody>
      </p:sp>
      <p:sp>
        <p:nvSpPr>
          <p:cNvPr id="216070" name="Rectangle 6"/>
          <p:cNvSpPr>
            <a:spLocks noGrp="1" noChangeArrowheads="1"/>
          </p:cNvSpPr>
          <p:nvPr>
            <p:ph type="body" sz="half" idx="4294967295"/>
          </p:nvPr>
        </p:nvSpPr>
        <p:spPr>
          <a:xfrm>
            <a:off x="6311900" y="908050"/>
            <a:ext cx="4356100" cy="5949950"/>
          </a:xfrm>
        </p:spPr>
        <p:txBody>
          <a:bodyPr>
            <a:normAutofit lnSpcReduction="10000"/>
          </a:bodyPr>
          <a:lstStyle/>
          <a:p>
            <a:pPr eaLnBrk="1" hangingPunct="1">
              <a:lnSpc>
                <a:spcPct val="80000"/>
              </a:lnSpc>
              <a:defRPr/>
            </a:pPr>
            <a:r>
              <a:rPr lang="ru-RU" altLang="ru-RU" sz="1600"/>
              <a:t>повести «Звёзды в сентябре» (1967), «Тёплый дождь» (1968)</a:t>
            </a:r>
          </a:p>
          <a:p>
            <a:pPr eaLnBrk="1" hangingPunct="1">
              <a:lnSpc>
                <a:spcPct val="80000"/>
              </a:lnSpc>
              <a:buFont typeface="Wingdings" panose="05000000000000000000" pitchFamily="2" charset="2"/>
              <a:buNone/>
              <a:defRPr/>
            </a:pPr>
            <a:endParaRPr lang="ru-RU" altLang="ru-RU" sz="1600"/>
          </a:p>
          <a:p>
            <a:pPr eaLnBrk="1" hangingPunct="1">
              <a:lnSpc>
                <a:spcPct val="80000"/>
              </a:lnSpc>
              <a:defRPr/>
            </a:pPr>
            <a:r>
              <a:rPr lang="ru-RU" altLang="ru-RU" sz="1600"/>
              <a:t> трилогия «Семейные обстоятельства» (роман «Лабиринт», 1970) </a:t>
            </a:r>
          </a:p>
          <a:p>
            <a:pPr eaLnBrk="1" hangingPunct="1">
              <a:lnSpc>
                <a:spcPct val="80000"/>
              </a:lnSpc>
              <a:buFont typeface="Wingdings" panose="05000000000000000000" pitchFamily="2" charset="2"/>
              <a:buNone/>
              <a:defRPr/>
            </a:pPr>
            <a:endParaRPr lang="ru-RU" altLang="ru-RU" sz="1600"/>
          </a:p>
          <a:p>
            <a:pPr eaLnBrk="1" hangingPunct="1">
              <a:lnSpc>
                <a:spcPct val="80000"/>
              </a:lnSpc>
              <a:defRPr/>
            </a:pPr>
            <a:r>
              <a:rPr lang="ru-RU" altLang="ru-RU" sz="1600"/>
              <a:t>повести «Чистые камушки», 1967, «Обман», 1973)</a:t>
            </a:r>
          </a:p>
          <a:p>
            <a:pPr eaLnBrk="1" hangingPunct="1">
              <a:lnSpc>
                <a:spcPct val="80000"/>
              </a:lnSpc>
              <a:buFont typeface="Wingdings" panose="05000000000000000000" pitchFamily="2" charset="2"/>
              <a:buNone/>
              <a:defRPr/>
            </a:pPr>
            <a:r>
              <a:rPr lang="ru-RU" altLang="ru-RU" sz="1600"/>
              <a:t> </a:t>
            </a:r>
          </a:p>
          <a:p>
            <a:pPr eaLnBrk="1" hangingPunct="1">
              <a:lnSpc>
                <a:spcPct val="80000"/>
              </a:lnSpc>
              <a:defRPr/>
            </a:pPr>
            <a:r>
              <a:rPr lang="ru-RU" altLang="ru-RU" sz="1600"/>
              <a:t>роман для детей младшего возраста «Мой генерал» (1975), повести «Голгофа», «Благие намерения», «Высшая мера» (1982), </a:t>
            </a:r>
          </a:p>
          <a:p>
            <a:pPr eaLnBrk="1" hangingPunct="1">
              <a:lnSpc>
                <a:spcPct val="80000"/>
              </a:lnSpc>
              <a:defRPr/>
            </a:pPr>
            <a:r>
              <a:rPr lang="ru-RU" altLang="ru-RU" sz="1600"/>
              <a:t>книга «Драматическая педагогика» (1983), </a:t>
            </a:r>
          </a:p>
          <a:p>
            <a:pPr eaLnBrk="1" hangingPunct="1">
              <a:lnSpc>
                <a:spcPct val="80000"/>
              </a:lnSpc>
              <a:defRPr/>
            </a:pPr>
            <a:r>
              <a:rPr lang="ru-RU" altLang="ru-RU" sz="1600"/>
              <a:t>дилогия романов в повестях «Русские мальчики» и «Мужская школа»</a:t>
            </a:r>
          </a:p>
          <a:p>
            <a:pPr eaLnBrk="1" hangingPunct="1">
              <a:lnSpc>
                <a:spcPct val="80000"/>
              </a:lnSpc>
              <a:buFont typeface="Wingdings" panose="05000000000000000000" pitchFamily="2" charset="2"/>
              <a:buNone/>
              <a:defRPr/>
            </a:pPr>
            <a:endParaRPr lang="ru-RU" altLang="ru-RU" sz="1600"/>
          </a:p>
          <a:p>
            <a:pPr eaLnBrk="1" hangingPunct="1">
              <a:lnSpc>
                <a:spcPct val="80000"/>
              </a:lnSpc>
              <a:defRPr/>
            </a:pPr>
            <a:r>
              <a:rPr lang="ru-RU" altLang="ru-RU" sz="1600"/>
              <a:t>повести последнего времени «Никто», «Сломанная кукла», «Слётки» и «Парный портрет»</a:t>
            </a:r>
          </a:p>
          <a:p>
            <a:pPr eaLnBrk="1" hangingPunct="1">
              <a:lnSpc>
                <a:spcPct val="80000"/>
              </a:lnSpc>
              <a:buFont typeface="Wingdings" panose="05000000000000000000" pitchFamily="2" charset="2"/>
              <a:buNone/>
              <a:defRPr/>
            </a:pPr>
            <a:endParaRPr lang="ru-RU" altLang="ru-RU" sz="1600"/>
          </a:p>
          <a:p>
            <a:pPr eaLnBrk="1" hangingPunct="1">
              <a:lnSpc>
                <a:spcPct val="80000"/>
              </a:lnSpc>
              <a:defRPr/>
            </a:pPr>
            <a:r>
              <a:rPr lang="ru-RU" altLang="ru-RU" sz="1600"/>
              <a:t> трагического детства, повести «Мальчик, которому не больно» и «Девочка, которой всё равно».</a:t>
            </a:r>
          </a:p>
        </p:txBody>
      </p:sp>
      <p:pic>
        <p:nvPicPr>
          <p:cNvPr id="105476" name="Picture 8" descr="Albert Likhan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412876"/>
            <a:ext cx="40322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250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idx="4294967295"/>
          </p:nvPr>
        </p:nvSpPr>
        <p:spPr>
          <a:xfrm>
            <a:off x="1847850" y="273051"/>
            <a:ext cx="8226425" cy="708025"/>
          </a:xfrm>
        </p:spPr>
        <p:txBody>
          <a:bodyPr/>
          <a:lstStyle/>
          <a:p>
            <a:pPr eaLnBrk="1" hangingPunct="1">
              <a:defRPr/>
            </a:pPr>
            <a:r>
              <a:rPr lang="ru-RU" altLang="ru-RU" sz="3200" dirty="0"/>
              <a:t>Валерий Воскобойников (р. 1939)</a:t>
            </a:r>
          </a:p>
        </p:txBody>
      </p:sp>
      <p:sp>
        <p:nvSpPr>
          <p:cNvPr id="218118" name="Rectangle 6"/>
          <p:cNvSpPr>
            <a:spLocks noGrp="1" noChangeArrowheads="1"/>
          </p:cNvSpPr>
          <p:nvPr>
            <p:ph type="body" sz="half" idx="4294967295"/>
          </p:nvPr>
        </p:nvSpPr>
        <p:spPr>
          <a:xfrm>
            <a:off x="6832374" y="1459820"/>
            <a:ext cx="4037012" cy="5259387"/>
          </a:xfrm>
        </p:spPr>
        <p:txBody>
          <a:bodyPr/>
          <a:lstStyle/>
          <a:p>
            <a:pPr eaLnBrk="1" hangingPunct="1">
              <a:lnSpc>
                <a:spcPct val="80000"/>
              </a:lnSpc>
              <a:defRPr/>
            </a:pPr>
            <a:r>
              <a:rPr lang="ru-RU" altLang="ru-RU" sz="1600" dirty="0" err="1"/>
              <a:t>Повесть</a:t>
            </a:r>
            <a:r>
              <a:rPr lang="ru-RU" altLang="ru-RU" sz="1600" b="1" dirty="0" err="1"/>
              <a:t>"Тетрадь</a:t>
            </a:r>
            <a:r>
              <a:rPr lang="ru-RU" altLang="ru-RU" sz="1600" b="1" dirty="0"/>
              <a:t> в красной обложке« (1971)  </a:t>
            </a:r>
          </a:p>
          <a:p>
            <a:pPr eaLnBrk="1" hangingPunct="1">
              <a:lnSpc>
                <a:spcPct val="80000"/>
              </a:lnSpc>
              <a:buFont typeface="Wingdings" panose="05000000000000000000" pitchFamily="2" charset="2"/>
              <a:buNone/>
              <a:defRPr/>
            </a:pPr>
            <a:endParaRPr lang="ru-RU" altLang="ru-RU" sz="1600" b="1" dirty="0"/>
          </a:p>
          <a:p>
            <a:pPr eaLnBrk="1" hangingPunct="1">
              <a:lnSpc>
                <a:spcPct val="80000"/>
              </a:lnSpc>
              <a:defRPr/>
            </a:pPr>
            <a:r>
              <a:rPr lang="ru-RU" altLang="ru-RU" sz="1600" dirty="0"/>
              <a:t> «</a:t>
            </a:r>
            <a:r>
              <a:rPr lang="ru-RU" altLang="ru-RU" sz="1600" b="1" dirty="0"/>
              <a:t>Остров Безветрия», </a:t>
            </a:r>
            <a:r>
              <a:rPr lang="ru-RU" altLang="ru-RU" sz="1600" dirty="0"/>
              <a:t> </a:t>
            </a:r>
            <a:r>
              <a:rPr lang="ru-RU" altLang="ru-RU" sz="1600" b="1" dirty="0"/>
              <a:t>"Великий врачеватель"</a:t>
            </a:r>
            <a:r>
              <a:rPr lang="ru-RU" altLang="ru-RU" sz="1600" dirty="0"/>
              <a:t> (М.: Молодая гвардия, 1972).</a:t>
            </a:r>
          </a:p>
          <a:p>
            <a:pPr eaLnBrk="1" hangingPunct="1">
              <a:lnSpc>
                <a:spcPct val="80000"/>
              </a:lnSpc>
              <a:buFont typeface="Wingdings" panose="05000000000000000000" pitchFamily="2" charset="2"/>
              <a:buNone/>
              <a:defRPr/>
            </a:pPr>
            <a:endParaRPr lang="ru-RU" altLang="ru-RU" sz="1600" dirty="0"/>
          </a:p>
          <a:p>
            <a:pPr eaLnBrk="1" hangingPunct="1">
              <a:lnSpc>
                <a:spcPct val="80000"/>
              </a:lnSpc>
              <a:defRPr/>
            </a:pPr>
            <a:r>
              <a:rPr lang="ru-RU" altLang="ru-RU" sz="1600" dirty="0"/>
              <a:t>В 90-е годы - серия </a:t>
            </a:r>
            <a:r>
              <a:rPr lang="ru-RU" altLang="ru-RU" sz="1600" b="1" dirty="0"/>
              <a:t>"Рассказы о православных святых"</a:t>
            </a:r>
            <a:r>
              <a:rPr lang="ru-RU" altLang="ru-RU" sz="1600" dirty="0"/>
              <a:t> для детей младшего школьного возраста. Вышло 16 книг,  </a:t>
            </a:r>
            <a:r>
              <a:rPr lang="ru-RU" altLang="ru-RU" sz="1600" b="1" dirty="0"/>
              <a:t>"Николай Чудотворец, святитель Божий"</a:t>
            </a:r>
            <a:r>
              <a:rPr lang="ru-RU" altLang="ru-RU" sz="1600" dirty="0"/>
              <a:t>(1993 г.), </a:t>
            </a:r>
            <a:r>
              <a:rPr lang="ru-RU" altLang="ru-RU" sz="1600" b="1" dirty="0"/>
              <a:t>"Великий князь Владимир, равноапостольный святой"</a:t>
            </a:r>
            <a:r>
              <a:rPr lang="ru-RU" altLang="ru-RU" sz="1600" dirty="0"/>
              <a:t> (1994 г.), </a:t>
            </a:r>
            <a:r>
              <a:rPr lang="ru-RU" altLang="ru-RU" sz="1600" b="1" dirty="0"/>
              <a:t>"Равноапостольные святые братья Кирилл и Мефодий"</a:t>
            </a:r>
            <a:r>
              <a:rPr lang="ru-RU" altLang="ru-RU" sz="1600" dirty="0"/>
              <a:t> (1994 г.) и другие. </a:t>
            </a:r>
          </a:p>
          <a:p>
            <a:pPr eaLnBrk="1" hangingPunct="1">
              <a:lnSpc>
                <a:spcPct val="80000"/>
              </a:lnSpc>
              <a:buFont typeface="Wingdings" panose="05000000000000000000" pitchFamily="2" charset="2"/>
              <a:buNone/>
              <a:defRPr/>
            </a:pPr>
            <a:endParaRPr lang="ru-RU" altLang="ru-RU" sz="1600" dirty="0"/>
          </a:p>
          <a:p>
            <a:pPr eaLnBrk="1" hangingPunct="1">
              <a:lnSpc>
                <a:spcPct val="80000"/>
              </a:lnSpc>
              <a:defRPr/>
            </a:pPr>
            <a:r>
              <a:rPr lang="ru-RU" altLang="ru-RU" sz="1600" b="1" dirty="0"/>
              <a:t>"Жизнь замечательных детей"</a:t>
            </a:r>
            <a:r>
              <a:rPr lang="ru-RU" altLang="ru-RU" sz="1600" dirty="0"/>
              <a:t> (1999 г.). </a:t>
            </a:r>
          </a:p>
        </p:txBody>
      </p:sp>
      <p:pic>
        <p:nvPicPr>
          <p:cNvPr id="112645" name="Picture 8" descr="f4dbcd4794254b3117ac22c9925a33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879" y="1152526"/>
            <a:ext cx="431958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701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616" y="187779"/>
            <a:ext cx="10847614" cy="817109"/>
          </a:xfrm>
        </p:spPr>
        <p:txBody>
          <a:bodyPr>
            <a:normAutofit/>
          </a:bodyPr>
          <a:lstStyle/>
          <a:p>
            <a:r>
              <a:rPr lang="ru-RU" sz="2400" b="1" dirty="0" err="1">
                <a:latin typeface="Times New Roman" panose="02020603050405020304" pitchFamily="18" charset="0"/>
                <a:cs typeface="Times New Roman" panose="02020603050405020304" pitchFamily="18" charset="0"/>
              </a:rPr>
              <a:t>Колпакова</a:t>
            </a:r>
            <a:r>
              <a:rPr lang="ru-RU" sz="2400" b="1" dirty="0">
                <a:latin typeface="Times New Roman" panose="02020603050405020304" pitchFamily="18" charset="0"/>
                <a:cs typeface="Times New Roman" panose="02020603050405020304" pitchFamily="18" charset="0"/>
              </a:rPr>
              <a:t>, О. </a:t>
            </a:r>
            <a:r>
              <a:rPr lang="ru-RU" sz="2400" b="1" dirty="0" err="1">
                <a:latin typeface="Times New Roman" panose="02020603050405020304" pitchFamily="18" charset="0"/>
                <a:cs typeface="Times New Roman" panose="02020603050405020304" pitchFamily="18" charset="0"/>
              </a:rPr>
              <a:t>Морозейка</a:t>
            </a:r>
            <a:r>
              <a:rPr lang="ru-RU" sz="2400" b="1" dirty="0">
                <a:latin typeface="Times New Roman" panose="02020603050405020304" pitchFamily="18" charset="0"/>
                <a:cs typeface="Times New Roman" panose="02020603050405020304" pitchFamily="18" charset="0"/>
              </a:rPr>
              <a:t> Минус Два. — Санкт-Петербург ; Москва : Речь, 2018.</a:t>
            </a: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4718" y="1138228"/>
            <a:ext cx="8385410" cy="5290016"/>
          </a:xfrm>
        </p:spPr>
      </p:pic>
    </p:spTree>
    <p:extLst>
      <p:ext uri="{BB962C8B-B14F-4D97-AF65-F5344CB8AC3E}">
        <p14:creationId xmlns:p14="http://schemas.microsoft.com/office/powerpoint/2010/main" val="2213092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4256" y="365125"/>
            <a:ext cx="9949543" cy="728889"/>
          </a:xfrm>
        </p:spPr>
        <p:txBody>
          <a:bodyPr>
            <a:normAutofit/>
          </a:bodyPr>
          <a:lstStyle/>
          <a:p>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559" y="514350"/>
            <a:ext cx="8911728" cy="5580970"/>
          </a:xfrm>
        </p:spPr>
      </p:pic>
    </p:spTree>
    <p:extLst>
      <p:ext uri="{BB962C8B-B14F-4D97-AF65-F5344CB8AC3E}">
        <p14:creationId xmlns:p14="http://schemas.microsoft.com/office/powerpoint/2010/main" val="2788397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Grp="1" noChangeArrowheads="1"/>
          </p:cNvSpPr>
          <p:nvPr>
            <p:ph type="title" idx="4294967295"/>
          </p:nvPr>
        </p:nvSpPr>
        <p:spPr>
          <a:xfrm>
            <a:off x="1524000" y="273050"/>
            <a:ext cx="9144000" cy="1143000"/>
          </a:xfrm>
        </p:spPr>
        <p:txBody>
          <a:bodyPr/>
          <a:lstStyle/>
          <a:p>
            <a:pPr eaLnBrk="1" hangingPunct="1">
              <a:defRPr/>
            </a:pPr>
            <a:r>
              <a:rPr lang="ru-RU" altLang="ru-RU" sz="1800"/>
              <a:t>Сергей Седов </a:t>
            </a:r>
            <a:br>
              <a:rPr lang="ru-RU" altLang="ru-RU" sz="1800"/>
            </a:br>
            <a:r>
              <a:rPr lang="ru-RU" altLang="ru-RU" sz="1800"/>
              <a:t>Как Дед Мороз на свет появился. (2011) .Сказки про мальчика Лешу. (2012)</a:t>
            </a:r>
            <a:br>
              <a:rPr lang="ru-RU" altLang="ru-RU" sz="1800"/>
            </a:br>
            <a:r>
              <a:rPr lang="ru-RU" altLang="ru-RU" sz="1800"/>
              <a:t>http://www.c-cedov.narod.ru/</a:t>
            </a:r>
            <a:br>
              <a:rPr lang="ru-RU" altLang="ru-RU" sz="1800"/>
            </a:br>
            <a:endParaRPr lang="ru-RU" altLang="ru-RU" sz="1800"/>
          </a:p>
        </p:txBody>
      </p:sp>
      <p:pic>
        <p:nvPicPr>
          <p:cNvPr id="62467" name="Picture 8" descr="4092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844676"/>
            <a:ext cx="37449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2" descr="77321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1773238"/>
            <a:ext cx="374491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07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a:xfrm>
            <a:off x="2215978" y="453810"/>
            <a:ext cx="8229600" cy="223152"/>
          </a:xfrm>
        </p:spPr>
        <p:txBody>
          <a:bodyPr>
            <a:normAutofit fontScale="90000"/>
          </a:bodyPr>
          <a:lstStyle/>
          <a:p>
            <a:pPr algn="ctr"/>
            <a:r>
              <a:rPr lang="ru-RU" altLang="ru-RU" sz="2400" dirty="0" err="1">
                <a:latin typeface="Times New Roman" panose="02020603050405020304" pitchFamily="18" charset="0"/>
                <a:cs typeface="Times New Roman" panose="02020603050405020304" pitchFamily="18" charset="0"/>
              </a:rPr>
              <a:t>Видеокультура</a:t>
            </a:r>
            <a:r>
              <a:rPr lang="ru-RU" altLang="ru-RU" sz="2400" dirty="0">
                <a:latin typeface="Times New Roman" panose="02020603050405020304" pitchFamily="18" charset="0"/>
                <a:cs typeface="Times New Roman" panose="02020603050405020304" pitchFamily="18" charset="0"/>
              </a:rPr>
              <a:t> и чтение</a:t>
            </a:r>
          </a:p>
        </p:txBody>
      </p:sp>
      <p:sp>
        <p:nvSpPr>
          <p:cNvPr id="229379" name="Rectangle 3"/>
          <p:cNvSpPr>
            <a:spLocks noGrp="1" noChangeArrowheads="1"/>
          </p:cNvSpPr>
          <p:nvPr>
            <p:ph type="body" idx="4294967295"/>
          </p:nvPr>
        </p:nvSpPr>
        <p:spPr>
          <a:xfrm>
            <a:off x="535460" y="1696994"/>
            <a:ext cx="11046940" cy="4003589"/>
          </a:xfrm>
        </p:spPr>
        <p:txBody>
          <a:bodyPr/>
          <a:lstStyle/>
          <a:p>
            <a:pPr>
              <a:lnSpc>
                <a:spcPct val="80000"/>
              </a:lnSpc>
              <a:buFont typeface="Wingdings" panose="05000000000000000000" pitchFamily="2" charset="2"/>
              <a:buNone/>
            </a:pPr>
            <a:endParaRPr lang="ru-RU" altLang="ru-RU" sz="1800" u="sng"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en-US" altLang="ru-RU" sz="1800" dirty="0">
                <a:latin typeface="Times New Roman" panose="02020603050405020304" pitchFamily="18" charset="0"/>
                <a:cs typeface="Times New Roman" panose="02020603050405020304" pitchFamily="18" charset="0"/>
              </a:rPr>
              <a:t>		</a:t>
            </a:r>
            <a:r>
              <a:rPr lang="ru-RU" altLang="ru-RU" sz="2000" u="sng" dirty="0">
                <a:latin typeface="Times New Roman" panose="02020603050405020304" pitchFamily="18" charset="0"/>
                <a:cs typeface="Times New Roman" panose="02020603050405020304" pitchFamily="18" charset="0"/>
              </a:rPr>
              <a:t>Кинофильмы, сериалы и рекламные ролики задают определенные правила и модели поведения, влияют на сознание и подсознание, воздействуют на чтение детей и подростков</a:t>
            </a:r>
            <a:r>
              <a:rPr lang="ru-RU" altLang="ru-RU" sz="2000" dirty="0">
                <a:latin typeface="Times New Roman" panose="02020603050405020304" pitchFamily="18" charset="0"/>
                <a:cs typeface="Times New Roman" panose="02020603050405020304" pitchFamily="18" charset="0"/>
              </a:rPr>
              <a:t>: </a:t>
            </a:r>
          </a:p>
          <a:p>
            <a:pPr>
              <a:lnSpc>
                <a:spcPct val="80000"/>
              </a:lnSpc>
            </a:pPr>
            <a:r>
              <a:rPr lang="ru-RU" altLang="ru-RU" sz="2000" dirty="0">
                <a:latin typeface="Times New Roman" panose="02020603050405020304" pitchFamily="18" charset="0"/>
                <a:cs typeface="Times New Roman" panose="02020603050405020304" pitchFamily="18" charset="0"/>
              </a:rPr>
              <a:t>предпочтение отдается печатной продукции с широко представленным видеорядом (отсюда популярность у детей и подростков иллюстрированных журналов и комиксов)</a:t>
            </a:r>
          </a:p>
          <a:p>
            <a:pPr>
              <a:lnSpc>
                <a:spcPct val="80000"/>
              </a:lnSpc>
            </a:pPr>
            <a:r>
              <a:rPr lang="ru-RU" altLang="ru-RU" sz="2000" dirty="0">
                <a:latin typeface="Times New Roman" panose="02020603050405020304" pitchFamily="18" charset="0"/>
                <a:cs typeface="Times New Roman" panose="02020603050405020304" pitchFamily="18" charset="0"/>
              </a:rPr>
              <a:t>меняется мотивация чтения и репертуар читательских предпочтений (например, под влиянием телевидения и </a:t>
            </a:r>
            <a:r>
              <a:rPr lang="ru-RU" altLang="ru-RU" sz="2000" dirty="0" err="1">
                <a:latin typeface="Times New Roman" panose="02020603050405020304" pitchFamily="18" charset="0"/>
                <a:cs typeface="Times New Roman" panose="02020603050405020304" pitchFamily="18" charset="0"/>
              </a:rPr>
              <a:t>видеопросмотров</a:t>
            </a:r>
            <a:r>
              <a:rPr lang="ru-RU" altLang="ru-RU" sz="2000" dirty="0">
                <a:latin typeface="Times New Roman" panose="02020603050405020304" pitchFamily="18" charset="0"/>
                <a:cs typeface="Times New Roman" panose="02020603050405020304" pitchFamily="18" charset="0"/>
              </a:rPr>
              <a:t> усиливается интерес к темам и жанрам, которые широко представлены на телеэкране — детективам, триллерам, "</a:t>
            </a:r>
            <a:r>
              <a:rPr lang="ru-RU" altLang="ru-RU" sz="2000" dirty="0" err="1">
                <a:latin typeface="Times New Roman" panose="02020603050405020304" pitchFamily="18" charset="0"/>
                <a:cs typeface="Times New Roman" panose="02020603050405020304" pitchFamily="18" charset="0"/>
              </a:rPr>
              <a:t>фэнтези</a:t>
            </a:r>
            <a:r>
              <a:rPr lang="ru-RU" altLang="ru-RU" sz="2000" dirty="0">
                <a:latin typeface="Times New Roman" panose="02020603050405020304" pitchFamily="18" charset="0"/>
                <a:cs typeface="Times New Roman" panose="02020603050405020304" pitchFamily="18" charset="0"/>
              </a:rPr>
              <a:t>", "ужасам", "кинороманам"); </a:t>
            </a:r>
          </a:p>
          <a:p>
            <a:pPr>
              <a:lnSpc>
                <a:spcPct val="80000"/>
              </a:lnSpc>
              <a:buFont typeface="Arial" panose="020B0604020202020204" pitchFamily="34" charset="0"/>
              <a:buChar char="•"/>
            </a:pPr>
            <a:r>
              <a:rPr lang="ru-RU" altLang="ru-RU" sz="2000" dirty="0">
                <a:latin typeface="Times New Roman" panose="02020603050405020304" pitchFamily="18" charset="0"/>
                <a:cs typeface="Times New Roman" panose="02020603050405020304" pitchFamily="18" charset="0"/>
              </a:rPr>
              <a:t>меняется восприятие печатного текста и информации, оно становится более поверхностным и фрагментарным, "мозаичным", "клиповым" (вследствие чего ребенку всё труднее концентрировать внимание на многостраничном тексте, особенно - повестях и романах). </a:t>
            </a:r>
          </a:p>
          <a:p>
            <a:pPr>
              <a:lnSpc>
                <a:spcPct val="80000"/>
              </a:lnSpc>
              <a:buFont typeface="Arial" panose="020B0604020202020204" pitchFamily="34" charset="0"/>
              <a:buChar char="•"/>
            </a:pPr>
            <a:endParaRPr lang="ru-RU" altLang="ru-RU" sz="2000" dirty="0">
              <a:latin typeface="Times New Roman" panose="02020603050405020304" pitchFamily="18" charset="0"/>
              <a:cs typeface="Times New Roman" panose="02020603050405020304" pitchFamily="18" charset="0"/>
            </a:endParaRPr>
          </a:p>
          <a:p>
            <a:pPr marL="0" indent="0">
              <a:lnSpc>
                <a:spcPct val="80000"/>
              </a:lnSpc>
              <a:buNone/>
            </a:pPr>
            <a:endParaRPr lang="ru-RU" altLang="ru-RU" sz="1800" dirty="0">
              <a:latin typeface="Times New Roman" panose="02020603050405020304" pitchFamily="18" charset="0"/>
              <a:cs typeface="Times New Roman" panose="02020603050405020304" pitchFamily="18" charset="0"/>
            </a:endParaRPr>
          </a:p>
          <a:p>
            <a:pPr>
              <a:lnSpc>
                <a:spcPct val="80000"/>
              </a:lnSpc>
            </a:pPr>
            <a:endParaRPr lang="ru-RU" altLang="ru-RU" sz="1800" dirty="0">
              <a:latin typeface="Times New Roman" panose="02020603050405020304" pitchFamily="18" charset="0"/>
              <a:cs typeface="Times New Roman" panose="02020603050405020304" pitchFamily="18" charset="0"/>
            </a:endParaRPr>
          </a:p>
          <a:p>
            <a:pPr>
              <a:lnSpc>
                <a:spcPct val="80000"/>
              </a:lnSpc>
            </a:pPr>
            <a:endParaRPr lang="ru-RU" alt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565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a:xfrm>
            <a:off x="1524001" y="273050"/>
            <a:ext cx="8226425" cy="1143000"/>
          </a:xfrm>
        </p:spPr>
        <p:txBody>
          <a:bodyPr/>
          <a:lstStyle/>
          <a:p>
            <a:pPr eaLnBrk="1" hangingPunct="1">
              <a:defRPr/>
            </a:pPr>
            <a:r>
              <a:rPr lang="ru-RU" altLang="ru-RU" sz="3600"/>
              <a:t>Евгений Клюев (р.1955)</a:t>
            </a:r>
          </a:p>
        </p:txBody>
      </p:sp>
      <p:sp>
        <p:nvSpPr>
          <p:cNvPr id="258053" name="Rectangle 5"/>
          <p:cNvSpPr>
            <a:spLocks noGrp="1" noChangeArrowheads="1"/>
          </p:cNvSpPr>
          <p:nvPr>
            <p:ph type="body" sz="half" idx="4294967295"/>
          </p:nvPr>
        </p:nvSpPr>
        <p:spPr>
          <a:xfrm>
            <a:off x="6630988" y="1598614"/>
            <a:ext cx="4037012" cy="4497387"/>
          </a:xfrm>
        </p:spPr>
        <p:txBody>
          <a:bodyPr/>
          <a:lstStyle/>
          <a:p>
            <a:pPr eaLnBrk="1" hangingPunct="1">
              <a:defRPr/>
            </a:pPr>
            <a:r>
              <a:rPr lang="ru-RU" altLang="ru-RU"/>
              <a:t>Сказки на всякий случай. М., 2003 и др.</a:t>
            </a:r>
          </a:p>
        </p:txBody>
      </p:sp>
      <p:pic>
        <p:nvPicPr>
          <p:cNvPr id="63492"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700214"/>
            <a:ext cx="32400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737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2" name="Rectangle 6"/>
          <p:cNvSpPr>
            <a:spLocks noGrp="1" noChangeArrowheads="1"/>
          </p:cNvSpPr>
          <p:nvPr>
            <p:ph type="body" sz="half" idx="4294967295"/>
          </p:nvPr>
        </p:nvSpPr>
        <p:spPr>
          <a:xfrm>
            <a:off x="6630988" y="908050"/>
            <a:ext cx="4037012" cy="5187950"/>
          </a:xfrm>
        </p:spPr>
        <p:txBody>
          <a:bodyPr/>
          <a:lstStyle/>
          <a:p>
            <a:pPr eaLnBrk="1" hangingPunct="1">
              <a:defRPr/>
            </a:pPr>
            <a:r>
              <a:rPr lang="ru-RU" altLang="ru-RU" sz="2400"/>
              <a:t>Светлана Лаврова (р.1964)</a:t>
            </a:r>
          </a:p>
          <a:p>
            <a:pPr eaLnBrk="1" hangingPunct="1">
              <a:buFont typeface="Wingdings" panose="05000000000000000000" pitchFamily="2" charset="2"/>
              <a:buNone/>
              <a:defRPr/>
            </a:pPr>
            <a:r>
              <a:rPr lang="ru-RU" altLang="ru-RU" sz="2400"/>
              <a:t>  </a:t>
            </a:r>
          </a:p>
          <a:p>
            <a:pPr eaLnBrk="1" hangingPunct="1">
              <a:buFont typeface="Wingdings" panose="05000000000000000000" pitchFamily="2" charset="2"/>
              <a:buNone/>
              <a:defRPr/>
            </a:pPr>
            <a:endParaRPr lang="ru-RU" altLang="ru-RU" sz="2400"/>
          </a:p>
          <a:p>
            <a:pPr eaLnBrk="1" hangingPunct="1">
              <a:buFont typeface="Wingdings" panose="05000000000000000000" pitchFamily="2" charset="2"/>
              <a:buNone/>
              <a:defRPr/>
            </a:pPr>
            <a:r>
              <a:rPr lang="ru-RU" altLang="ru-RU" sz="2400"/>
              <a:t>«Остров, Которого Нет», «Три сказки об Италии», «С лягушками не расставайтесь», «Год дракона Потапова», «Кошка до вторника», «Семь подводных котов» и др.</a:t>
            </a:r>
          </a:p>
          <a:p>
            <a:pPr eaLnBrk="1" hangingPunct="1">
              <a:buFont typeface="Wingdings" panose="05000000000000000000" pitchFamily="2" charset="2"/>
              <a:buNone/>
              <a:defRPr/>
            </a:pPr>
            <a:endParaRPr lang="ru-RU" altLang="ru-RU" sz="2400"/>
          </a:p>
          <a:p>
            <a:pPr eaLnBrk="1" hangingPunct="1">
              <a:defRPr/>
            </a:pPr>
            <a:endParaRPr lang="ru-RU" altLang="ru-RU" sz="2400"/>
          </a:p>
        </p:txBody>
      </p:sp>
      <p:pic>
        <p:nvPicPr>
          <p:cNvPr id="64515" name="Picture 8" descr="Светлана Лаврова. Фотограф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125538"/>
            <a:ext cx="39608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484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8943" y="268289"/>
            <a:ext cx="7832725" cy="784225"/>
          </a:xfrm>
        </p:spPr>
        <p:txBody>
          <a:bodyPr>
            <a:normAutofit fontScale="90000"/>
          </a:bodyPr>
          <a:lstStyle/>
          <a:p>
            <a:pPr>
              <a:defRPr/>
            </a:pPr>
            <a:r>
              <a:rPr lang="ru-RU" altLang="ru-RU" sz="3200" dirty="0"/>
              <a:t>Ирина </a:t>
            </a:r>
            <a:r>
              <a:rPr lang="ru-RU" altLang="ru-RU" sz="3200" dirty="0" err="1"/>
              <a:t>Зартайская</a:t>
            </a:r>
            <a:br>
              <a:rPr lang="ru-RU" altLang="ru-RU" sz="3200" dirty="0"/>
            </a:br>
            <a:r>
              <a:rPr lang="en-US" sz="3200" dirty="0"/>
              <a:t>http://zartayskaya.ru</a:t>
            </a:r>
            <a:endParaRPr lang="ru-RU" sz="3200" dirty="0"/>
          </a:p>
        </p:txBody>
      </p:sp>
      <p:sp>
        <p:nvSpPr>
          <p:cNvPr id="3" name="Текст 2"/>
          <p:cNvSpPr>
            <a:spLocks noGrp="1"/>
          </p:cNvSpPr>
          <p:nvPr>
            <p:ph type="body" idx="1"/>
          </p:nvPr>
        </p:nvSpPr>
        <p:spPr>
          <a:xfrm>
            <a:off x="78299" y="993663"/>
            <a:ext cx="4353606" cy="922793"/>
          </a:xfrm>
        </p:spPr>
        <p:txBody>
          <a:bodyPr/>
          <a:lstStyle/>
          <a:p>
            <a:pPr>
              <a:defRPr/>
            </a:pPr>
            <a:r>
              <a:rPr lang="ru-RU" altLang="ru-RU" dirty="0"/>
              <a:t>Куда идет снег. (2014)</a:t>
            </a:r>
          </a:p>
          <a:p>
            <a:pPr>
              <a:defRPr/>
            </a:pPr>
            <a:endParaRPr lang="ru-RU" dirty="0"/>
          </a:p>
        </p:txBody>
      </p:sp>
      <p:pic>
        <p:nvPicPr>
          <p:cNvPr id="67588"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747000" y="2220914"/>
            <a:ext cx="2635250" cy="2778125"/>
          </a:xfrm>
        </p:spPr>
      </p:pic>
      <p:sp>
        <p:nvSpPr>
          <p:cNvPr id="4" name="Текст 3"/>
          <p:cNvSpPr>
            <a:spLocks noGrp="1"/>
          </p:cNvSpPr>
          <p:nvPr>
            <p:ph type="body" sz="quarter" idx="3"/>
          </p:nvPr>
        </p:nvSpPr>
        <p:spPr>
          <a:xfrm>
            <a:off x="6829425" y="1363663"/>
            <a:ext cx="3887788" cy="823912"/>
          </a:xfrm>
        </p:spPr>
        <p:txBody>
          <a:bodyPr>
            <a:normAutofit lnSpcReduction="10000"/>
          </a:bodyPr>
          <a:lstStyle/>
          <a:p>
            <a:pPr>
              <a:defRPr/>
            </a:pPr>
            <a:r>
              <a:rPr lang="ru-RU" dirty="0"/>
              <a:t>«Слон в музее» (2015)</a:t>
            </a:r>
          </a:p>
          <a:p>
            <a:pPr>
              <a:defRPr/>
            </a:pPr>
            <a:r>
              <a:rPr lang="en-US" dirty="0"/>
              <a:t>/books/slon-v-musee/</a:t>
            </a:r>
            <a:endParaRPr lang="ru-RU" dirty="0"/>
          </a:p>
        </p:txBody>
      </p:sp>
      <p:pic>
        <p:nvPicPr>
          <p:cNvPr id="67590" name="Picture 2" descr="http://i.livelib.ru/boocover/1000964446/l/1ce5/Kuda_idet_sneg.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2476027" y="2502016"/>
            <a:ext cx="2442163" cy="3356652"/>
          </a:xfrm>
          <a:noFill/>
          <a:extLst>
            <a:ext uri="{909E8E84-426E-40DD-AFC4-6F175D3DCCD1}">
              <a14:hiddenFill xmlns:a14="http://schemas.microsoft.com/office/drawing/2010/main">
                <a:solidFill>
                  <a:srgbClr val="FFFFFF"/>
                </a:solidFill>
              </a14:hiddenFill>
            </a:ext>
          </a:extLst>
        </p:spPr>
      </p:pic>
      <p:pic>
        <p:nvPicPr>
          <p:cNvPr id="67591" name="Picture 4" descr="http://static4.read.ru/images/booksillustrations/3275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61" y="1647830"/>
            <a:ext cx="19446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7614" y="2353130"/>
            <a:ext cx="23653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22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2063751" y="765176"/>
            <a:ext cx="4037013" cy="5256213"/>
          </a:xfrm>
        </p:spPr>
      </p:pic>
      <p:sp>
        <p:nvSpPr>
          <p:cNvPr id="120838" name="Rectangle 6"/>
          <p:cNvSpPr>
            <a:spLocks noGrp="1" noChangeArrowheads="1"/>
          </p:cNvSpPr>
          <p:nvPr>
            <p:ph type="body" sz="half" idx="4294967295"/>
          </p:nvPr>
        </p:nvSpPr>
        <p:spPr>
          <a:xfrm>
            <a:off x="6630988" y="765176"/>
            <a:ext cx="4037012" cy="5616575"/>
          </a:xfrm>
        </p:spPr>
        <p:txBody>
          <a:bodyPr/>
          <a:lstStyle/>
          <a:p>
            <a:pPr eaLnBrk="1" hangingPunct="1">
              <a:lnSpc>
                <a:spcPct val="90000"/>
              </a:lnSpc>
              <a:defRPr/>
            </a:pPr>
            <a:r>
              <a:rPr lang="ru-RU" altLang="ru-RU" sz="2400" dirty="0" err="1"/>
              <a:t>М.Чудакова</a:t>
            </a:r>
            <a:endParaRPr lang="ru-RU" altLang="ru-RU" sz="2400" dirty="0"/>
          </a:p>
          <a:p>
            <a:pPr eaLnBrk="1" hangingPunct="1">
              <a:lnSpc>
                <a:spcPct val="90000"/>
              </a:lnSpc>
              <a:buFont typeface="Wingdings" panose="05000000000000000000" pitchFamily="2" charset="2"/>
              <a:buNone/>
              <a:defRPr/>
            </a:pPr>
            <a:r>
              <a:rPr lang="ru-RU" altLang="ru-RU" sz="2400" dirty="0"/>
              <a:t>«Дела и ужасы Жени </a:t>
            </a:r>
            <a:r>
              <a:rPr lang="ru-RU" altLang="ru-RU" sz="2400" dirty="0" err="1"/>
              <a:t>Осинкиной</a:t>
            </a:r>
            <a:r>
              <a:rPr lang="ru-RU" altLang="ru-RU" sz="2400" dirty="0"/>
              <a:t>»</a:t>
            </a:r>
          </a:p>
          <a:p>
            <a:pPr eaLnBrk="1" hangingPunct="1">
              <a:lnSpc>
                <a:spcPct val="90000"/>
              </a:lnSpc>
              <a:buFont typeface="Wingdings" panose="05000000000000000000" pitchFamily="2" charset="2"/>
              <a:buNone/>
              <a:defRPr/>
            </a:pPr>
            <a:endParaRPr lang="ru-RU" altLang="ru-RU" sz="2400" dirty="0"/>
          </a:p>
          <a:p>
            <a:pPr eaLnBrk="1" hangingPunct="1">
              <a:lnSpc>
                <a:spcPct val="90000"/>
              </a:lnSpc>
              <a:buFont typeface="Wingdings" panose="05000000000000000000" pitchFamily="2" charset="2"/>
              <a:buNone/>
              <a:defRPr/>
            </a:pPr>
            <a:r>
              <a:rPr lang="ru-RU" altLang="ru-RU" sz="2400" dirty="0"/>
              <a:t>«Тайна гибели Анжелики» (2005)</a:t>
            </a:r>
          </a:p>
          <a:p>
            <a:pPr eaLnBrk="1" hangingPunct="1">
              <a:lnSpc>
                <a:spcPct val="90000"/>
              </a:lnSpc>
              <a:buFont typeface="Wingdings" panose="05000000000000000000" pitchFamily="2" charset="2"/>
              <a:buNone/>
              <a:defRPr/>
            </a:pPr>
            <a:r>
              <a:rPr lang="ru-RU" altLang="ru-RU" sz="2400" dirty="0"/>
              <a:t>«Портрет неизвестной в белом» (2005)</a:t>
            </a:r>
          </a:p>
          <a:p>
            <a:pPr eaLnBrk="1" hangingPunct="1">
              <a:lnSpc>
                <a:spcPct val="90000"/>
              </a:lnSpc>
              <a:buFont typeface="Wingdings" panose="05000000000000000000" pitchFamily="2" charset="2"/>
              <a:buNone/>
              <a:defRPr/>
            </a:pPr>
            <a:r>
              <a:rPr lang="ru-RU" altLang="ru-RU" sz="2400" dirty="0"/>
              <a:t>«Завещание поручика Зайончковского» (2010)</a:t>
            </a:r>
          </a:p>
          <a:p>
            <a:pPr eaLnBrk="1" hangingPunct="1">
              <a:lnSpc>
                <a:spcPct val="90000"/>
              </a:lnSpc>
              <a:buFont typeface="Wingdings" panose="05000000000000000000" pitchFamily="2" charset="2"/>
              <a:buNone/>
              <a:defRPr/>
            </a:pPr>
            <a:endParaRPr lang="ru-RU" altLang="ru-RU" sz="2400" dirty="0"/>
          </a:p>
          <a:p>
            <a:pPr eaLnBrk="1" hangingPunct="1">
              <a:lnSpc>
                <a:spcPct val="90000"/>
              </a:lnSpc>
              <a:buFont typeface="Wingdings" panose="05000000000000000000" pitchFamily="2" charset="2"/>
              <a:buNone/>
              <a:defRPr/>
            </a:pPr>
            <a:r>
              <a:rPr lang="ru-RU" altLang="ru-RU" sz="2400" dirty="0"/>
              <a:t>(для среднего и старшего школьного возраста)</a:t>
            </a:r>
          </a:p>
        </p:txBody>
      </p:sp>
    </p:spTree>
    <p:extLst>
      <p:ext uri="{BB962C8B-B14F-4D97-AF65-F5344CB8AC3E}">
        <p14:creationId xmlns:p14="http://schemas.microsoft.com/office/powerpoint/2010/main" val="1382765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ъект 2"/>
          <p:cNvSpPr>
            <a:spLocks noGrp="1"/>
          </p:cNvSpPr>
          <p:nvPr>
            <p:ph sz="half" idx="4294967295"/>
          </p:nvPr>
        </p:nvSpPr>
        <p:spPr>
          <a:xfrm>
            <a:off x="1847851" y="836614"/>
            <a:ext cx="4037013" cy="4497387"/>
          </a:xfrm>
          <a:noFill/>
        </p:spPr>
        <p:txBody>
          <a:bodyPr/>
          <a:lstStyle/>
          <a:p>
            <a:r>
              <a:rPr lang="ru-RU" altLang="ru-RU" sz="2400" b="1"/>
              <a:t>Кузнецова, Ю.</a:t>
            </a:r>
          </a:p>
          <a:p>
            <a:r>
              <a:rPr lang="ru-RU" altLang="ru-RU" sz="2400" b="1"/>
              <a:t>Выдуманный жучок. 2016.</a:t>
            </a:r>
          </a:p>
          <a:p>
            <a:endParaRPr lang="ru-RU" altLang="ru-RU" sz="2400" b="1"/>
          </a:p>
          <a:p>
            <a:r>
              <a:rPr lang="ru-RU" altLang="ru-RU" sz="2400" b="1"/>
              <a:t> Первая работа. Книга первая. Испания. </a:t>
            </a:r>
          </a:p>
          <a:p>
            <a:r>
              <a:rPr lang="ru-RU" altLang="ru-RU" sz="2400" b="1"/>
              <a:t>2016, 2017.</a:t>
            </a:r>
          </a:p>
        </p:txBody>
      </p:sp>
      <p:pic>
        <p:nvPicPr>
          <p:cNvPr id="102403"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304089" y="188913"/>
            <a:ext cx="3184525" cy="4697412"/>
          </a:xfrm>
        </p:spPr>
      </p:pic>
      <p:pic>
        <p:nvPicPr>
          <p:cNvPr id="102404" name="Рисунок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3775" y="3357563"/>
            <a:ext cx="216058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400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title" idx="4294967295"/>
          </p:nvPr>
        </p:nvSpPr>
        <p:spPr>
          <a:xfrm>
            <a:off x="1087395" y="134465"/>
            <a:ext cx="10515600" cy="1325563"/>
          </a:xfrm>
        </p:spPr>
        <p:txBody>
          <a:bodyPr/>
          <a:lstStyle/>
          <a:p>
            <a:pPr eaLnBrk="1" hangingPunct="1">
              <a:defRPr/>
            </a:pPr>
            <a:r>
              <a:rPr lang="ru-RU" altLang="ru-RU" sz="2800" dirty="0"/>
              <a:t>Маша Лукашкина (р. 1961)</a:t>
            </a:r>
          </a:p>
        </p:txBody>
      </p:sp>
      <p:sp>
        <p:nvSpPr>
          <p:cNvPr id="260102" name="Rectangle 6"/>
          <p:cNvSpPr>
            <a:spLocks noGrp="1" noChangeArrowheads="1"/>
          </p:cNvSpPr>
          <p:nvPr>
            <p:ph type="body" sz="half" idx="4294967295"/>
          </p:nvPr>
        </p:nvSpPr>
        <p:spPr>
          <a:xfrm>
            <a:off x="7010400" y="1825625"/>
            <a:ext cx="5181600" cy="4351338"/>
          </a:xfrm>
        </p:spPr>
        <p:txBody>
          <a:bodyPr/>
          <a:lstStyle/>
          <a:p>
            <a:pPr eaLnBrk="1" hangingPunct="1">
              <a:defRPr/>
            </a:pPr>
            <a:r>
              <a:rPr lang="ru-RU" altLang="ru-RU"/>
              <a:t>Стойка на руках на уроках ботаники. М., 2008</a:t>
            </a:r>
          </a:p>
        </p:txBody>
      </p:sp>
      <p:pic>
        <p:nvPicPr>
          <p:cNvPr id="114693" name="Picture 8" descr="lukashki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199" y="1322259"/>
            <a:ext cx="434498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592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2" name="Rectangle 6"/>
          <p:cNvSpPr>
            <a:spLocks noGrp="1" noChangeArrowheads="1"/>
          </p:cNvSpPr>
          <p:nvPr>
            <p:ph type="body" sz="half" idx="4294967295"/>
          </p:nvPr>
        </p:nvSpPr>
        <p:spPr>
          <a:xfrm>
            <a:off x="6630988" y="1598614"/>
            <a:ext cx="4037012" cy="4497387"/>
          </a:xfrm>
        </p:spPr>
        <p:txBody>
          <a:bodyPr/>
          <a:lstStyle/>
          <a:p>
            <a:pPr eaLnBrk="1" hangingPunct="1">
              <a:defRPr/>
            </a:pPr>
            <a:r>
              <a:rPr lang="ru-RU" altLang="ru-RU" dirty="0" err="1"/>
              <a:t>Жвалевский</a:t>
            </a:r>
            <a:r>
              <a:rPr lang="ru-RU" altLang="ru-RU" dirty="0"/>
              <a:t> А., Пастернак Е. </a:t>
            </a:r>
          </a:p>
          <a:p>
            <a:pPr eaLnBrk="1" hangingPunct="1">
              <a:defRPr/>
            </a:pPr>
            <a:r>
              <a:rPr lang="ru-RU" altLang="ru-RU" dirty="0"/>
              <a:t>Время всегда хорошее. (2009)</a:t>
            </a:r>
          </a:p>
          <a:p>
            <a:pPr eaLnBrk="1" hangingPunct="1">
              <a:defRPr/>
            </a:pPr>
            <a:endParaRPr lang="ru-RU" altLang="ru-RU" dirty="0"/>
          </a:p>
          <a:p>
            <a:pPr eaLnBrk="1" hangingPunct="1">
              <a:defRPr/>
            </a:pPr>
            <a:r>
              <a:rPr lang="en-US" altLang="ru-RU" dirty="0">
                <a:hlinkClick r:id="rId2"/>
              </a:rPr>
              <a:t>http://bibliogid.ru/krug-chteniya/obzory/264-afftar-zhzhot-kak-aftagen</a:t>
            </a:r>
            <a:endParaRPr lang="ru-RU" altLang="ru-RU" dirty="0"/>
          </a:p>
          <a:p>
            <a:pPr eaLnBrk="1" hangingPunct="1">
              <a:defRPr/>
            </a:pPr>
            <a:endParaRPr lang="ru-RU" altLang="ru-RU" dirty="0"/>
          </a:p>
        </p:txBody>
      </p:sp>
      <p:pic>
        <p:nvPicPr>
          <p:cNvPr id="115715" name="Picture 8" descr="Жвалевский, Пастернак - Время всегда хорошее обложка книг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1628776"/>
            <a:ext cx="34559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762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4294967295"/>
          </p:nvPr>
        </p:nvSpPr>
        <p:spPr>
          <a:xfrm>
            <a:off x="6383339" y="2133601"/>
            <a:ext cx="3887787" cy="823913"/>
          </a:xfrm>
        </p:spPr>
        <p:txBody>
          <a:bodyPr>
            <a:normAutofit fontScale="77500" lnSpcReduction="20000"/>
          </a:bodyPr>
          <a:lstStyle/>
          <a:p>
            <a:pPr>
              <a:defRPr/>
            </a:pPr>
            <a:r>
              <a:rPr lang="ru-RU" dirty="0"/>
              <a:t>Светлана Варфоломеева. Машка как символ веры. (2015)</a:t>
            </a:r>
          </a:p>
        </p:txBody>
      </p:sp>
      <p:pic>
        <p:nvPicPr>
          <p:cNvPr id="117763" name="Picture 2" descr="https://j.livelib.ru/boocover/1001129240/200/f7ac/Svetlana_Varfolomeeva__Mashka_kak_simvol_very.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408465" y="422729"/>
            <a:ext cx="3650797" cy="593301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39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8" descr="57c9ec1d39ced4e8cd95d85cfbd_pr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46038"/>
            <a:ext cx="423862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7" name="Rectangle 11"/>
          <p:cNvSpPr>
            <a:spLocks noGrp="1" noChangeArrowheads="1"/>
          </p:cNvSpPr>
          <p:nvPr>
            <p:ph type="body" sz="half" idx="4294967295"/>
          </p:nvPr>
        </p:nvSpPr>
        <p:spPr>
          <a:xfrm>
            <a:off x="6630988" y="1598614"/>
            <a:ext cx="4037012" cy="4497387"/>
          </a:xfrm>
        </p:spPr>
        <p:txBody>
          <a:bodyPr/>
          <a:lstStyle/>
          <a:p>
            <a:pPr eaLnBrk="1" hangingPunct="1">
              <a:defRPr/>
            </a:pPr>
            <a:r>
              <a:rPr lang="ru-RU" altLang="ru-RU"/>
              <a:t>Елена Чижова «Время женщин»</a:t>
            </a:r>
          </a:p>
          <a:p>
            <a:pPr eaLnBrk="1" hangingPunct="1">
              <a:buFont typeface="Wingdings" panose="05000000000000000000" pitchFamily="2" charset="2"/>
              <a:buNone/>
              <a:defRPr/>
            </a:pPr>
            <a:r>
              <a:rPr lang="ru-RU" altLang="ru-RU"/>
              <a:t>      (2009)</a:t>
            </a:r>
          </a:p>
        </p:txBody>
      </p:sp>
    </p:spTree>
    <p:extLst>
      <p:ext uri="{BB962C8B-B14F-4D97-AF65-F5344CB8AC3E}">
        <p14:creationId xmlns:p14="http://schemas.microsoft.com/office/powerpoint/2010/main" val="3206644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0" name="Rectangle 6"/>
          <p:cNvSpPr>
            <a:spLocks noGrp="1" noChangeArrowheads="1"/>
          </p:cNvSpPr>
          <p:nvPr>
            <p:ph type="body" sz="half" idx="4294967295"/>
          </p:nvPr>
        </p:nvSpPr>
        <p:spPr>
          <a:xfrm>
            <a:off x="6167438" y="1125539"/>
            <a:ext cx="4037012" cy="4497387"/>
          </a:xfrm>
        </p:spPr>
        <p:txBody>
          <a:bodyPr/>
          <a:lstStyle/>
          <a:p>
            <a:pPr eaLnBrk="1" hangingPunct="1">
              <a:defRPr/>
            </a:pPr>
            <a:r>
              <a:rPr lang="ru-RU" altLang="ru-RU"/>
              <a:t>С. и Н. Пономаревы «Фото на развалинах»</a:t>
            </a:r>
          </a:p>
          <a:p>
            <a:pPr eaLnBrk="1" hangingPunct="1">
              <a:buFont typeface="Wingdings" panose="05000000000000000000" pitchFamily="2" charset="2"/>
              <a:buNone/>
              <a:defRPr/>
            </a:pPr>
            <a:r>
              <a:rPr lang="ru-RU" altLang="ru-RU"/>
              <a:t>     (2008)</a:t>
            </a:r>
          </a:p>
        </p:txBody>
      </p:sp>
      <p:pic>
        <p:nvPicPr>
          <p:cNvPr id="123907" name="Picture 7" descr="Обложка книги&#10;Гордячка"/>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1774826" y="549276"/>
            <a:ext cx="4176713" cy="5688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809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4294967295"/>
          </p:nvPr>
        </p:nvSpPr>
        <p:spPr>
          <a:xfrm>
            <a:off x="461319" y="502508"/>
            <a:ext cx="10684476" cy="5560541"/>
          </a:xfrm>
        </p:spPr>
        <p:txBody>
          <a:bodyPr>
            <a:normAutofit fontScale="70000" lnSpcReduction="20000"/>
          </a:bodyPr>
          <a:lstStyle/>
          <a:p>
            <a:pPr>
              <a:lnSpc>
                <a:spcPct val="80000"/>
              </a:lnSpc>
              <a:buFont typeface="Wingdings" panose="05000000000000000000" pitchFamily="2" charset="2"/>
              <a:buNone/>
            </a:pPr>
            <a:r>
              <a:rPr lang="ru-RU" altLang="ru-RU" b="1" dirty="0">
                <a:latin typeface="Times New Roman" panose="02020603050405020304" pitchFamily="18" charset="0"/>
                <a:cs typeface="Times New Roman" panose="02020603050405020304" pitchFamily="18" charset="0"/>
              </a:rPr>
              <a:t>Создавая </a:t>
            </a:r>
            <a:r>
              <a:rPr lang="ru-RU" altLang="ru-RU" b="1" u="sng" dirty="0">
                <a:latin typeface="Times New Roman" panose="02020603050405020304" pitchFamily="18" charset="0"/>
                <a:cs typeface="Times New Roman" panose="02020603050405020304" pitchFamily="18" charset="0"/>
              </a:rPr>
              <a:t>иллюзию достижения возможностей</a:t>
            </a:r>
            <a:r>
              <a:rPr lang="ru-RU" altLang="ru-RU" b="1" dirty="0">
                <a:latin typeface="Times New Roman" panose="02020603050405020304" pitchFamily="18" charset="0"/>
                <a:cs typeface="Times New Roman" panose="02020603050405020304" pitchFamily="18" charset="0"/>
              </a:rPr>
              <a:t>, по определению невозможных для большинства членов общества, издания </a:t>
            </a:r>
            <a:r>
              <a:rPr lang="ru-RU" altLang="ru-RU" sz="3400" b="1" i="1" dirty="0">
                <a:latin typeface="Times New Roman" panose="02020603050405020304" pitchFamily="18" charset="0"/>
                <a:cs typeface="Times New Roman" panose="02020603050405020304" pitchFamily="18" charset="0"/>
              </a:rPr>
              <a:t>массовой литературы</a:t>
            </a:r>
            <a:r>
              <a:rPr lang="ru-RU" altLang="ru-RU" b="1" dirty="0">
                <a:latin typeface="Times New Roman" panose="02020603050405020304" pitchFamily="18" charset="0"/>
                <a:cs typeface="Times New Roman" panose="02020603050405020304" pitchFamily="18" charset="0"/>
              </a:rPr>
              <a:t>:</a:t>
            </a:r>
          </a:p>
          <a:p>
            <a:pPr>
              <a:lnSpc>
                <a:spcPct val="80000"/>
              </a:lnSpc>
              <a:buFont typeface="Wingdings" panose="05000000000000000000" pitchFamily="2" charset="2"/>
              <a:buNone/>
            </a:pPr>
            <a:endParaRPr lang="ru-RU" altLang="ru-RU" b="1"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гасят протестный потенциал, </a:t>
            </a:r>
          </a:p>
          <a:p>
            <a:pPr>
              <a:lnSpc>
                <a:spcPct val="80000"/>
              </a:lnSpc>
              <a:buFont typeface="Wingdings" panose="05000000000000000000" pitchFamily="2" charset="2"/>
              <a:buChar char="ü"/>
            </a:pPr>
            <a:endParaRPr lang="ru-RU" altLang="ru-RU"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вызывают ощущение удовлетворения желаний и победы над жизнью, </a:t>
            </a:r>
          </a:p>
          <a:p>
            <a:pPr>
              <a:lnSpc>
                <a:spcPct val="80000"/>
              </a:lnSpc>
              <a:buFont typeface="Wingdings" panose="05000000000000000000" pitchFamily="2" charset="2"/>
              <a:buChar char="ü"/>
            </a:pPr>
            <a:endParaRPr lang="ru-RU" altLang="ru-RU"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снимают неизбежный драматизм повседневного существования,</a:t>
            </a:r>
          </a:p>
          <a:p>
            <a:pPr>
              <a:lnSpc>
                <a:spcPct val="80000"/>
              </a:lnSpc>
              <a:buFont typeface="Wingdings" panose="05000000000000000000" pitchFamily="2" charset="2"/>
              <a:buChar char="ü"/>
            </a:pPr>
            <a:endParaRPr lang="ru-RU" altLang="ru-RU"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транслируют мысль о преодолимости всех кризисов и благополучном достижении каждым конкретным человеком достойной жизни в случае соблюдения относительно несложных предписаний. </a:t>
            </a:r>
          </a:p>
          <a:p>
            <a:pPr marL="201168" lvl="1" indent="0">
              <a:lnSpc>
                <a:spcPct val="80000"/>
              </a:lnSpc>
              <a:buNone/>
            </a:pPr>
            <a:endParaRPr lang="ru-RU" altLang="ru-RU" dirty="0">
              <a:latin typeface="Times New Roman" panose="02020603050405020304" pitchFamily="18" charset="0"/>
              <a:cs typeface="Times New Roman" panose="02020603050405020304" pitchFamily="18" charset="0"/>
            </a:endParaRPr>
          </a:p>
          <a:p>
            <a:pPr marL="201168" lvl="1" indent="0">
              <a:lnSpc>
                <a:spcPct val="80000"/>
              </a:lnSpc>
              <a:buNone/>
            </a:pPr>
            <a:r>
              <a:rPr lang="ru-RU" altLang="ru-RU" dirty="0">
                <a:latin typeface="Times New Roman" panose="02020603050405020304" pitchFamily="18" charset="0"/>
                <a:cs typeface="Times New Roman" panose="02020603050405020304" pitchFamily="18" charset="0"/>
              </a:rPr>
              <a:t>            </a:t>
            </a:r>
            <a:r>
              <a:rPr lang="ru-RU" altLang="ru-RU" b="1" dirty="0">
                <a:latin typeface="Times New Roman" panose="02020603050405020304" pitchFamily="18" charset="0"/>
                <a:cs typeface="Times New Roman" panose="02020603050405020304" pitchFamily="18" charset="0"/>
              </a:rPr>
              <a:t>В пространстве этой литературы подросток перед вхождением в жесткую взрослую жизнь может в выдуманном за него завершенном устойчивом мире получить последнюю прививку уверенности в своих силах, оптимизма и онтологической устойчивости. </a:t>
            </a:r>
          </a:p>
          <a:p>
            <a:pPr>
              <a:lnSpc>
                <a:spcPct val="80000"/>
              </a:lnSpc>
            </a:pPr>
            <a:endParaRPr lang="ru-RU" altLang="ru-RU" b="1" dirty="0">
              <a:latin typeface="Times New Roman" panose="02020603050405020304" pitchFamily="18" charset="0"/>
              <a:cs typeface="Times New Roman" panose="02020603050405020304" pitchFamily="18" charset="0"/>
            </a:endParaRPr>
          </a:p>
          <a:p>
            <a:pPr>
              <a:lnSpc>
                <a:spcPct val="80000"/>
              </a:lnSpc>
              <a:buNone/>
            </a:pPr>
            <a:r>
              <a:rPr lang="ru-RU" altLang="ru-RU" b="1" dirty="0">
                <a:latin typeface="Times New Roman" panose="02020603050405020304" pitchFamily="18" charset="0"/>
                <a:cs typeface="Times New Roman" panose="02020603050405020304" pitchFamily="18" charset="0"/>
              </a:rPr>
              <a:t>		Общество, заинтересованное в том, чтобы передавать свои базовые ценности молодому поколению наиболее эффективным путем, предложило в качестве основных для подростков «жанровые», в первую очередь, приключенческие книги. </a:t>
            </a:r>
          </a:p>
          <a:p>
            <a:pPr>
              <a:lnSpc>
                <a:spcPct val="80000"/>
              </a:lnSpc>
              <a:buFont typeface="Wingdings" panose="05000000000000000000" pitchFamily="2" charset="2"/>
              <a:buNone/>
            </a:pPr>
            <a:endParaRPr lang="ru-RU" altLang="ru-RU" b="1"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endParaRPr lang="ru-RU" altLang="ru-RU" dirty="0"/>
          </a:p>
          <a:p>
            <a:pPr>
              <a:lnSpc>
                <a:spcPct val="80000"/>
              </a:lnSpc>
              <a:buFont typeface="Wingdings" panose="05000000000000000000" pitchFamily="2" charset="2"/>
              <a:buNone/>
            </a:pPr>
            <a:endParaRPr lang="ru-RU" altLang="ru-RU" dirty="0"/>
          </a:p>
          <a:p>
            <a:pPr>
              <a:lnSpc>
                <a:spcPct val="80000"/>
              </a:lnSpc>
              <a:buFont typeface="Wingdings" panose="05000000000000000000" pitchFamily="2" charset="2"/>
              <a:buNone/>
            </a:pPr>
            <a:endParaRPr lang="ru-RU" altLang="ru-RU" dirty="0"/>
          </a:p>
        </p:txBody>
      </p:sp>
    </p:spTree>
    <p:extLst>
      <p:ext uri="{BB962C8B-B14F-4D97-AF65-F5344CB8AC3E}">
        <p14:creationId xmlns:p14="http://schemas.microsoft.com/office/powerpoint/2010/main" val="525527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ctrTitle" sz="quarter" idx="4294967295"/>
          </p:nvPr>
        </p:nvSpPr>
        <p:spPr>
          <a:xfrm>
            <a:off x="1847851" y="2349501"/>
            <a:ext cx="8226425" cy="1736725"/>
          </a:xfrm>
        </p:spPr>
        <p:txBody>
          <a:bodyPr/>
          <a:lstStyle/>
          <a:p>
            <a:pPr algn="ctr"/>
            <a:r>
              <a:rPr lang="ru-RU" altLang="ru-RU" dirty="0"/>
              <a:t>В мире искусства и науки</a:t>
            </a:r>
          </a:p>
        </p:txBody>
      </p:sp>
    </p:spTree>
    <p:extLst>
      <p:ext uri="{BB962C8B-B14F-4D97-AF65-F5344CB8AC3E}">
        <p14:creationId xmlns:p14="http://schemas.microsoft.com/office/powerpoint/2010/main" val="176281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a:extLst>
              <a:ext uri="{FF2B5EF4-FFF2-40B4-BE49-F238E27FC236}">
                <a16:creationId xmlns:a16="http://schemas.microsoft.com/office/drawing/2014/main" id="{376BF8A3-ACAD-42D5-B618-81BF4CA73B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78435"/>
            <a:ext cx="5181600" cy="3845718"/>
          </a:xfrm>
        </p:spPr>
      </p:pic>
      <p:sp>
        <p:nvSpPr>
          <p:cNvPr id="4" name="Объект 3"/>
          <p:cNvSpPr>
            <a:spLocks noGrp="1"/>
          </p:cNvSpPr>
          <p:nvPr>
            <p:ph sz="half" idx="2"/>
          </p:nvPr>
        </p:nvSpPr>
        <p:spPr/>
        <p:txBody>
          <a:bodyPr/>
          <a:lstStyle/>
          <a:p>
            <a:r>
              <a:rPr lang="ru-RU" dirty="0" err="1"/>
              <a:t>Француаза</a:t>
            </a:r>
            <a:r>
              <a:rPr lang="ru-RU" dirty="0"/>
              <a:t> </a:t>
            </a:r>
            <a:r>
              <a:rPr lang="ru-RU" dirty="0" err="1"/>
              <a:t>Барб-Галль</a:t>
            </a:r>
            <a:r>
              <a:rPr lang="ru-RU" dirty="0"/>
              <a:t>. Как говорить с детьми об искусстве. СПб, 2007 и др.</a:t>
            </a:r>
          </a:p>
          <a:p>
            <a:r>
              <a:rPr lang="ru-RU" dirty="0"/>
              <a:t>Как говорить с детьми об искусстве 21 века.</a:t>
            </a:r>
          </a:p>
        </p:txBody>
      </p:sp>
    </p:spTree>
    <p:extLst>
      <p:ext uri="{BB962C8B-B14F-4D97-AF65-F5344CB8AC3E}">
        <p14:creationId xmlns:p14="http://schemas.microsoft.com/office/powerpoint/2010/main" val="4114191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ъект 3"/>
          <p:cNvSpPr>
            <a:spLocks noGrp="1"/>
          </p:cNvSpPr>
          <p:nvPr>
            <p:ph sz="half" idx="4294967295"/>
          </p:nvPr>
        </p:nvSpPr>
        <p:spPr>
          <a:xfrm>
            <a:off x="5880101" y="1284289"/>
            <a:ext cx="4468813" cy="4497387"/>
          </a:xfrm>
        </p:spPr>
        <p:txBody>
          <a:bodyPr/>
          <a:lstStyle/>
          <a:p>
            <a:r>
              <a:rPr lang="ru-RU" altLang="ru-RU"/>
              <a:t>Людовик Глезер-Науд. </a:t>
            </a:r>
          </a:p>
          <a:p>
            <a:r>
              <a:rPr lang="ru-RU" altLang="ru-RU"/>
              <a:t>Волшебная флейта. М., 2016.</a:t>
            </a:r>
          </a:p>
        </p:txBody>
      </p:sp>
      <p:pic>
        <p:nvPicPr>
          <p:cNvPr id="40963" name="Объект 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2135189" y="1301750"/>
            <a:ext cx="3348037" cy="4497388"/>
          </a:xfrm>
        </p:spPr>
      </p:pic>
    </p:spTree>
    <p:extLst>
      <p:ext uri="{BB962C8B-B14F-4D97-AF65-F5344CB8AC3E}">
        <p14:creationId xmlns:p14="http://schemas.microsoft.com/office/powerpoint/2010/main" val="999076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sz="half" idx="4294967295"/>
          </p:nvPr>
        </p:nvSpPr>
        <p:spPr>
          <a:xfrm>
            <a:off x="6167438" y="1125538"/>
            <a:ext cx="4037012" cy="4495800"/>
          </a:xfrm>
        </p:spPr>
        <p:txBody>
          <a:bodyPr/>
          <a:lstStyle/>
          <a:p>
            <a:pPr>
              <a:defRPr/>
            </a:pPr>
            <a:r>
              <a:rPr lang="ru-RU" dirty="0" err="1"/>
              <a:t>М.Сизова</a:t>
            </a:r>
            <a:r>
              <a:rPr lang="ru-RU" dirty="0"/>
              <a:t>. История одной девочки. М.: Речь, 2017</a:t>
            </a:r>
          </a:p>
          <a:p>
            <a:pPr marL="0" indent="0">
              <a:buNone/>
              <a:defRPr/>
            </a:pPr>
            <a:r>
              <a:rPr lang="ru-RU" dirty="0"/>
              <a:t>(перв.изд.1959)</a:t>
            </a:r>
          </a:p>
          <a:p>
            <a:pPr marL="0" indent="0">
              <a:buNone/>
              <a:defRPr/>
            </a:pPr>
            <a:endParaRPr lang="ru-RU" dirty="0"/>
          </a:p>
          <a:p>
            <a:pPr>
              <a:defRPr/>
            </a:pPr>
            <a:r>
              <a:rPr lang="en-US" dirty="0"/>
              <a:t>http://booksonline.com.ua/view.php?book=89623</a:t>
            </a:r>
            <a:endParaRPr lang="ru-RU" dirty="0"/>
          </a:p>
        </p:txBody>
      </p:sp>
      <p:pic>
        <p:nvPicPr>
          <p:cNvPr id="41987" name="Объект 8"/>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424113" y="1125538"/>
            <a:ext cx="3275012" cy="4495800"/>
          </a:xfrm>
        </p:spPr>
      </p:pic>
    </p:spTree>
    <p:extLst>
      <p:ext uri="{BB962C8B-B14F-4D97-AF65-F5344CB8AC3E}">
        <p14:creationId xmlns:p14="http://schemas.microsoft.com/office/powerpoint/2010/main" val="18031879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endParaRPr lang="ru-RU" altLang="ru-RU"/>
          </a:p>
        </p:txBody>
      </p:sp>
      <p:pic>
        <p:nvPicPr>
          <p:cNvPr id="43011"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79650" y="1416050"/>
            <a:ext cx="3390900" cy="4916488"/>
          </a:xfrm>
        </p:spPr>
      </p:pic>
      <p:sp>
        <p:nvSpPr>
          <p:cNvPr id="43012" name="Объект 3"/>
          <p:cNvSpPr>
            <a:spLocks noGrp="1"/>
          </p:cNvSpPr>
          <p:nvPr>
            <p:ph sz="half" idx="2"/>
          </p:nvPr>
        </p:nvSpPr>
        <p:spPr/>
        <p:txBody>
          <a:bodyPr/>
          <a:lstStyle/>
          <a:p>
            <a:r>
              <a:rPr lang="ru-RU" altLang="ru-RU" b="1"/>
              <a:t>Мэри Ноэль Стритфилд</a:t>
            </a:r>
            <a:r>
              <a:rPr lang="ru-RU" altLang="ru-RU"/>
              <a:t> (1895-1986)</a:t>
            </a:r>
          </a:p>
          <a:p>
            <a:r>
              <a:rPr lang="ru-RU" altLang="ru-RU"/>
              <a:t>Балеьные туфельки. М., 2004</a:t>
            </a:r>
          </a:p>
        </p:txBody>
      </p:sp>
    </p:spTree>
    <p:extLst>
      <p:ext uri="{BB962C8B-B14F-4D97-AF65-F5344CB8AC3E}">
        <p14:creationId xmlns:p14="http://schemas.microsoft.com/office/powerpoint/2010/main" val="668083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4294967295"/>
          </p:nvPr>
        </p:nvSpPr>
        <p:spPr>
          <a:xfrm>
            <a:off x="5909733" y="1653117"/>
            <a:ext cx="5215467" cy="4339696"/>
          </a:xfrm>
        </p:spPr>
        <p:txBody>
          <a:bodyPr/>
          <a:lstStyle/>
          <a:p>
            <a:r>
              <a:rPr lang="ru-RU" dirty="0"/>
              <a:t>Лиепа И. Театральные сказки. М., 2015</a:t>
            </a:r>
          </a:p>
        </p:txBody>
      </p:sp>
      <p:pic>
        <p:nvPicPr>
          <p:cNvPr id="5"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422400" y="1103313"/>
            <a:ext cx="3163888" cy="4889500"/>
          </a:xfrm>
        </p:spPr>
      </p:pic>
    </p:spTree>
    <p:extLst>
      <p:ext uri="{BB962C8B-B14F-4D97-AF65-F5344CB8AC3E}">
        <p14:creationId xmlns:p14="http://schemas.microsoft.com/office/powerpoint/2010/main" val="885091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20818" y="1825625"/>
            <a:ext cx="3216364" cy="4351338"/>
          </a:xfrm>
        </p:spPr>
      </p:pic>
      <p:sp>
        <p:nvSpPr>
          <p:cNvPr id="4" name="Объект 3"/>
          <p:cNvSpPr>
            <a:spLocks noGrp="1"/>
          </p:cNvSpPr>
          <p:nvPr>
            <p:ph sz="half" idx="2"/>
          </p:nvPr>
        </p:nvSpPr>
        <p:spPr/>
        <p:txBody>
          <a:bodyPr/>
          <a:lstStyle/>
          <a:p>
            <a:r>
              <a:rPr lang="ru-RU" dirty="0"/>
              <a:t>Твои правила. Балет. Книга о безграничных возможностях. М., 2017</a:t>
            </a:r>
          </a:p>
        </p:txBody>
      </p:sp>
    </p:spTree>
    <p:extLst>
      <p:ext uri="{BB962C8B-B14F-4D97-AF65-F5344CB8AC3E}">
        <p14:creationId xmlns:p14="http://schemas.microsoft.com/office/powerpoint/2010/main" val="34245938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4294967295"/>
          </p:nvPr>
        </p:nvSpPr>
        <p:spPr>
          <a:xfrm>
            <a:off x="6508750" y="877359"/>
            <a:ext cx="5181600" cy="4351338"/>
          </a:xfrm>
        </p:spPr>
        <p:txBody>
          <a:bodyPr/>
          <a:lstStyle/>
          <a:p>
            <a:r>
              <a:rPr lang="ru-RU" dirty="0" err="1"/>
              <a:t>Гольцер</a:t>
            </a:r>
            <a:r>
              <a:rPr lang="ru-RU" dirty="0"/>
              <a:t> Н. Сказки балета. М., 2017</a:t>
            </a:r>
          </a:p>
        </p:txBody>
      </p:sp>
      <p:pic>
        <p:nvPicPr>
          <p:cNvPr id="5"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53533" y="2671763"/>
            <a:ext cx="6508750" cy="3614737"/>
          </a:xfrm>
        </p:spPr>
      </p:pic>
    </p:spTree>
    <p:extLst>
      <p:ext uri="{BB962C8B-B14F-4D97-AF65-F5344CB8AC3E}">
        <p14:creationId xmlns:p14="http://schemas.microsoft.com/office/powerpoint/2010/main" val="15323363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endParaRPr lang="ru-RU" altLang="ru-RU"/>
          </a:p>
        </p:txBody>
      </p:sp>
      <p:pic>
        <p:nvPicPr>
          <p:cNvPr id="4403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81264" y="1600201"/>
            <a:ext cx="3038475" cy="4525963"/>
          </a:xfrm>
        </p:spPr>
      </p:pic>
      <p:sp>
        <p:nvSpPr>
          <p:cNvPr id="44036" name="Объект 3"/>
          <p:cNvSpPr>
            <a:spLocks noGrp="1"/>
          </p:cNvSpPr>
          <p:nvPr>
            <p:ph sz="half" idx="2"/>
          </p:nvPr>
        </p:nvSpPr>
        <p:spPr/>
        <p:txBody>
          <a:bodyPr/>
          <a:lstStyle/>
          <a:p>
            <a:r>
              <a:rPr lang="ru-RU" altLang="ru-RU"/>
              <a:t>Дашевская Н. Тео – театральный капитан. М., 2018</a:t>
            </a:r>
          </a:p>
        </p:txBody>
      </p:sp>
    </p:spTree>
    <p:extLst>
      <p:ext uri="{BB962C8B-B14F-4D97-AF65-F5344CB8AC3E}">
        <p14:creationId xmlns:p14="http://schemas.microsoft.com/office/powerpoint/2010/main" val="38707575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endParaRPr lang="ru-RU" altLang="ru-RU"/>
          </a:p>
        </p:txBody>
      </p:sp>
      <p:pic>
        <p:nvPicPr>
          <p:cNvPr id="45059"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19288" y="1916114"/>
            <a:ext cx="4032250" cy="4033837"/>
          </a:xfrm>
        </p:spPr>
      </p:pic>
      <p:sp>
        <p:nvSpPr>
          <p:cNvPr id="45060" name="Объект 3"/>
          <p:cNvSpPr>
            <a:spLocks noGrp="1"/>
          </p:cNvSpPr>
          <p:nvPr>
            <p:ph sz="half" idx="2"/>
          </p:nvPr>
        </p:nvSpPr>
        <p:spPr/>
        <p:txBody>
          <a:bodyPr/>
          <a:lstStyle/>
          <a:p>
            <a:r>
              <a:rPr lang="ru-RU" altLang="ru-RU" b="1"/>
              <a:t>Виктор Лунин</a:t>
            </a:r>
            <a:br>
              <a:rPr lang="ru-RU" altLang="ru-RU" b="1"/>
            </a:br>
            <a:r>
              <a:rPr lang="ru-RU" altLang="ru-RU" b="1"/>
              <a:t>«Волшебная мелодия»</a:t>
            </a:r>
            <a:br>
              <a:rPr lang="ru-RU" altLang="ru-RU" b="1"/>
            </a:br>
            <a:r>
              <a:rPr lang="ru-RU" altLang="ru-RU" b="1"/>
              <a:t>Художник Елена Черная</a:t>
            </a:r>
            <a:br>
              <a:rPr lang="ru-RU" altLang="ru-RU" b="1"/>
            </a:br>
            <a:r>
              <a:rPr lang="ru-RU" altLang="ru-RU" b="1"/>
              <a:t>Издательство, «Речь», 2014</a:t>
            </a:r>
            <a:endParaRPr lang="ru-RU" altLang="ru-RU"/>
          </a:p>
        </p:txBody>
      </p:sp>
    </p:spTree>
    <p:extLst>
      <p:ext uri="{BB962C8B-B14F-4D97-AF65-F5344CB8AC3E}">
        <p14:creationId xmlns:p14="http://schemas.microsoft.com/office/powerpoint/2010/main" val="136538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4836" y="561068"/>
            <a:ext cx="10218964" cy="557439"/>
          </a:xfrm>
        </p:spPr>
        <p:txBody>
          <a:bodyPr>
            <a:normAutofit fontScale="90000"/>
          </a:bodyPr>
          <a:lstStyle/>
          <a:p>
            <a:pPr algn="ctr"/>
            <a:r>
              <a:rPr lang="ru-RU" sz="3600" b="1" i="1" dirty="0">
                <a:latin typeface="Times New Roman" panose="02020603050405020304" pitchFamily="18" charset="0"/>
                <a:cs typeface="Times New Roman" panose="02020603050405020304" pitchFamily="18" charset="0"/>
              </a:rPr>
              <a:t>Теории экранного чтения</a:t>
            </a:r>
            <a:br>
              <a:rPr lang="ru-RU" sz="3600" b="1" i="1"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(«революция чтения» - </a:t>
            </a:r>
            <a:r>
              <a:rPr lang="ru-RU" sz="2200" i="1" dirty="0" err="1">
                <a:latin typeface="Times New Roman" panose="02020603050405020304" pitchFamily="18" charset="0"/>
                <a:cs typeface="Times New Roman" panose="02020603050405020304" pitchFamily="18" charset="0"/>
              </a:rPr>
              <a:t>У.Эко</a:t>
            </a:r>
            <a:r>
              <a:rPr lang="ru-RU" sz="2200" i="1" dirty="0">
                <a:latin typeface="Times New Roman" panose="02020603050405020304" pitchFamily="18" charset="0"/>
                <a:cs typeface="Times New Roman" panose="02020603050405020304" pitchFamily="18" charset="0"/>
              </a:rPr>
              <a:t>)</a:t>
            </a:r>
            <a:endParaRPr lang="ru-RU" sz="2200" b="1" i="1" dirty="0"/>
          </a:p>
        </p:txBody>
      </p:sp>
      <p:sp>
        <p:nvSpPr>
          <p:cNvPr id="3" name="Объект 2"/>
          <p:cNvSpPr>
            <a:spLocks noGrp="1"/>
          </p:cNvSpPr>
          <p:nvPr>
            <p:ph idx="1"/>
          </p:nvPr>
        </p:nvSpPr>
        <p:spPr>
          <a:xfrm>
            <a:off x="628651" y="1502227"/>
            <a:ext cx="10725150" cy="4743451"/>
          </a:xfrm>
        </p:spPr>
        <p:txBody>
          <a:bodyPr>
            <a:normAutofit fontScale="92500" lnSpcReduction="10000"/>
          </a:bodyPr>
          <a:lstStyle/>
          <a:p>
            <a:pPr marL="0" indent="0" algn="just">
              <a:buNone/>
            </a:pPr>
            <a:r>
              <a:rPr lang="ru-RU" sz="1600"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Факторная теория </a:t>
            </a:r>
            <a:r>
              <a:rPr lang="ru-RU" sz="2000" dirty="0">
                <a:latin typeface="Times New Roman" panose="02020603050405020304" pitchFamily="18" charset="0"/>
                <a:cs typeface="Times New Roman" panose="02020603050405020304" pitchFamily="18" charset="0"/>
              </a:rPr>
              <a:t>рассматривает смену активности читателя и пассивности текста. При чтении с листа читатель активен, а текст пассивен. При чтении с экрана ситуация меняется: человек начинает читать, а программа «считывает» его, предлагая материалы, книги, информацию, ссылки. Экран ведет читателя, и он читает в зависимости от того, насколько устойчивым читателем является, есть ли у него цель, гибок ли он как читатель. Это одна из причин трудности использования Интернета в образовании, особенно в школе, т.к. дети и студенты «уходят» за текстом. Отдельным навыком, который следует развивать, является критическая оценка прочитанного. </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Дейктическая теория</a:t>
            </a:r>
            <a:r>
              <a:rPr lang="ru-RU" sz="2000" dirty="0">
                <a:latin typeface="Times New Roman" panose="02020603050405020304" pitchFamily="18" charset="0"/>
                <a:cs typeface="Times New Roman" panose="02020603050405020304" pitchFamily="18" charset="0"/>
              </a:rPr>
              <a:t>. Термин пришел из лингвистики, он означает зависимость значения слова от контекста (я говорю про себя «я», а для вас я уже «она»). Доступ в Интернет стирает одну из самых больших трудностей понимания текста – фоновые знания. То, насколько хорошо человек понимает печатный текст, зависит от его кругозора, фоновых знаний, опыта, умения их актуализировать и синтезировать с читаемым текстом. Фоновые знания, привлекаемые к анализу текста при его чтении, составляют отличительную черту читателя. «Плохой» читатель просто складывает буквы в слова, не «конструируя» его смысл. При чтении материалов Интернета онлайн умение находить информацию и следовать логике ее расположения нивелирует важность фоновых знаний и уравнивает «плохого» и «хорошего» читателя. Читатель может найти информацию в Интернете, ему не надо хранить ее в голове. Перед ним встает другая задача: понять, что он что-то не понимает и найти то, что должно ему помочь понять текст. </a:t>
            </a:r>
          </a:p>
        </p:txBody>
      </p:sp>
    </p:spTree>
    <p:extLst>
      <p:ext uri="{BB962C8B-B14F-4D97-AF65-F5344CB8AC3E}">
        <p14:creationId xmlns:p14="http://schemas.microsoft.com/office/powerpoint/2010/main" val="3889136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endParaRPr lang="ru-RU" altLang="ru-RU"/>
          </a:p>
        </p:txBody>
      </p:sp>
      <p:pic>
        <p:nvPicPr>
          <p:cNvPr id="46083"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8214" y="2060575"/>
            <a:ext cx="3455987" cy="3455988"/>
          </a:xfrm>
        </p:spPr>
      </p:pic>
      <p:sp>
        <p:nvSpPr>
          <p:cNvPr id="46084" name="Объект 3"/>
          <p:cNvSpPr>
            <a:spLocks noGrp="1"/>
          </p:cNvSpPr>
          <p:nvPr>
            <p:ph sz="half" idx="2"/>
          </p:nvPr>
        </p:nvSpPr>
        <p:spPr/>
        <p:txBody>
          <a:bodyPr/>
          <a:lstStyle/>
          <a:p>
            <a:r>
              <a:rPr lang="ru-RU" altLang="ru-RU" sz="2000" b="1"/>
              <a:t>Гельме Гейне</a:t>
            </a:r>
            <a:br>
              <a:rPr lang="ru-RU" altLang="ru-RU" sz="2000" b="1"/>
            </a:br>
            <a:r>
              <a:rPr lang="ru-RU" altLang="ru-RU" sz="2000" b="1"/>
              <a:t>«Лисенок Фокстрот» </a:t>
            </a:r>
            <a:br>
              <a:rPr lang="ru-RU" altLang="ru-RU" sz="2000" b="1"/>
            </a:br>
            <a:r>
              <a:rPr lang="ru-RU" altLang="ru-RU" sz="2000" b="1"/>
              <a:t>Иллюстрации автора</a:t>
            </a:r>
            <a:br>
              <a:rPr lang="ru-RU" altLang="ru-RU" sz="2000" b="1"/>
            </a:br>
            <a:r>
              <a:rPr lang="ru-RU" altLang="ru-RU" sz="2000" b="1"/>
              <a:t>Перевод с немецкого Татьяны Зборовской</a:t>
            </a:r>
            <a:br>
              <a:rPr lang="ru-RU" altLang="ru-RU" sz="2000" b="1"/>
            </a:br>
            <a:r>
              <a:rPr lang="ru-RU" altLang="ru-RU" sz="2000" b="1"/>
              <a:t>Издательство «КомпасГид», 2011</a:t>
            </a:r>
            <a:endParaRPr lang="ru-RU" altLang="ru-RU" sz="2000"/>
          </a:p>
        </p:txBody>
      </p:sp>
    </p:spTree>
    <p:extLst>
      <p:ext uri="{BB962C8B-B14F-4D97-AF65-F5344CB8AC3E}">
        <p14:creationId xmlns:p14="http://schemas.microsoft.com/office/powerpoint/2010/main" val="7847071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74826" y="206376"/>
            <a:ext cx="1901825" cy="1901825"/>
          </a:xfrm>
        </p:spPr>
      </p:pic>
      <p:pic>
        <p:nvPicPr>
          <p:cNvPr id="47107" name="Объект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930650" y="206375"/>
            <a:ext cx="2071688" cy="2071688"/>
          </a:xfrm>
        </p:spPr>
      </p:pic>
      <p:pic>
        <p:nvPicPr>
          <p:cNvPr id="47108"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4437064"/>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Прямоугольник 7"/>
          <p:cNvSpPr>
            <a:spLocks noChangeArrowheads="1"/>
          </p:cNvSpPr>
          <p:nvPr/>
        </p:nvSpPr>
        <p:spPr bwMode="auto">
          <a:xfrm>
            <a:off x="6240464" y="1628775"/>
            <a:ext cx="38512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800" b="1"/>
              <a:t>Джеймс Мейхью</a:t>
            </a:r>
            <a:br>
              <a:rPr lang="ru-RU" altLang="ru-RU" sz="1800" b="1"/>
            </a:br>
            <a:r>
              <a:rPr lang="ru-RU" altLang="ru-RU" sz="1800" b="1"/>
              <a:t>«Кати в картинной галерее» </a:t>
            </a:r>
          </a:p>
          <a:p>
            <a:pPr>
              <a:spcBef>
                <a:spcPct val="0"/>
              </a:spcBef>
              <a:buFontTx/>
              <a:buNone/>
            </a:pPr>
            <a:r>
              <a:rPr lang="ru-RU" altLang="ru-RU" sz="1800" b="1"/>
              <a:t>«Кати и подсолнухи» </a:t>
            </a:r>
            <a:br>
              <a:rPr lang="ru-RU" altLang="ru-RU" sz="1800" b="1"/>
            </a:br>
            <a:r>
              <a:rPr lang="ru-RU" altLang="ru-RU" sz="1800" b="1"/>
              <a:t>«Кати и импрессионисты» </a:t>
            </a:r>
          </a:p>
          <a:p>
            <a:pPr>
              <a:spcBef>
                <a:spcPct val="0"/>
              </a:spcBef>
              <a:buFontTx/>
              <a:buNone/>
            </a:pPr>
            <a:r>
              <a:rPr lang="ru-RU" altLang="ru-RU" sz="1800" b="1"/>
              <a:t>«Кати в картинной галерее»</a:t>
            </a:r>
            <a:br>
              <a:rPr lang="ru-RU" altLang="ru-RU" sz="1800" b="1"/>
            </a:br>
            <a:endParaRPr lang="ru-RU" altLang="ru-RU" sz="1800" b="1"/>
          </a:p>
          <a:p>
            <a:pPr>
              <a:spcBef>
                <a:spcPct val="0"/>
              </a:spcBef>
              <a:buFontTx/>
              <a:buNone/>
            </a:pPr>
            <a:endParaRPr lang="ru-RU" altLang="ru-RU" sz="1800" b="1"/>
          </a:p>
          <a:p>
            <a:pPr>
              <a:spcBef>
                <a:spcPct val="0"/>
              </a:spcBef>
              <a:buFontTx/>
              <a:buNone/>
            </a:pPr>
            <a:br>
              <a:rPr lang="ru-RU" altLang="ru-RU" sz="1800" b="1"/>
            </a:br>
            <a:r>
              <a:rPr lang="ru-RU" altLang="ru-RU" sz="1800" b="1"/>
              <a:t>Иллюстрации автора</a:t>
            </a:r>
            <a:br>
              <a:rPr lang="ru-RU" altLang="ru-RU" sz="1800" b="1"/>
            </a:br>
            <a:r>
              <a:rPr lang="ru-RU" altLang="ru-RU" sz="1800" b="1"/>
              <a:t>Перевод с английского Ольги Варшавер и Натальи Калошиной</a:t>
            </a:r>
            <a:br>
              <a:rPr lang="ru-RU" altLang="ru-RU" sz="1800" b="1"/>
            </a:br>
            <a:r>
              <a:rPr lang="ru-RU" altLang="ru-RU" sz="1800" b="1"/>
              <a:t>Издательство «Молодая мама», 2015</a:t>
            </a:r>
            <a:endParaRPr lang="ru-RU" altLang="ru-RU" sz="1800"/>
          </a:p>
        </p:txBody>
      </p:sp>
      <p:pic>
        <p:nvPicPr>
          <p:cNvPr id="47110"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16439" y="4152901"/>
            <a:ext cx="1646237"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6503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endParaRPr lang="ru-RU" altLang="ru-RU"/>
          </a:p>
        </p:txBody>
      </p:sp>
      <p:pic>
        <p:nvPicPr>
          <p:cNvPr id="48131"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47851" y="404814"/>
            <a:ext cx="4037013" cy="2517775"/>
          </a:xfrm>
        </p:spPr>
      </p:pic>
      <p:pic>
        <p:nvPicPr>
          <p:cNvPr id="48132"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54201" y="3284538"/>
            <a:ext cx="4037013" cy="2559050"/>
          </a:xfrm>
        </p:spPr>
      </p:pic>
    </p:spTree>
    <p:extLst>
      <p:ext uri="{BB962C8B-B14F-4D97-AF65-F5344CB8AC3E}">
        <p14:creationId xmlns:p14="http://schemas.microsoft.com/office/powerpoint/2010/main" val="3387931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62150" y="3860800"/>
            <a:ext cx="2592388" cy="2592388"/>
          </a:xfrm>
        </p:spPr>
      </p:pic>
      <p:pic>
        <p:nvPicPr>
          <p:cNvPr id="49155" name="Объект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889126" y="549276"/>
            <a:ext cx="2665413" cy="2663825"/>
          </a:xfrm>
        </p:spPr>
      </p:pic>
      <p:sp>
        <p:nvSpPr>
          <p:cNvPr id="49156" name="Прямоугольник 7"/>
          <p:cNvSpPr>
            <a:spLocks noChangeArrowheads="1"/>
          </p:cNvSpPr>
          <p:nvPr/>
        </p:nvSpPr>
        <p:spPr bwMode="auto">
          <a:xfrm>
            <a:off x="5634038" y="4508501"/>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800" b="1"/>
              <a:t>Сборник под редакцией Натальи Астаховой </a:t>
            </a:r>
            <a:br>
              <a:rPr lang="ru-RU" altLang="ru-RU" sz="1800" b="1"/>
            </a:br>
            <a:r>
              <a:rPr lang="ru-RU" altLang="ru-RU" sz="1800" b="1"/>
              <a:t>«Очарованье русского пейзажа. Сказки о художниках»</a:t>
            </a:r>
            <a:br>
              <a:rPr lang="ru-RU" altLang="ru-RU" sz="1800" b="1"/>
            </a:br>
            <a:r>
              <a:rPr lang="ru-RU" altLang="ru-RU" sz="1800" b="1"/>
              <a:t>Издательство «Белый город», 2015</a:t>
            </a:r>
            <a:endParaRPr lang="ru-RU" altLang="ru-RU" sz="1800"/>
          </a:p>
        </p:txBody>
      </p:sp>
      <p:sp>
        <p:nvSpPr>
          <p:cNvPr id="49157" name="Прямоугольник 8"/>
          <p:cNvSpPr>
            <a:spLocks noChangeArrowheads="1"/>
          </p:cNvSpPr>
          <p:nvPr/>
        </p:nvSpPr>
        <p:spPr bwMode="auto">
          <a:xfrm>
            <a:off x="5519738" y="83661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ru-RU" altLang="ru-RU" sz="1800" b="1"/>
              <a:t>Сборник под редакцией Л. Жуковой</a:t>
            </a:r>
            <a:br>
              <a:rPr lang="ru-RU" altLang="ru-RU" sz="1800" b="1"/>
            </a:br>
            <a:r>
              <a:rPr lang="ru-RU" altLang="ru-RU" sz="1800" b="1"/>
              <a:t>«О чем расскажут старые картины? Сказки о художниках»</a:t>
            </a:r>
            <a:br>
              <a:rPr lang="ru-RU" altLang="ru-RU" sz="1800" b="1"/>
            </a:br>
            <a:r>
              <a:rPr lang="ru-RU" altLang="ru-RU" sz="1800" b="1"/>
              <a:t>Издательство «Белый город», 2009 </a:t>
            </a:r>
            <a:endParaRPr lang="ru-RU" altLang="ru-RU" sz="1800"/>
          </a:p>
        </p:txBody>
      </p:sp>
    </p:spTree>
    <p:extLst>
      <p:ext uri="{BB962C8B-B14F-4D97-AF65-F5344CB8AC3E}">
        <p14:creationId xmlns:p14="http://schemas.microsoft.com/office/powerpoint/2010/main" val="39378075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pic>
        <p:nvPicPr>
          <p:cNvPr id="138243"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95550" y="1700213"/>
            <a:ext cx="2960688" cy="4197350"/>
          </a:xfrm>
        </p:spPr>
      </p:pic>
      <p:sp>
        <p:nvSpPr>
          <p:cNvPr id="4" name="Объект 3"/>
          <p:cNvSpPr>
            <a:spLocks noGrp="1"/>
          </p:cNvSpPr>
          <p:nvPr>
            <p:ph sz="half" idx="2"/>
          </p:nvPr>
        </p:nvSpPr>
        <p:spPr/>
        <p:txBody>
          <a:bodyPr/>
          <a:lstStyle/>
          <a:p>
            <a:pPr>
              <a:defRPr/>
            </a:pPr>
            <a:r>
              <a:rPr lang="ru-RU" dirty="0"/>
              <a:t>Борис Евсеев. Чайковский, или волшебное перо. 2015</a:t>
            </a:r>
          </a:p>
        </p:txBody>
      </p:sp>
    </p:spTree>
    <p:extLst>
      <p:ext uri="{BB962C8B-B14F-4D97-AF65-F5344CB8AC3E}">
        <p14:creationId xmlns:p14="http://schemas.microsoft.com/office/powerpoint/2010/main" val="40894803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4294967295"/>
          </p:nvPr>
        </p:nvSpPr>
        <p:spPr>
          <a:xfrm>
            <a:off x="6167439" y="1706564"/>
            <a:ext cx="3887787" cy="3684587"/>
          </a:xfrm>
        </p:spPr>
        <p:txBody>
          <a:bodyPr/>
          <a:lstStyle/>
          <a:p>
            <a:pPr>
              <a:defRPr/>
            </a:pPr>
            <a:r>
              <a:rPr lang="ru-RU" dirty="0"/>
              <a:t>Нина </a:t>
            </a:r>
            <a:r>
              <a:rPr lang="ru-RU" dirty="0" err="1"/>
              <a:t>Дашевская</a:t>
            </a:r>
            <a:r>
              <a:rPr lang="ru-RU" dirty="0"/>
              <a:t>. Около музыки.</a:t>
            </a:r>
          </a:p>
        </p:txBody>
      </p:sp>
      <p:pic>
        <p:nvPicPr>
          <p:cNvPr id="141315" name="Picture 2" descr="https://j.livelib.ru/boocover/1001198546/200/a45b/Nina_Dashevskaya__Okolo_muzyki.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35892" y="502294"/>
            <a:ext cx="3736633" cy="567994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2364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idx="4294967295"/>
          </p:nvPr>
        </p:nvSpPr>
        <p:spPr>
          <a:xfrm>
            <a:off x="2063751" y="333375"/>
            <a:ext cx="8226425" cy="1143000"/>
          </a:xfrm>
        </p:spPr>
        <p:txBody>
          <a:bodyPr>
            <a:normAutofit fontScale="90000"/>
          </a:bodyPr>
          <a:lstStyle/>
          <a:p>
            <a:r>
              <a:rPr lang="ru-RU" altLang="ru-RU"/>
              <a:t>В.Воскобойников. </a:t>
            </a:r>
            <a:br>
              <a:rPr lang="ru-RU" altLang="ru-RU"/>
            </a:br>
            <a:r>
              <a:rPr lang="ru-RU" altLang="ru-RU"/>
              <a:t>Жизнь замечательных детей.</a:t>
            </a:r>
          </a:p>
        </p:txBody>
      </p:sp>
      <p:pic>
        <p:nvPicPr>
          <p:cNvPr id="50179"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71813" y="1989138"/>
            <a:ext cx="6145212" cy="4608512"/>
          </a:xfrm>
        </p:spPr>
      </p:pic>
    </p:spTree>
    <p:extLst>
      <p:ext uri="{BB962C8B-B14F-4D97-AF65-F5344CB8AC3E}">
        <p14:creationId xmlns:p14="http://schemas.microsoft.com/office/powerpoint/2010/main" val="39202238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endParaRPr lang="ru-RU" altLang="ru-RU"/>
          </a:p>
        </p:txBody>
      </p:sp>
      <p:pic>
        <p:nvPicPr>
          <p:cNvPr id="51203"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95550" y="1700213"/>
            <a:ext cx="2960688" cy="4197350"/>
          </a:xfrm>
        </p:spPr>
      </p:pic>
      <p:sp>
        <p:nvSpPr>
          <p:cNvPr id="51204" name="Объект 3"/>
          <p:cNvSpPr>
            <a:spLocks noGrp="1"/>
          </p:cNvSpPr>
          <p:nvPr>
            <p:ph sz="half" idx="2"/>
          </p:nvPr>
        </p:nvSpPr>
        <p:spPr/>
        <p:txBody>
          <a:bodyPr/>
          <a:lstStyle/>
          <a:p>
            <a:r>
              <a:rPr lang="ru-RU" altLang="ru-RU"/>
              <a:t>Борис Евсеев. Чайковский, или волшебное перо. 2015</a:t>
            </a:r>
          </a:p>
        </p:txBody>
      </p:sp>
    </p:spTree>
    <p:extLst>
      <p:ext uri="{BB962C8B-B14F-4D97-AF65-F5344CB8AC3E}">
        <p14:creationId xmlns:p14="http://schemas.microsoft.com/office/powerpoint/2010/main" val="40889137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ъект 3"/>
          <p:cNvSpPr>
            <a:spLocks noGrp="1"/>
          </p:cNvSpPr>
          <p:nvPr>
            <p:ph sz="half" idx="4294967295"/>
          </p:nvPr>
        </p:nvSpPr>
        <p:spPr>
          <a:xfrm>
            <a:off x="6024563" y="1103314"/>
            <a:ext cx="4037012" cy="4497387"/>
          </a:xfrm>
        </p:spPr>
        <p:txBody>
          <a:bodyPr/>
          <a:lstStyle/>
          <a:p>
            <a:r>
              <a:rPr lang="ru-RU" altLang="ru-RU" b="1">
                <a:latin typeface="Times New Roman" panose="02020603050405020304" pitchFamily="18" charset="0"/>
                <a:cs typeface="Times New Roman" panose="02020603050405020304" pitchFamily="18" charset="0"/>
              </a:rPr>
              <a:t>Андерсон, Л., Бьорк, К. Линнея в саду художника. ― Москва : Albus Corvus / Белая ворона, 2016.</a:t>
            </a:r>
            <a:endParaRPr lang="ru-RU" altLang="ru-RU">
              <a:latin typeface="Times New Roman" panose="02020603050405020304" pitchFamily="18" charset="0"/>
              <a:cs typeface="Times New Roman" panose="02020603050405020304" pitchFamily="18" charset="0"/>
            </a:endParaRPr>
          </a:p>
          <a:p>
            <a:endParaRPr lang="ru-RU" altLang="ru-RU"/>
          </a:p>
        </p:txBody>
      </p:sp>
      <p:pic>
        <p:nvPicPr>
          <p:cNvPr id="52227" name="Рисунок 5"/>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640014" y="1125539"/>
            <a:ext cx="3005137" cy="456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3079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ъект 3"/>
          <p:cNvSpPr>
            <a:spLocks noGrp="1"/>
          </p:cNvSpPr>
          <p:nvPr>
            <p:ph sz="half" idx="4294967295"/>
          </p:nvPr>
        </p:nvSpPr>
        <p:spPr>
          <a:xfrm>
            <a:off x="6456363" y="1125538"/>
            <a:ext cx="4037012" cy="4495800"/>
          </a:xfrm>
        </p:spPr>
        <p:txBody>
          <a:bodyPr/>
          <a:lstStyle/>
          <a:p>
            <a:r>
              <a:rPr lang="ru-RU" altLang="ru-RU"/>
              <a:t>Нина Дашевская. Вивальди. Времена года. М.: Детское время, 2017.</a:t>
            </a:r>
          </a:p>
          <a:p>
            <a:r>
              <a:rPr lang="en-US" altLang="ru-RU" sz="2400">
                <a:hlinkClick r:id="rId2"/>
              </a:rPr>
              <a:t>http://bibliogid.ru/podrobno/2288-nina-dashevskaya-vivaldi-vremena-goda</a:t>
            </a:r>
            <a:endParaRPr lang="ru-RU" altLang="ru-RU" sz="2400"/>
          </a:p>
          <a:p>
            <a:endParaRPr lang="ru-RU" altLang="ru-RU" sz="2400"/>
          </a:p>
        </p:txBody>
      </p:sp>
      <p:pic>
        <p:nvPicPr>
          <p:cNvPr id="53251" name="Объект 4"/>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79651" y="2060576"/>
            <a:ext cx="4037013" cy="3268663"/>
          </a:xfrm>
        </p:spPr>
      </p:pic>
    </p:spTree>
    <p:extLst>
      <p:ext uri="{BB962C8B-B14F-4D97-AF65-F5344CB8AC3E}">
        <p14:creationId xmlns:p14="http://schemas.microsoft.com/office/powerpoint/2010/main" val="404226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71670" y="546931"/>
            <a:ext cx="9995731" cy="4723851"/>
          </a:xfrm>
        </p:spPr>
        <p:txBody>
          <a:bodyPr>
            <a:normAutofit fontScale="92500"/>
          </a:bodyPr>
          <a:lstStyle/>
          <a:p>
            <a:pPr lvl="1"/>
            <a:r>
              <a:rPr lang="ru-RU" b="1" dirty="0">
                <a:latin typeface="Times New Roman" panose="02020603050405020304" pitchFamily="18" charset="0"/>
                <a:cs typeface="Times New Roman" panose="02020603050405020304" pitchFamily="18" charset="0"/>
              </a:rPr>
              <a:t>Функциональная неграмотность </a:t>
            </a:r>
            <a:r>
              <a:rPr lang="ru-RU" dirty="0">
                <a:latin typeface="Times New Roman" panose="02020603050405020304" pitchFamily="18" charset="0"/>
                <a:cs typeface="Times New Roman" panose="02020603050405020304" pitchFamily="18" charset="0"/>
              </a:rPr>
              <a:t>(англ. </a:t>
            </a:r>
            <a:r>
              <a:rPr lang="ru-RU" dirty="0" err="1">
                <a:latin typeface="Times New Roman" panose="02020603050405020304" pitchFamily="18" charset="0"/>
                <a:cs typeface="Times New Roman" panose="02020603050405020304" pitchFamily="18" charset="0"/>
              </a:rPr>
              <a:t>functional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illiteracy</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невладение</a:t>
            </a:r>
            <a:r>
              <a:rPr lang="ru-RU" dirty="0">
                <a:latin typeface="Times New Roman" panose="02020603050405020304" pitchFamily="18" charset="0"/>
                <a:cs typeface="Times New Roman" panose="02020603050405020304" pitchFamily="18" charset="0"/>
              </a:rPr>
              <a:t> чтением и письмом в такой мере, которая позволяет пользоваться ими для получения информации, общения и самовыражения. </a:t>
            </a:r>
          </a:p>
          <a:p>
            <a:pPr lvl="1"/>
            <a:endParaRPr lang="ru-RU"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Основные признаки ФН – невразумительность устной и письменной речи, неспособность осмысленно прочитать простой (к примеру, газетный) текст, выполнить простейшие арифметические действия (к примеру, проверить кассовый чек магазина). </a:t>
            </a:r>
          </a:p>
          <a:p>
            <a:pPr lvl="1"/>
            <a:endParaRPr lang="ru-RU" dirty="0">
              <a:latin typeface="Times New Roman" panose="02020603050405020304" pitchFamily="18" charset="0"/>
              <a:cs typeface="Times New Roman" panose="02020603050405020304" pitchFamily="18" charset="0"/>
            </a:endParaRPr>
          </a:p>
          <a:p>
            <a:pPr lvl="1"/>
            <a:r>
              <a:rPr lang="ru-RU" dirty="0">
                <a:latin typeface="Times New Roman" panose="02020603050405020304" pitchFamily="18" charset="0"/>
                <a:cs typeface="Times New Roman" panose="02020603050405020304" pitchFamily="18" charset="0"/>
              </a:rPr>
              <a:t>Функционально неграмотный человек - это человек, получивший школьное образование, но, тем не менее, испытывающий трудности в получении и критическом осмыслении информации (что делает его потенциальной жертвой различных манипуляций), общении и самовыражении.</a:t>
            </a:r>
          </a:p>
          <a:p>
            <a:pPr lvl="1"/>
            <a:endParaRPr lang="ru-RU" dirty="0">
              <a:latin typeface="Times New Roman" panose="02020603050405020304" pitchFamily="18" charset="0"/>
              <a:cs typeface="Times New Roman" panose="02020603050405020304" pitchFamily="18" charset="0"/>
            </a:endParaRPr>
          </a:p>
          <a:p>
            <a:pPr marL="457200" lvl="1"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5623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3"/>
          <p:cNvSpPr>
            <a:spLocks noGrp="1"/>
          </p:cNvSpPr>
          <p:nvPr>
            <p:ph type="title"/>
          </p:nvPr>
        </p:nvSpPr>
        <p:spPr/>
        <p:txBody>
          <a:bodyPr/>
          <a:lstStyle/>
          <a:p>
            <a:endParaRPr lang="ru-RU" altLang="ru-RU"/>
          </a:p>
        </p:txBody>
      </p:sp>
      <p:pic>
        <p:nvPicPr>
          <p:cNvPr id="4099"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43114" y="1600201"/>
            <a:ext cx="3914775" cy="4525963"/>
          </a:xfrm>
        </p:spPr>
      </p:pic>
      <p:sp>
        <p:nvSpPr>
          <p:cNvPr id="4100" name="Объект 5"/>
          <p:cNvSpPr>
            <a:spLocks noGrp="1"/>
          </p:cNvSpPr>
          <p:nvPr>
            <p:ph sz="half" idx="2"/>
          </p:nvPr>
        </p:nvSpPr>
        <p:spPr/>
        <p:txBody>
          <a:bodyPr/>
          <a:lstStyle/>
          <a:p>
            <a:r>
              <a:rPr lang="ru-RU" altLang="ru-RU"/>
              <a:t>Илиада и Одиссея Гомера./ С.Потар, М., 2018</a:t>
            </a:r>
          </a:p>
        </p:txBody>
      </p:sp>
    </p:spTree>
    <p:extLst>
      <p:ext uri="{BB962C8B-B14F-4D97-AF65-F5344CB8AC3E}">
        <p14:creationId xmlns:p14="http://schemas.microsoft.com/office/powerpoint/2010/main" val="31836935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2"/>
          <p:cNvSpPr>
            <a:spLocks noGrp="1"/>
          </p:cNvSpPr>
          <p:nvPr>
            <p:ph type="title"/>
          </p:nvPr>
        </p:nvSpPr>
        <p:spPr/>
        <p:txBody>
          <a:bodyPr/>
          <a:lstStyle/>
          <a:p>
            <a:endParaRPr lang="ru-RU" altLang="ru-RU"/>
          </a:p>
        </p:txBody>
      </p:sp>
      <p:pic>
        <p:nvPicPr>
          <p:cNvPr id="54275" name="Объект 5"/>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981200" y="1773238"/>
            <a:ext cx="4038600" cy="2271712"/>
          </a:xfrm>
        </p:spPr>
      </p:pic>
      <p:sp>
        <p:nvSpPr>
          <p:cNvPr id="54276" name="Объект 4"/>
          <p:cNvSpPr>
            <a:spLocks noGrp="1"/>
          </p:cNvSpPr>
          <p:nvPr>
            <p:ph sz="half" idx="2"/>
          </p:nvPr>
        </p:nvSpPr>
        <p:spPr/>
        <p:txBody>
          <a:bodyPr/>
          <a:lstStyle/>
          <a:p>
            <a:r>
              <a:rPr lang="ru-RU" altLang="ru-RU"/>
              <a:t>Нечипоренко Ю.Д. Пушкин.</a:t>
            </a:r>
          </a:p>
          <a:p>
            <a:r>
              <a:rPr lang="ru-RU" altLang="ru-RU"/>
              <a:t>Серия «Что такое? Кто такой?»</a:t>
            </a:r>
          </a:p>
        </p:txBody>
      </p:sp>
    </p:spTree>
    <p:extLst>
      <p:ext uri="{BB962C8B-B14F-4D97-AF65-F5344CB8AC3E}">
        <p14:creationId xmlns:p14="http://schemas.microsoft.com/office/powerpoint/2010/main" val="10953672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2495551" y="1052514"/>
            <a:ext cx="4037013" cy="5329237"/>
          </a:xfrm>
        </p:spPr>
      </p:pic>
      <p:sp>
        <p:nvSpPr>
          <p:cNvPr id="55299" name="Rectangle 6"/>
          <p:cNvSpPr>
            <a:spLocks noGrp="1" noChangeArrowheads="1"/>
          </p:cNvSpPr>
          <p:nvPr>
            <p:ph type="body" sz="half" idx="4294967295"/>
          </p:nvPr>
        </p:nvSpPr>
        <p:spPr>
          <a:xfrm>
            <a:off x="6630988" y="1598614"/>
            <a:ext cx="4037012" cy="4497387"/>
          </a:xfrm>
        </p:spPr>
        <p:txBody>
          <a:bodyPr/>
          <a:lstStyle/>
          <a:p>
            <a:pPr eaLnBrk="1" hangingPunct="1"/>
            <a:r>
              <a:rPr lang="ru-RU" altLang="ru-RU" sz="2400"/>
              <a:t>В.П.Мещеряков, М.Н.Сербул</a:t>
            </a:r>
          </a:p>
          <a:p>
            <a:pPr eaLnBrk="1" hangingPunct="1"/>
            <a:r>
              <a:rPr lang="ru-RU" altLang="ru-RU" sz="2400"/>
              <a:t>«Книжные тайны, загадки, преступления» (2011)</a:t>
            </a:r>
          </a:p>
          <a:p>
            <a:pPr eaLnBrk="1" hangingPunct="1"/>
            <a:endParaRPr lang="ru-RU" altLang="ru-RU" sz="2400"/>
          </a:p>
          <a:p>
            <a:pPr eaLnBrk="1" hangingPunct="1"/>
            <a:endParaRPr lang="ru-RU" altLang="ru-RU" sz="2400"/>
          </a:p>
          <a:p>
            <a:pPr eaLnBrk="1" hangingPunct="1"/>
            <a:r>
              <a:rPr lang="ru-RU" altLang="ru-RU" sz="2400"/>
              <a:t>(для среднего и старшего школьного возраста)</a:t>
            </a:r>
          </a:p>
        </p:txBody>
      </p:sp>
    </p:spTree>
    <p:extLst>
      <p:ext uri="{BB962C8B-B14F-4D97-AF65-F5344CB8AC3E}">
        <p14:creationId xmlns:p14="http://schemas.microsoft.com/office/powerpoint/2010/main" val="37464165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p:txBody>
          <a:bodyPr/>
          <a:lstStyle/>
          <a:p>
            <a:endParaRPr lang="ru-RU" altLang="ru-RU"/>
          </a:p>
        </p:txBody>
      </p:sp>
      <p:sp>
        <p:nvSpPr>
          <p:cNvPr id="56323" name="Объект 3"/>
          <p:cNvSpPr>
            <a:spLocks noGrp="1"/>
          </p:cNvSpPr>
          <p:nvPr>
            <p:ph idx="1"/>
          </p:nvPr>
        </p:nvSpPr>
        <p:spPr/>
        <p:txBody>
          <a:bodyPr/>
          <a:lstStyle/>
          <a:p>
            <a:r>
              <a:rPr lang="ru-RU" altLang="ru-RU" b="1"/>
              <a:t>Колмановский, И. Почему птицы не падают? — М. : Розовый жираф, 2016. — 31 с. : ил.</a:t>
            </a:r>
            <a:endParaRPr lang="ru-RU" altLang="ru-RU"/>
          </a:p>
        </p:txBody>
      </p:sp>
      <p:pic>
        <p:nvPicPr>
          <p:cNvPr id="56324"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56138" y="3284538"/>
            <a:ext cx="4000500" cy="3143250"/>
          </a:xfrm>
        </p:spPr>
      </p:pic>
    </p:spTree>
    <p:extLst>
      <p:ext uri="{BB962C8B-B14F-4D97-AF65-F5344CB8AC3E}">
        <p14:creationId xmlns:p14="http://schemas.microsoft.com/office/powerpoint/2010/main" val="29947355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ъект 10"/>
          <p:cNvSpPr>
            <a:spLocks noGrp="1"/>
          </p:cNvSpPr>
          <p:nvPr>
            <p:ph sz="half" idx="4294967295"/>
          </p:nvPr>
        </p:nvSpPr>
        <p:spPr>
          <a:xfrm>
            <a:off x="6240463" y="1525588"/>
            <a:ext cx="4038600" cy="4525962"/>
          </a:xfrm>
        </p:spPr>
        <p:txBody>
          <a:bodyPr/>
          <a:lstStyle/>
          <a:p>
            <a:r>
              <a:rPr lang="ru-RU" altLang="ru-RU"/>
              <a:t>Нелихов А. Древние чудовища России. М., 2017.</a:t>
            </a:r>
          </a:p>
          <a:p>
            <a:endParaRPr lang="ru-RU" altLang="ru-RU"/>
          </a:p>
          <a:p>
            <a:r>
              <a:rPr lang="ru-RU" altLang="ru-RU"/>
              <a:t>Когда Волга была морем. 2018</a:t>
            </a:r>
          </a:p>
        </p:txBody>
      </p:sp>
      <p:pic>
        <p:nvPicPr>
          <p:cNvPr id="57347" name="Объект 11"/>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08213" y="404814"/>
            <a:ext cx="3649662" cy="3024187"/>
          </a:xfrm>
        </p:spPr>
      </p:pic>
      <p:pic>
        <p:nvPicPr>
          <p:cNvPr id="57348" name="Рисунок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7789" y="3789363"/>
            <a:ext cx="2828925"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1932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4367214" y="273050"/>
            <a:ext cx="5838825" cy="1143000"/>
          </a:xfrm>
        </p:spPr>
        <p:txBody>
          <a:bodyPr/>
          <a:lstStyle/>
          <a:p>
            <a:r>
              <a:rPr lang="ru-RU" altLang="ru-RU" b="1"/>
              <a:t>Ма́ури Ку́ннас</a:t>
            </a:r>
            <a:r>
              <a:rPr lang="ru-RU" altLang="ru-RU"/>
              <a:t> (р.1950)</a:t>
            </a:r>
          </a:p>
        </p:txBody>
      </p:sp>
      <p:pic>
        <p:nvPicPr>
          <p:cNvPr id="58371"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0825" y="1"/>
            <a:ext cx="2846388" cy="2822575"/>
          </a:xfrm>
        </p:spPr>
      </p:pic>
      <p:sp>
        <p:nvSpPr>
          <p:cNvPr id="4" name="Объект 3"/>
          <p:cNvSpPr>
            <a:spLocks noGrp="1"/>
          </p:cNvSpPr>
          <p:nvPr>
            <p:ph sz="half" idx="2"/>
          </p:nvPr>
        </p:nvSpPr>
        <p:spPr>
          <a:xfrm>
            <a:off x="6096000" y="2060576"/>
            <a:ext cx="3678238" cy="3343275"/>
          </a:xfrm>
        </p:spPr>
        <p:txBody>
          <a:bodyPr>
            <a:normAutofit fontScale="92500" lnSpcReduction="10000"/>
          </a:bodyPr>
          <a:lstStyle/>
          <a:p>
            <a:pPr marL="0" indent="0">
              <a:buNone/>
              <a:defRPr/>
            </a:pPr>
            <a:r>
              <a:rPr lang="ru-RU" sz="2000" b="1" dirty="0">
                <a:latin typeface="Times New Roman" panose="02020603050405020304" pitchFamily="18" charset="0"/>
                <a:cs typeface="Times New Roman" panose="02020603050405020304" pitchFamily="18" charset="0"/>
              </a:rPr>
              <a:t>«В гостях у Санта-Клауса» </a:t>
            </a:r>
            <a:r>
              <a:rPr lang="ru-RU" sz="2000" dirty="0">
                <a:latin typeface="Times New Roman" panose="02020603050405020304" pitchFamily="18" charset="0"/>
                <a:cs typeface="Times New Roman" panose="02020603050405020304" pitchFamily="18" charset="0"/>
              </a:rPr>
              <a:t>(фин. </a:t>
            </a:r>
            <a:r>
              <a:rPr lang="fi-FI" sz="2000" i="1" dirty="0">
                <a:latin typeface="Times New Roman" panose="02020603050405020304" pitchFamily="18" charset="0"/>
                <a:cs typeface="Times New Roman" panose="02020603050405020304" pitchFamily="18" charset="0"/>
              </a:rPr>
              <a:t>Joulupukki</a:t>
            </a:r>
            <a:r>
              <a:rPr lang="ru-RU" sz="2000" dirty="0">
                <a:latin typeface="Times New Roman" panose="02020603050405020304" pitchFamily="18" charset="0"/>
                <a:cs typeface="Times New Roman" panose="02020603050405020304" pitchFamily="18" charset="0"/>
              </a:rPr>
              <a:t>, 1981, 2001) (Пер. с фин. А. Сидоровой, 2008)</a:t>
            </a:r>
          </a:p>
          <a:p>
            <a:pPr marL="0" indent="0">
              <a:buNone/>
              <a:defRPr/>
            </a:pPr>
            <a:endParaRPr lang="ru-RU" sz="2000" b="1" dirty="0">
              <a:latin typeface="Times New Roman" panose="02020603050405020304" pitchFamily="18" charset="0"/>
              <a:cs typeface="Times New Roman" panose="02020603050405020304" pitchFamily="18" charset="0"/>
            </a:endParaRPr>
          </a:p>
          <a:p>
            <a:pPr marL="0" indent="0">
              <a:buNone/>
              <a:defRPr/>
            </a:pPr>
            <a:endParaRPr lang="ru-RU" sz="2000" b="1" dirty="0">
              <a:latin typeface="Times New Roman" panose="02020603050405020304" pitchFamily="18" charset="0"/>
              <a:cs typeface="Times New Roman" panose="02020603050405020304" pitchFamily="18" charset="0"/>
            </a:endParaRPr>
          </a:p>
          <a:p>
            <a:pPr marL="0" indent="0">
              <a:buNone/>
              <a:defRPr/>
            </a:pPr>
            <a:r>
              <a:rPr lang="ru-RU" sz="2000" b="1" dirty="0">
                <a:latin typeface="Times New Roman" panose="02020603050405020304" pitchFamily="18" charset="0"/>
                <a:cs typeface="Times New Roman" panose="02020603050405020304" pitchFamily="18" charset="0"/>
              </a:rPr>
              <a:t>«Викинги идут» </a:t>
            </a:r>
            <a:r>
              <a:rPr lang="ru-RU" sz="2000" dirty="0">
                <a:latin typeface="Times New Roman" panose="02020603050405020304" pitchFamily="18" charset="0"/>
                <a:cs typeface="Times New Roman" panose="02020603050405020304" pitchFamily="18" charset="0"/>
              </a:rPr>
              <a:t>(фин. </a:t>
            </a:r>
            <a:r>
              <a:rPr lang="fi-FI" sz="2000" i="1" dirty="0">
                <a:latin typeface="Times New Roman" panose="02020603050405020304" pitchFamily="18" charset="0"/>
                <a:cs typeface="Times New Roman" panose="02020603050405020304" pitchFamily="18" charset="0"/>
              </a:rPr>
              <a:t>Viikingit tulevat!</a:t>
            </a:r>
            <a:r>
              <a:rPr lang="ru-RU" sz="2000" dirty="0">
                <a:latin typeface="Times New Roman" panose="02020603050405020304" pitchFamily="18" charset="0"/>
                <a:cs typeface="Times New Roman" panose="02020603050405020304" pitchFamily="18" charset="0"/>
              </a:rPr>
              <a:t>, 2006) (в соавторстве с </a:t>
            </a:r>
            <a:r>
              <a:rPr lang="ru-RU" sz="2000" dirty="0" err="1">
                <a:latin typeface="Times New Roman" panose="02020603050405020304" pitchFamily="18" charset="0"/>
                <a:cs typeface="Times New Roman" panose="02020603050405020304" pitchFamily="18" charset="0"/>
              </a:rPr>
              <a:t>Тарьей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Куннас</a:t>
            </a:r>
            <a:r>
              <a:rPr lang="ru-RU" sz="2000" dirty="0">
                <a:latin typeface="Times New Roman" panose="02020603050405020304" pitchFamily="18" charset="0"/>
                <a:cs typeface="Times New Roman" panose="02020603050405020304" pitchFamily="18" charset="0"/>
              </a:rPr>
              <a:t>: Пер. с фин. А. Сидоровой, 2008)</a:t>
            </a:r>
          </a:p>
          <a:p>
            <a:pPr marL="0" indent="0">
              <a:buNone/>
              <a:defRPr/>
            </a:pPr>
            <a:endParaRPr lang="ru-RU" sz="2000" dirty="0">
              <a:latin typeface="Times New Roman" panose="02020603050405020304" pitchFamily="18" charset="0"/>
              <a:cs typeface="Times New Roman" panose="02020603050405020304" pitchFamily="18" charset="0"/>
            </a:endParaRPr>
          </a:p>
          <a:p>
            <a:pPr marL="0" indent="0">
              <a:buNone/>
              <a:defRPr/>
            </a:pPr>
            <a:r>
              <a:rPr lang="ru-RU" sz="2000" dirty="0">
                <a:latin typeface="Times New Roman" panose="02020603050405020304" pitchFamily="18" charset="0"/>
                <a:cs typeface="Times New Roman" panose="02020603050405020304" pitchFamily="18" charset="0"/>
              </a:rPr>
              <a:t>«Робин Гуд». СПб, 2016</a:t>
            </a:r>
          </a:p>
          <a:p>
            <a:pPr>
              <a:defRPr/>
            </a:pPr>
            <a:endParaRPr lang="ru-RU" sz="1600" dirty="0">
              <a:latin typeface="Times New Roman" panose="02020603050405020304" pitchFamily="18" charset="0"/>
              <a:cs typeface="Times New Roman" panose="02020603050405020304" pitchFamily="18" charset="0"/>
            </a:endParaRPr>
          </a:p>
        </p:txBody>
      </p:sp>
      <p:pic>
        <p:nvPicPr>
          <p:cNvPr id="5837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0676" y="2952750"/>
            <a:ext cx="309562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4199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351088" y="620714"/>
            <a:ext cx="4057650" cy="5184775"/>
          </a:xfrm>
        </p:spPr>
      </p:pic>
      <p:sp>
        <p:nvSpPr>
          <p:cNvPr id="59395" name="Объект 8"/>
          <p:cNvSpPr>
            <a:spLocks noGrp="1"/>
          </p:cNvSpPr>
          <p:nvPr>
            <p:ph sz="half" idx="4294967295"/>
          </p:nvPr>
        </p:nvSpPr>
        <p:spPr>
          <a:xfrm>
            <a:off x="6630988" y="1598614"/>
            <a:ext cx="4037012" cy="4497387"/>
          </a:xfrm>
        </p:spPr>
        <p:txBody>
          <a:bodyPr/>
          <a:lstStyle/>
          <a:p>
            <a:r>
              <a:rPr lang="ru-RU" altLang="ru-RU"/>
              <a:t>М., 2016.</a:t>
            </a:r>
          </a:p>
        </p:txBody>
      </p:sp>
    </p:spTree>
    <p:extLst>
      <p:ext uri="{BB962C8B-B14F-4D97-AF65-F5344CB8AC3E}">
        <p14:creationId xmlns:p14="http://schemas.microsoft.com/office/powerpoint/2010/main" val="15858523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4294967295"/>
          </p:nvPr>
        </p:nvSpPr>
        <p:spPr>
          <a:xfrm>
            <a:off x="5664200" y="981076"/>
            <a:ext cx="5003800" cy="5114925"/>
          </a:xfrm>
        </p:spPr>
        <p:txBody>
          <a:bodyPr/>
          <a:lstStyle/>
          <a:p>
            <a:pPr>
              <a:defRPr/>
            </a:pPr>
            <a:r>
              <a:rPr lang="ru-RU" b="1" dirty="0" err="1"/>
              <a:t>Нурдквист</a:t>
            </a:r>
            <a:r>
              <a:rPr lang="ru-RU" b="1" dirty="0"/>
              <a:t>, С. «</a:t>
            </a:r>
            <a:r>
              <a:rPr lang="ru-RU" b="1" dirty="0" err="1"/>
              <a:t>Васа</a:t>
            </a:r>
            <a:r>
              <a:rPr lang="ru-RU" b="1" dirty="0"/>
              <a:t>» выходит в море! — Москва : Белая ворона/</a:t>
            </a:r>
            <a:r>
              <a:rPr lang="ru-RU" b="1" dirty="0" err="1"/>
              <a:t>Albus</a:t>
            </a:r>
            <a:r>
              <a:rPr lang="ru-RU" b="1" dirty="0"/>
              <a:t> </a:t>
            </a:r>
            <a:r>
              <a:rPr lang="ru-RU" b="1" dirty="0" err="1"/>
              <a:t>corvus</a:t>
            </a:r>
            <a:r>
              <a:rPr lang="ru-RU" b="1" dirty="0"/>
              <a:t>, 2017</a:t>
            </a:r>
          </a:p>
          <a:p>
            <a:pPr marL="0" indent="0">
              <a:buNone/>
              <a:defRPr/>
            </a:pPr>
            <a:endParaRPr lang="ru-RU" b="1" dirty="0"/>
          </a:p>
          <a:p>
            <a:pPr marL="0" indent="0">
              <a:buNone/>
              <a:defRPr/>
            </a:pPr>
            <a:r>
              <a:rPr lang="en-US" sz="2000" dirty="0"/>
              <a:t>http://www.vasamuseet.se/ru</a:t>
            </a:r>
            <a:endParaRPr lang="ru-RU" sz="2000" dirty="0"/>
          </a:p>
        </p:txBody>
      </p:sp>
      <p:pic>
        <p:nvPicPr>
          <p:cNvPr id="60419"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62188" y="188914"/>
            <a:ext cx="3028950" cy="3190875"/>
          </a:xfrm>
        </p:spPr>
      </p:pic>
      <p:pic>
        <p:nvPicPr>
          <p:cNvPr id="60420"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3573463"/>
            <a:ext cx="31369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6578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Текст 8"/>
          <p:cNvSpPr>
            <a:spLocks noGrp="1"/>
          </p:cNvSpPr>
          <p:nvPr>
            <p:ph type="body" sz="quarter" idx="4294967295"/>
          </p:nvPr>
        </p:nvSpPr>
        <p:spPr>
          <a:xfrm>
            <a:off x="6240463" y="338138"/>
            <a:ext cx="4241800" cy="823912"/>
          </a:xfrm>
        </p:spPr>
        <p:txBody>
          <a:bodyPr/>
          <a:lstStyle/>
          <a:p>
            <a:r>
              <a:rPr lang="ru-RU" altLang="ru-RU" sz="2000"/>
              <a:t>А.Десницкая, А.Литвина. История старой квартиры. М., 2016</a:t>
            </a:r>
          </a:p>
        </p:txBody>
      </p:sp>
      <p:pic>
        <p:nvPicPr>
          <p:cNvPr id="61443"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063751" y="350838"/>
            <a:ext cx="4037013" cy="3028950"/>
          </a:xfrm>
        </p:spPr>
      </p:pic>
      <p:pic>
        <p:nvPicPr>
          <p:cNvPr id="61444" name="Объект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92313" y="3644901"/>
            <a:ext cx="4037012" cy="3027363"/>
          </a:xfrm>
        </p:spPr>
      </p:pic>
      <p:pic>
        <p:nvPicPr>
          <p:cNvPr id="61445"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4613" y="1604963"/>
            <a:ext cx="33718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1385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ъект 3"/>
          <p:cNvSpPr>
            <a:spLocks noGrp="1"/>
          </p:cNvSpPr>
          <p:nvPr>
            <p:ph sz="half" idx="4294967295"/>
          </p:nvPr>
        </p:nvSpPr>
        <p:spPr>
          <a:xfrm>
            <a:off x="5232401" y="1050925"/>
            <a:ext cx="4829175" cy="4497388"/>
          </a:xfrm>
        </p:spPr>
        <p:txBody>
          <a:bodyPr/>
          <a:lstStyle/>
          <a:p>
            <a:r>
              <a:rPr lang="ru-RU" altLang="ru-RU" b="1">
                <a:latin typeface="Times New Roman" panose="02020603050405020304" pitchFamily="18" charset="0"/>
                <a:cs typeface="Times New Roman" panose="02020603050405020304" pitchFamily="18" charset="0"/>
              </a:rPr>
              <a:t>Петер Гюс. Хронология. Путешествие сквозь века : от большого взрыва до наших дней. — Москва : Манн, Иванов и Фербер, 2016.</a:t>
            </a:r>
          </a:p>
          <a:p>
            <a:r>
              <a:rPr lang="en-US" altLang="ru-RU">
                <a:latin typeface="Times New Roman" panose="02020603050405020304" pitchFamily="18" charset="0"/>
                <a:cs typeface="Times New Roman" panose="02020603050405020304" pitchFamily="18" charset="0"/>
              </a:rPr>
              <a:t>http://www.labirint.ru/screenshot/goods/520771/3/</a:t>
            </a:r>
            <a:endParaRPr lang="ru-RU" altLang="ru-RU">
              <a:latin typeface="Times New Roman" panose="02020603050405020304" pitchFamily="18" charset="0"/>
              <a:cs typeface="Times New Roman" panose="02020603050405020304" pitchFamily="18" charset="0"/>
            </a:endParaRPr>
          </a:p>
        </p:txBody>
      </p:sp>
      <p:pic>
        <p:nvPicPr>
          <p:cNvPr id="62467" name="Объект 4"/>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135188" y="1196975"/>
            <a:ext cx="2762250" cy="3905250"/>
          </a:xfrm>
        </p:spPr>
      </p:pic>
    </p:spTree>
    <p:extLst>
      <p:ext uri="{BB962C8B-B14F-4D97-AF65-F5344CB8AC3E}">
        <p14:creationId xmlns:p14="http://schemas.microsoft.com/office/powerpoint/2010/main" val="30591851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5396</Words>
  <Application>Microsoft Office PowerPoint</Application>
  <PresentationFormat>Широкоэкранный</PresentationFormat>
  <Paragraphs>655</Paragraphs>
  <Slides>122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122</vt:i4>
      </vt:variant>
    </vt:vector>
  </HeadingPairs>
  <TitlesOfParts>
    <vt:vector size="128" baseType="lpstr">
      <vt:lpstr>Arial</vt:lpstr>
      <vt:lpstr>Calibri</vt:lpstr>
      <vt:lpstr>Calibri Light</vt:lpstr>
      <vt:lpstr>Times New Roman</vt:lpstr>
      <vt:lpstr>Wingdings</vt:lpstr>
      <vt:lpstr>Тема Office</vt:lpstr>
      <vt:lpstr>Формирование информационной культуры школьников.  Досуговое чтение</vt:lpstr>
      <vt:lpstr>Презентация PowerPoint</vt:lpstr>
      <vt:lpstr>Презентация PowerPoint</vt:lpstr>
      <vt:lpstr>Презентация PowerPoint</vt:lpstr>
      <vt:lpstr>Презентация PowerPoint</vt:lpstr>
      <vt:lpstr>Видеокультура и чтение</vt:lpstr>
      <vt:lpstr>Презентация PowerPoint</vt:lpstr>
      <vt:lpstr>Теории экранного чтения («революция чтения» - У.Эко)</vt:lpstr>
      <vt:lpstr>Презентация PowerPoint</vt:lpstr>
      <vt:lpstr>Презентация PowerPoint</vt:lpstr>
      <vt:lpstr>Презентация PowerPoint</vt:lpstr>
      <vt:lpstr>Презентация PowerPoint</vt:lpstr>
      <vt:lpstr>Основные проблемы детского чтения</vt:lpstr>
      <vt:lpstr>Досуговое чтение</vt:lpstr>
      <vt:lpstr>Творческие конкурсы</vt:lpstr>
      <vt:lpstr>Буктрейлер – это новый жанр рекламно-иллюстративного характера, объединяющий литературу, визуальное искусство и электронные и интернет-технологии. </vt:lpstr>
      <vt:lpstr>План для буктрейлера можно создать двумя способами:</vt:lpstr>
      <vt:lpstr>Общие принципы создания буктрейлера</vt:lpstr>
      <vt:lpstr>Веб-квест</vt:lpstr>
      <vt:lpstr>Презентация PowerPoint</vt:lpstr>
      <vt:lpstr>Презентация PowerPoint</vt:lpstr>
      <vt:lpstr>Как создать веб-квест</vt:lpstr>
      <vt:lpstr>Примерная основная образовательная программа образовательного учреждения.  Основная школа М.: Просвещение, 2011</vt:lpstr>
      <vt:lpstr>Презентация PowerPoint</vt:lpstr>
      <vt:lpstr>1.2.3.4. СТРАТЕГИИ СМЫСЛОВОГО ЧТЕНИЯ И РАБОТА С ТЕКСТОМ Работа с текстом: поиск информации и понимание прочитанного </vt:lpstr>
      <vt:lpstr>Презентация PowerPoint</vt:lpstr>
      <vt:lpstr>Презентация PowerPoint</vt:lpstr>
      <vt:lpstr>Презентация PowerPoint</vt:lpstr>
      <vt:lpstr>«НАЦИОНАЛЬНАЯ ПРОГРАММА ПОДДЕРЖКИ И РАЗВИТИЯ ЧТЕНИЯ» (до 2020 года)</vt:lpstr>
      <vt:lpstr>Презентация PowerPoint</vt:lpstr>
      <vt:lpstr>Формирование и развитие читателя в отечественной методике преподавания литературы и библиотечном деле: - творческое чтение (средняя школа) - ценностно-смысловое освоение текста - «развивающее чтение» (И.И.Тихомирова: «восхождение читателя к постижению нравственных ценностей, отраженных в художественной литературе») </vt:lpstr>
      <vt:lpstr>Презентация PowerPoint</vt:lpstr>
      <vt:lpstr>Презентация PowerPoint</vt:lpstr>
      <vt:lpstr>Детская литература  («круг детского чтения»)</vt:lpstr>
      <vt:lpstr>Презентация PowerPoint</vt:lpstr>
      <vt:lpstr>Проблемы современной детской и подростковой литературы</vt:lpstr>
      <vt:lpstr>   Российское ценностно-смысловое поле включает: </vt:lpstr>
      <vt:lpstr>Презентация PowerPoint</vt:lpstr>
      <vt:lpstr>Презентация PowerPoint</vt:lpstr>
      <vt:lpstr>Презентация PowerPoint</vt:lpstr>
      <vt:lpstr>Представления, характерные для русской языковой концептуализации мира:</vt:lpstr>
      <vt:lpstr>Презентация PowerPoint</vt:lpstr>
      <vt:lpstr>Среди произведений современных русских детских и подростковых писателей следует искать тех, кто воспитывает любовь к русскому языку, чьи произведения способствуют формированию  языкового чутья</vt:lpstr>
      <vt:lpstr>Проблема отбора языкового материала в современной детской литературе </vt:lpstr>
      <vt:lpstr>Презентация PowerPoint</vt:lpstr>
      <vt:lpstr>Презентация PowerPoint</vt:lpstr>
      <vt:lpstr>Презентация PowerPoint</vt:lpstr>
      <vt:lpstr>Презентация PowerPoint</vt:lpstr>
      <vt:lpstr>Особенности современной детско-подростковой литературы</vt:lpstr>
      <vt:lpstr>К.И.Чуковский. Заповеди для детских поэтов</vt:lpstr>
      <vt:lpstr>Презентация PowerPoint</vt:lpstr>
      <vt:lpstr>Серии</vt:lpstr>
      <vt:lpstr>Презентация PowerPoint</vt:lpstr>
      <vt:lpstr>Презентация PowerPoint</vt:lpstr>
      <vt:lpstr>Альберт Лиханов (р. 1935)</vt:lpstr>
      <vt:lpstr>Валерий Воскобойников (р. 1939)</vt:lpstr>
      <vt:lpstr>Колпакова, О. Морозейка Минус Два. — Санкт-Петербург ; Москва : Речь, 2018.</vt:lpstr>
      <vt:lpstr>Презентация PowerPoint</vt:lpstr>
      <vt:lpstr>Сергей Седов  Как Дед Мороз на свет появился. (2011) .Сказки про мальчика Лешу. (2012) http://www.c-cedov.narod.ru/ </vt:lpstr>
      <vt:lpstr>Евгений Клюев (р.1955)</vt:lpstr>
      <vt:lpstr>Презентация PowerPoint</vt:lpstr>
      <vt:lpstr>Ирина Зартайская http://zartayskaya.ru</vt:lpstr>
      <vt:lpstr>Презентация PowerPoint</vt:lpstr>
      <vt:lpstr>Презентация PowerPoint</vt:lpstr>
      <vt:lpstr>Маша Лукашкина (р. 1961)</vt:lpstr>
      <vt:lpstr>Презентация PowerPoint</vt:lpstr>
      <vt:lpstr>Презентация PowerPoint</vt:lpstr>
      <vt:lpstr>Презентация PowerPoint</vt:lpstr>
      <vt:lpstr>Презентация PowerPoint</vt:lpstr>
      <vt:lpstr>В мире искусства и науки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В.Воскобойников.  Жизнь замечательных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Ма́ури Ку́ннас (р.1950)</vt:lpstr>
      <vt:lpstr>Презентация PowerPoint</vt:lpstr>
      <vt:lpstr>Презентация PowerPoint</vt:lpstr>
      <vt:lpstr>Презентация PowerPoint</vt:lpstr>
      <vt:lpstr>Презентация PowerPoint</vt:lpstr>
      <vt:lpstr>Стивен Уильям Хокинг, Люси Хокинг</vt:lpstr>
      <vt:lpstr>Презентация PowerPoint</vt:lpstr>
      <vt:lpstr>Презентация PowerPoint</vt:lpstr>
      <vt:lpstr>Презентация PowerPoint</vt:lpstr>
      <vt:lpstr>Презентация PowerPoint</vt:lpstr>
      <vt:lpstr>Презентация PowerPoint</vt:lpstr>
      <vt:lpstr>«Хорошие манеры в вопросах и ответах» </vt:lpstr>
      <vt:lpstr>Презентация PowerPoint</vt:lpstr>
      <vt:lpstr>Поэзия  </vt:lpstr>
      <vt:lpstr>Презентация PowerPoint</vt:lpstr>
      <vt:lpstr>Презентация PowerPoint</vt:lpstr>
      <vt:lpstr>Детективная литература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Литература </vt:lpstr>
      <vt:lpstr>Презентация PowerPoint</vt:lpstr>
      <vt:lpstr>Презентация PowerPoint</vt:lpstr>
      <vt:lpstr>Дополнительная 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Чтение современных школьников как метапредметное умение: проблемы содержания, мотивации и формирования читательских интересов</dc:title>
  <dc:creator>Букреев Александр</dc:creator>
  <cp:lastModifiedBy>Александр Букреев</cp:lastModifiedBy>
  <cp:revision>52</cp:revision>
  <dcterms:created xsi:type="dcterms:W3CDTF">2018-01-22T08:03:09Z</dcterms:created>
  <dcterms:modified xsi:type="dcterms:W3CDTF">2019-02-18T10:52:43Z</dcterms:modified>
</cp:coreProperties>
</file>