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1" r:id="rId5"/>
    <p:sldId id="277" r:id="rId6"/>
    <p:sldId id="260" r:id="rId7"/>
    <p:sldId id="263" r:id="rId8"/>
    <p:sldId id="264" r:id="rId9"/>
    <p:sldId id="265" r:id="rId10"/>
    <p:sldId id="266" r:id="rId11"/>
    <p:sldId id="267" r:id="rId12"/>
    <p:sldId id="270" r:id="rId13"/>
    <p:sldId id="269" r:id="rId14"/>
    <p:sldId id="271" r:id="rId15"/>
    <p:sldId id="272" r:id="rId16"/>
    <p:sldId id="273" r:id="rId17"/>
    <p:sldId id="274" r:id="rId18"/>
    <p:sldId id="275" r:id="rId19"/>
    <p:sldId id="276" r:id="rId20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5E6"/>
    <a:srgbClr val="D7E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9E3D-36FD-41E0-AD53-619976E8FC6C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D342-FF6E-444A-913F-870AE7342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207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9E3D-36FD-41E0-AD53-619976E8FC6C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D342-FF6E-444A-913F-870AE7342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997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9E3D-36FD-41E0-AD53-619976E8FC6C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D342-FF6E-444A-913F-870AE7342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28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9E3D-36FD-41E0-AD53-619976E8FC6C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D342-FF6E-444A-913F-870AE7342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82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9E3D-36FD-41E0-AD53-619976E8FC6C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D342-FF6E-444A-913F-870AE7342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659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9E3D-36FD-41E0-AD53-619976E8FC6C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D342-FF6E-444A-913F-870AE7342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74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9E3D-36FD-41E0-AD53-619976E8FC6C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D342-FF6E-444A-913F-870AE7342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00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9E3D-36FD-41E0-AD53-619976E8FC6C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D342-FF6E-444A-913F-870AE7342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665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9E3D-36FD-41E0-AD53-619976E8FC6C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D342-FF6E-444A-913F-870AE7342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741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9E3D-36FD-41E0-AD53-619976E8FC6C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D342-FF6E-444A-913F-870AE7342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151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9E3D-36FD-41E0-AD53-619976E8FC6C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D342-FF6E-444A-913F-870AE7342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75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F9E3D-36FD-41E0-AD53-619976E8FC6C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BD342-FF6E-444A-913F-870AE7342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43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zprominfo.ru/terms/liquefied-gas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49" y="4581525"/>
            <a:ext cx="3839951" cy="2162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381125" y="466725"/>
            <a:ext cx="958215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4000" b="1" i="1" dirty="0">
                <a:latin typeface="Bookman Old Style" panose="02050604050505020204" pitchFamily="18" charset="0"/>
              </a:rPr>
              <a:t>Его пути проведены</a:t>
            </a:r>
          </a:p>
          <a:p>
            <a:pPr fontAlgn="base"/>
            <a:r>
              <a:rPr lang="ru-RU" sz="4000" b="1" i="1" dirty="0">
                <a:latin typeface="Bookman Old Style" panose="02050604050505020204" pitchFamily="18" charset="0"/>
              </a:rPr>
              <a:t>Во все концы родной страны.</a:t>
            </a:r>
          </a:p>
          <a:p>
            <a:pPr fontAlgn="base"/>
            <a:r>
              <a:rPr lang="ru-RU" sz="4000" b="1" i="1" dirty="0">
                <a:latin typeface="Bookman Old Style" panose="02050604050505020204" pitchFamily="18" charset="0"/>
              </a:rPr>
              <a:t>Его богатые пласты –</a:t>
            </a:r>
          </a:p>
          <a:p>
            <a:pPr fontAlgn="base"/>
            <a:r>
              <a:rPr lang="ru-RU" sz="4000" b="1" i="1" dirty="0">
                <a:latin typeface="Bookman Old Style" panose="02050604050505020204" pitchFamily="18" charset="0"/>
              </a:rPr>
              <a:t>В районах вечной мерзлоты,</a:t>
            </a:r>
          </a:p>
          <a:p>
            <a:pPr fontAlgn="base"/>
            <a:r>
              <a:rPr lang="ru-RU" sz="4000" b="1" i="1" dirty="0">
                <a:latin typeface="Bookman Old Style" panose="02050604050505020204" pitchFamily="18" charset="0"/>
              </a:rPr>
              <a:t>Где так растительность слаба,</a:t>
            </a:r>
          </a:p>
          <a:p>
            <a:pPr fontAlgn="base"/>
            <a:r>
              <a:rPr lang="ru-RU" sz="4000" b="1" i="1" dirty="0">
                <a:latin typeface="Bookman Old Style" panose="02050604050505020204" pitchFamily="18" charset="0"/>
              </a:rPr>
              <a:t>Где рядом Обская губа,</a:t>
            </a:r>
          </a:p>
          <a:p>
            <a:pPr fontAlgn="base"/>
            <a:r>
              <a:rPr lang="ru-RU" sz="4000" b="1" i="1" dirty="0">
                <a:latin typeface="Bookman Old Style" panose="02050604050505020204" pitchFamily="18" charset="0"/>
              </a:rPr>
              <a:t>Урал и Северный Кавказ,</a:t>
            </a:r>
          </a:p>
          <a:p>
            <a:pPr fontAlgn="base"/>
            <a:r>
              <a:rPr lang="ru-RU" sz="4000" b="1" i="1" dirty="0">
                <a:latin typeface="Bookman Old Style" panose="02050604050505020204" pitchFamily="18" charset="0"/>
              </a:rPr>
              <a:t>Ещё и Волга, и Кузбасс...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321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0299" y="127412"/>
            <a:ext cx="8029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БЫТОВЫЕ  ГАЗОВЫЕ  ПРИБОРЫ ?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783" y="809332"/>
            <a:ext cx="2698520" cy="2581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809332"/>
            <a:ext cx="2228850" cy="222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546803"/>
            <a:ext cx="2121099" cy="3120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997" y="3486150"/>
            <a:ext cx="3181350" cy="318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537" y="1070468"/>
            <a:ext cx="3095806" cy="2057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" y="3198867"/>
            <a:ext cx="1976438" cy="320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53" y="1104036"/>
            <a:ext cx="1979101" cy="5296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9821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6225" y="120112"/>
            <a:ext cx="45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А ЗНАЕТЕ ЛИ ВЫ?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643332"/>
            <a:ext cx="5048250" cy="5986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4" r="22581"/>
          <a:stretch/>
        </p:blipFill>
        <p:spPr>
          <a:xfrm>
            <a:off x="133350" y="3829049"/>
            <a:ext cx="1419226" cy="2952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7787" y="1724086"/>
            <a:ext cx="6924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ookman Old Style" panose="02050604050505020204" pitchFamily="18" charset="0"/>
              </a:rPr>
              <a:t>Существуют ГАЗОВЫЕ ХОЛОДИЛЬНИКИ, которые очень практичны благодаря тому, что подходят для того, чтобы использовать их в автомобилях или в местах, где отсутствует электричество</a:t>
            </a:r>
            <a:r>
              <a:rPr lang="ru-RU" sz="2000" dirty="0" smtClean="0">
                <a:latin typeface="Bookman Old Style" panose="02050604050505020204" pitchFamily="18" charset="0"/>
              </a:rPr>
              <a:t>.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26" y="3970854"/>
            <a:ext cx="3914775" cy="2887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4" y="4278144"/>
            <a:ext cx="2877517" cy="2052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5267324"/>
            <a:ext cx="1262063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28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5626" y="95250"/>
            <a:ext cx="10465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ПРАВИЛА БЕЗОПАСНОГО ИСПОЛЬЗОВАНИЯ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26" y="618470"/>
            <a:ext cx="10058400" cy="6192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3944257" y="3384083"/>
            <a:ext cx="4448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ГАЗОВОЙ ПЛИТЫ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200" y="2667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ЦВЕТ ПЛАМЕНИ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71" y="94417"/>
            <a:ext cx="4753212" cy="44490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 t="21043" r="10087" b="4456"/>
          <a:stretch/>
        </p:blipFill>
        <p:spPr>
          <a:xfrm>
            <a:off x="7468250" y="19049"/>
            <a:ext cx="3542788" cy="3431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4" y="3375067"/>
            <a:ext cx="5658641" cy="3406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4" y="3339519"/>
            <a:ext cx="5198546" cy="3477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80408" y="1219200"/>
            <a:ext cx="34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Bookman Old Style" panose="02050604050505020204" pitchFamily="18" charset="0"/>
              </a:rPr>
              <a:t>1</a:t>
            </a:r>
            <a:endParaRPr lang="ru-RU" sz="3600" b="1" dirty="0"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408" y="4755266"/>
            <a:ext cx="34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Bookman Old Style" panose="02050604050505020204" pitchFamily="18" charset="0"/>
              </a:rPr>
              <a:t>2</a:t>
            </a:r>
            <a:endParaRPr lang="ru-RU" sz="3600" b="1" dirty="0"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63702" y="1219200"/>
            <a:ext cx="34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Bookman Old Style" panose="02050604050505020204" pitchFamily="18" charset="0"/>
              </a:rPr>
              <a:t>3</a:t>
            </a:r>
            <a:endParaRPr lang="ru-RU" sz="3600" b="1" dirty="0"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3702" y="4755265"/>
            <a:ext cx="34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Bookman Old Style" panose="02050604050505020204" pitchFamily="18" charset="0"/>
              </a:rPr>
              <a:t>4</a:t>
            </a:r>
            <a:endParaRPr lang="ru-RU" sz="36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53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5450" y="179508"/>
            <a:ext cx="948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СПОСОБЫ ОБНАРУЖЕНИЯ УТЕЧКИ ГАЗА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1171575"/>
            <a:ext cx="4552950" cy="4552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1" y="1566671"/>
            <a:ext cx="4457704" cy="3060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" y="764283"/>
            <a:ext cx="3664857" cy="567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8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200119"/>
            <a:ext cx="233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Bookman Old Style" panose="02050604050505020204" pitchFamily="18" charset="0"/>
              </a:rPr>
              <a:t>на слух</a:t>
            </a:r>
            <a:endParaRPr lang="ru-RU" sz="2400" i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2562225"/>
            <a:ext cx="4514850" cy="2619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676900" y="1200118"/>
            <a:ext cx="233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Bookman Old Style" panose="02050604050505020204" pitchFamily="18" charset="0"/>
              </a:rPr>
              <a:t>на глаз</a:t>
            </a:r>
            <a:endParaRPr lang="ru-RU" sz="2400" i="1" dirty="0"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34525" y="1200117"/>
            <a:ext cx="233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Bookman Old Style" panose="02050604050505020204" pitchFamily="18" charset="0"/>
              </a:rPr>
              <a:t>на запах</a:t>
            </a:r>
            <a:endParaRPr lang="ru-RU" sz="2400" i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3"/>
          <a:stretch/>
        </p:blipFill>
        <p:spPr>
          <a:xfrm>
            <a:off x="5107939" y="2230120"/>
            <a:ext cx="2902585" cy="3456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738" y="2694864"/>
            <a:ext cx="3724275" cy="2363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695450" y="179508"/>
            <a:ext cx="948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СПОСОБЫ ОБНАРУЖЕНИЯ УТЕЧКИ ГАЗА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77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175" y="1"/>
            <a:ext cx="9496426" cy="6858000"/>
          </a:xfrm>
          <a:prstGeom prst="rect">
            <a:avLst/>
          </a:prstGeom>
          <a:noFill/>
        </p:spPr>
        <p:txBody>
          <a:bodyPr wrap="square" lIns="72000" tIns="36000" rIns="72000" bIns="36000" rtlCol="0">
            <a:prstTxWarp prst="textButtonPour">
              <a:avLst/>
            </a:prstTxWarp>
            <a:spAutoFit/>
          </a:bodyPr>
          <a:lstStyle/>
          <a:p>
            <a:pPr algn="ctr"/>
            <a:r>
              <a:rPr lang="ru-RU" sz="4800" b="1" dirty="0" smtClean="0">
                <a:latin typeface="Bookman Old Style" panose="02050604050505020204" pitchFamily="18" charset="0"/>
              </a:rPr>
              <a:t> ЗАПАХ ГАЗА         </a:t>
            </a:r>
          </a:p>
          <a:p>
            <a:endParaRPr lang="ru-RU" sz="4800" b="1" dirty="0">
              <a:latin typeface="Bookman Old Style" panose="02050604050505020204" pitchFamily="18" charset="0"/>
            </a:endParaRPr>
          </a:p>
          <a:p>
            <a:pPr algn="ctr"/>
            <a:r>
              <a:rPr lang="ru-RU" sz="4800" b="1" dirty="0" smtClean="0">
                <a:latin typeface="Bookman Old Style" panose="02050604050505020204" pitchFamily="18" charset="0"/>
              </a:rPr>
              <a:t>  ЧТО ДЕЛАТЬ </a:t>
            </a:r>
            <a:r>
              <a:rPr lang="ru-RU" sz="4800" b="1" dirty="0" smtClean="0">
                <a:solidFill>
                  <a:srgbClr val="F2F5E6"/>
                </a:solidFill>
                <a:latin typeface="Bookman Old Style" panose="02050604050505020204" pitchFamily="18" charset="0"/>
              </a:rPr>
              <a:t>.</a:t>
            </a:r>
            <a:endParaRPr lang="ru-RU" sz="4800" b="1" dirty="0">
              <a:solidFill>
                <a:srgbClr val="F2F5E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90" y="1624733"/>
            <a:ext cx="2950220" cy="360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71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6464">
            <a:off x="10985507" y="5273696"/>
            <a:ext cx="623065" cy="849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756492">
            <a:off x="11102519" y="5471143"/>
            <a:ext cx="4992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FF0000"/>
                </a:solidFill>
              </a:rPr>
              <a:t>104</a:t>
            </a:r>
            <a:endParaRPr lang="ru-RU" sz="1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7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4978" y="145588"/>
            <a:ext cx="10397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СИМПТОМЫ ОТРАВЛЕНИЯ БЫТОВЫМ ГАЗОМ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59" y="919842"/>
            <a:ext cx="2044066" cy="3212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025" y="1000196"/>
            <a:ext cx="2312290" cy="3243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531" y="3872253"/>
            <a:ext cx="1864997" cy="29857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735" y="4321426"/>
            <a:ext cx="3199639" cy="2040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2529" y="4131947"/>
            <a:ext cx="2679956" cy="2342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2584" y="989788"/>
            <a:ext cx="2119884" cy="29137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7721" y="989788"/>
            <a:ext cx="2229613" cy="279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779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7662" y="173588"/>
            <a:ext cx="4048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КУДА ЗВОНИТЬ?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483" y="5716036"/>
            <a:ext cx="11770542" cy="1015663"/>
          </a:xfrm>
          <a:prstGeom prst="rect">
            <a:avLst/>
          </a:prstGeom>
          <a:noFill/>
          <a:effectLst>
            <a:glow rad="11811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 extrusionH="177800">
            <a:extrusionClr>
              <a:srgbClr val="C00000"/>
            </a:extrusionClr>
          </a:sp3d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или по телефону Единой Службы спасения </a:t>
            </a:r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112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39" y="926058"/>
            <a:ext cx="5815061" cy="4636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 4"/>
          <p:cNvSpPr/>
          <p:nvPr/>
        </p:nvSpPr>
        <p:spPr>
          <a:xfrm>
            <a:off x="211908" y="1521292"/>
            <a:ext cx="1695450" cy="1600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5364" y="1933471"/>
            <a:ext cx="1657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104</a:t>
            </a:r>
            <a:endParaRPr lang="ru-RU" sz="4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40483" y="3592690"/>
            <a:ext cx="1695450" cy="1600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93958" y="3982752"/>
            <a:ext cx="1657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040</a:t>
            </a:r>
            <a:endParaRPr lang="ru-RU" sz="4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88" y="1240030"/>
            <a:ext cx="1688378" cy="13868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1" y="1401574"/>
            <a:ext cx="1770520" cy="6975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662" y="2140585"/>
            <a:ext cx="3528851" cy="11498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89" y="4066063"/>
            <a:ext cx="1349593" cy="6028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82" y="3837082"/>
            <a:ext cx="3209925" cy="10607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14" y="2140585"/>
            <a:ext cx="2084369" cy="121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5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3050" y="756844"/>
            <a:ext cx="6115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АНТУАН ЛОРАН ЛАВУАЗЬЕ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78" y="314325"/>
            <a:ext cx="4717197" cy="5667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82848" y="6097481"/>
            <a:ext cx="2200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ookman Old Style" panose="02050604050505020204" pitchFamily="18" charset="0"/>
              </a:rPr>
              <a:t>(1743-1794)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9225" y="2200275"/>
            <a:ext cx="6715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latin typeface="Bookman Old Style" panose="02050604050505020204" pitchFamily="18" charset="0"/>
              </a:rPr>
              <a:t>В широкий научный обиход слово «газ» ввел </a:t>
            </a:r>
            <a:r>
              <a:rPr lang="ru-RU" sz="2400" i="1" dirty="0" smtClean="0">
                <a:latin typeface="Bookman Old Style" panose="02050604050505020204" pitchFamily="18" charset="0"/>
              </a:rPr>
              <a:t>Лавуазье начиная </a:t>
            </a:r>
            <a:r>
              <a:rPr lang="ru-RU" sz="2400" i="1" dirty="0">
                <a:latin typeface="Bookman Old Style" panose="02050604050505020204" pitchFamily="18" charset="0"/>
              </a:rPr>
              <a:t>с 1789 г., когда вышли его «Начальный учебник химии» и «Анналы химии» – основанный им один из первых химических журналов.</a:t>
            </a:r>
          </a:p>
        </p:txBody>
      </p:sp>
    </p:spTree>
    <p:extLst>
      <p:ext uri="{BB962C8B-B14F-4D97-AF65-F5344CB8AC3E}">
        <p14:creationId xmlns:p14="http://schemas.microsoft.com/office/powerpoint/2010/main" val="601185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528243"/>
            <a:ext cx="748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ЖАН БАПТИСТА ВАН ГЕЛЬМОНТ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2848" y="6097481"/>
            <a:ext cx="2200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ookman Old Style" panose="02050604050505020204" pitchFamily="18" charset="0"/>
              </a:rPr>
              <a:t>(1580-1644)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9225" y="1750896"/>
            <a:ext cx="67151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latin typeface="Bookman Old Style" panose="02050604050505020204" pitchFamily="18" charset="0"/>
              </a:rPr>
              <a:t>Слово «газ» придумал примерно в 1600 г. </a:t>
            </a:r>
            <a:r>
              <a:rPr lang="ru-RU" sz="2400" i="1" dirty="0">
                <a:latin typeface="Bookman Old Style" panose="02050604050505020204" pitchFamily="18" charset="0"/>
              </a:rPr>
              <a:t>голландский химик </a:t>
            </a:r>
            <a:r>
              <a:rPr lang="ru-RU" sz="2400" i="1" dirty="0" smtClean="0">
                <a:latin typeface="Bookman Old Style" panose="02050604050505020204" pitchFamily="18" charset="0"/>
              </a:rPr>
              <a:t>Ван </a:t>
            </a:r>
            <a:r>
              <a:rPr lang="ru-RU" sz="2400" i="1" dirty="0" err="1" smtClean="0">
                <a:latin typeface="Bookman Old Style" panose="02050604050505020204" pitchFamily="18" charset="0"/>
              </a:rPr>
              <a:t>Гельмонт</a:t>
            </a:r>
            <a:r>
              <a:rPr lang="ru-RU" sz="2400" i="1" dirty="0">
                <a:latin typeface="Bookman Old Style" panose="02050604050505020204" pitchFamily="18" charset="0"/>
              </a:rPr>
              <a:t>, произведя его от греческого «хаос», означавшего у древних греков понятие «сияющее пространство». </a:t>
            </a:r>
            <a:r>
              <a:rPr lang="ru-RU" sz="2400" i="1" dirty="0" smtClean="0">
                <a:latin typeface="Bookman Old Style" panose="02050604050505020204" pitchFamily="18" charset="0"/>
              </a:rPr>
              <a:t>Ван </a:t>
            </a:r>
            <a:r>
              <a:rPr lang="ru-RU" sz="2400" i="1" dirty="0" err="1" smtClean="0">
                <a:latin typeface="Bookman Old Style" panose="02050604050505020204" pitchFamily="18" charset="0"/>
              </a:rPr>
              <a:t>Гельмонту</a:t>
            </a:r>
            <a:r>
              <a:rPr lang="ru-RU" sz="2400" i="1" dirty="0" smtClean="0">
                <a:latin typeface="Bookman Old Style" panose="02050604050505020204" pitchFamily="18" charset="0"/>
              </a:rPr>
              <a:t> </a:t>
            </a:r>
            <a:r>
              <a:rPr lang="ru-RU" sz="2400" i="1" dirty="0">
                <a:latin typeface="Bookman Old Style" panose="02050604050505020204" pitchFamily="18" charset="0"/>
              </a:rPr>
              <a:t>удалось разложить воздух на две части: одна из них поддерживала горение, а другая нет. Он назвал их «газами», то есть составными частями пространства</a:t>
            </a:r>
            <a:r>
              <a:rPr lang="ru-RU" sz="2400" i="1" dirty="0" smtClean="0">
                <a:latin typeface="Bookman Old Style" panose="02050604050505020204" pitchFamily="18" charset="0"/>
              </a:rPr>
              <a:t>.</a:t>
            </a:r>
            <a:endParaRPr lang="ru-RU" sz="2400" i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03" y="295275"/>
            <a:ext cx="4622636" cy="5802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117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" y="0"/>
            <a:ext cx="11839575" cy="161710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ПРИРОДНЫЙ ГАЗ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5" y="1895475"/>
            <a:ext cx="7286785" cy="445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617107"/>
            <a:ext cx="4086225" cy="490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75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23900"/>
            <a:ext cx="11449278" cy="6134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75" y="1504888"/>
            <a:ext cx="3184450" cy="37919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1750" y="139125"/>
            <a:ext cx="5200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ПОЛЬЗА И ВРЕД ГАЗА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430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9" y="104775"/>
            <a:ext cx="11967046" cy="666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1143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8813" y="323850"/>
            <a:ext cx="5799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Bookman Old Style" panose="02050604050505020204" pitchFamily="18" charset="0"/>
              </a:rPr>
              <a:t>ВНУТРИДОМОВОЕ ГАЗОВОЕ ОБОРУДОВАНИЕ (ВДГО)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6" y="0"/>
            <a:ext cx="5925377" cy="6735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182" y="1447799"/>
            <a:ext cx="5578376" cy="515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2204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152400"/>
            <a:ext cx="762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СЖИЖЕННЫЙ ПРИРОДНЫЙ ГАЗ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424" y="809119"/>
            <a:ext cx="70489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ookman Old Style" panose="02050604050505020204" pitchFamily="18" charset="0"/>
              </a:rPr>
              <a:t>Природный газ, охлажденный после очистки от примесей до температуры конденсации (-161,5С), превращается в жидкость, называемую </a:t>
            </a:r>
            <a:r>
              <a:rPr lang="ru-RU" sz="2400" dirty="0">
                <a:latin typeface="Bookman Old Style" panose="02050604050505020204" pitchFamily="18" charset="0"/>
                <a:hlinkClick r:id="rId3"/>
              </a:rPr>
              <a:t>сжиженным природным газом</a:t>
            </a:r>
            <a:r>
              <a:rPr lang="ru-RU" sz="2400" dirty="0">
                <a:latin typeface="Bookman Old Style" panose="02050604050505020204" pitchFamily="18" charset="0"/>
              </a:rPr>
              <a:t> (СПГ). Объем газа при сжижении уменьшается в 600 раз, что является одним из основных преимуществ этой технологии.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48" y="3176253"/>
            <a:ext cx="6801251" cy="40467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6" y="809119"/>
            <a:ext cx="4401940" cy="220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03" y="3294788"/>
            <a:ext cx="4405313" cy="3386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6472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338957"/>
            <a:ext cx="5043488" cy="608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1" y="314325"/>
            <a:ext cx="3872394" cy="6110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33" y="169069"/>
            <a:ext cx="2826748" cy="2849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3" y="2849362"/>
            <a:ext cx="3138488" cy="3421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97200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296</Words>
  <Application>Microsoft Office PowerPoint</Application>
  <PresentationFormat>Широкоэкранный</PresentationFormat>
  <Paragraphs>43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Bookman Old Style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Низовцева Людмила Сергеевна</dc:creator>
  <cp:lastModifiedBy>Низовцева Людмила Сергеевна</cp:lastModifiedBy>
  <cp:revision>24</cp:revision>
  <cp:lastPrinted>2018-04-25T11:15:26Z</cp:lastPrinted>
  <dcterms:created xsi:type="dcterms:W3CDTF">2018-04-25T07:56:08Z</dcterms:created>
  <dcterms:modified xsi:type="dcterms:W3CDTF">2018-04-25T14:01:15Z</dcterms:modified>
</cp:coreProperties>
</file>