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00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48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64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45" r:id="rId41"/>
    <p:sldId id="346" r:id="rId42"/>
    <p:sldId id="365" r:id="rId43"/>
    <p:sldId id="366" r:id="rId44"/>
    <p:sldId id="367" r:id="rId45"/>
    <p:sldId id="378" r:id="rId46"/>
    <p:sldId id="381" r:id="rId47"/>
    <p:sldId id="382" r:id="rId48"/>
    <p:sldId id="383" r:id="rId49"/>
    <p:sldId id="384" r:id="rId50"/>
    <p:sldId id="385" r:id="rId51"/>
    <p:sldId id="386" r:id="rId52"/>
    <p:sldId id="379" r:id="rId53"/>
    <p:sldId id="387" r:id="rId54"/>
    <p:sldId id="380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B314456-4B4C-4B36-9219-980102937F6D}">
          <p14:sldIdLst>
            <p14:sldId id="300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48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64"/>
            <p14:sldId id="357"/>
            <p14:sldId id="358"/>
            <p14:sldId id="359"/>
            <p14:sldId id="360"/>
            <p14:sldId id="361"/>
            <p14:sldId id="362"/>
            <p14:sldId id="363"/>
            <p14:sldId id="345"/>
            <p14:sldId id="346"/>
            <p14:sldId id="365"/>
            <p14:sldId id="366"/>
            <p14:sldId id="367"/>
            <p14:sldId id="378"/>
            <p14:sldId id="381"/>
            <p14:sldId id="382"/>
            <p14:sldId id="383"/>
            <p14:sldId id="384"/>
            <p14:sldId id="385"/>
            <p14:sldId id="386"/>
            <p14:sldId id="379"/>
            <p14:sldId id="387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гдальский Денис Игоревич" initials="МДИ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C7F1"/>
    <a:srgbClr val="CEE1F2"/>
    <a:srgbClr val="176BBD"/>
    <a:srgbClr val="49198B"/>
    <a:srgbClr val="2A3393"/>
    <a:srgbClr val="E3EAF6"/>
    <a:srgbClr val="2C2D8F"/>
    <a:srgbClr val="668CCF"/>
    <a:srgbClr val="ED7D31"/>
    <a:srgbClr val="789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08" autoAdjust="0"/>
  </p:normalViewPr>
  <p:slideViewPr>
    <p:cSldViewPr snapToGrid="0">
      <p:cViewPr varScale="1">
        <p:scale>
          <a:sx n="39" d="100"/>
          <a:sy n="39" d="100"/>
        </p:scale>
        <p:origin x="78" y="12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6728E-7B58-4258-ACF1-6AFD9B644731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96344-AB4E-4E43-8796-67C97B8F4B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20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055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510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321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845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267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318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869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377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694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73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224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214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234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766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77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521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374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718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518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881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82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3419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6349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1518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679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2893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834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033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1744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2171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086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390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138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9912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1487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7197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1049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3349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408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4950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7581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4144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585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1764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8274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2401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7450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2449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72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92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843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614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83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76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11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56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8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87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5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54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57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71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72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7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01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B3465-6BC1-4C5A-8672-039A31808E6C}" type="datetimeFigureOut">
              <a:rPr lang="ru-RU" smtClean="0"/>
              <a:pPr/>
              <a:t>01.03.2022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17DE-9CE0-4913-884A-357EC79CA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93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.xml"/><Relationship Id="rId7" Type="http://schemas.openxmlformats.org/officeDocument/2006/relationships/oleObject" Target="../embeddings/oleObject1.bin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jpeg"/><Relationship Id="rId4" Type="http://schemas.openxmlformats.org/officeDocument/2006/relationships/tags" Target="../tags/tag2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13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4.jpe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50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6.pn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.jpe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.jpeg"/><Relationship Id="rId9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5.png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2.jpe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4.png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2.jpe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4.jpeg"/><Relationship Id="rId9" Type="http://schemas.openxmlformats.org/officeDocument/2006/relationships/image" Target="../media/image9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2.jpe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100.png"/><Relationship Id="rId5" Type="http://schemas.openxmlformats.org/officeDocument/2006/relationships/image" Target="../media/image90.png"/><Relationship Id="rId10" Type="http://schemas.openxmlformats.org/officeDocument/2006/relationships/image" Target="../media/image99.png"/><Relationship Id="rId4" Type="http://schemas.openxmlformats.org/officeDocument/2006/relationships/image" Target="../media/image4.jpeg"/><Relationship Id="rId9" Type="http://schemas.openxmlformats.org/officeDocument/2006/relationships/image" Target="../media/image9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jpeg"/><Relationship Id="rId5" Type="http://schemas.openxmlformats.org/officeDocument/2006/relationships/image" Target="../media/image101.png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4.png"/><Relationship Id="rId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2.jpeg"/><Relationship Id="rId7" Type="http://schemas.openxmlformats.org/officeDocument/2006/relationships/image" Target="../media/image10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08.png"/><Relationship Id="rId3" Type="http://schemas.openxmlformats.org/officeDocument/2006/relationships/image" Target="../media/image2.jpe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4.jpeg"/><Relationship Id="rId9" Type="http://schemas.openxmlformats.org/officeDocument/2006/relationships/image" Target="../media/image1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9.jpeg"/><Relationship Id="rId4" Type="http://schemas.openxmlformats.org/officeDocument/2006/relationships/image" Target="../media/image4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2.xml"/><Relationship Id="rId6" Type="http://schemas.openxmlformats.org/officeDocument/2006/relationships/notesSlide" Target="../notesSlides/notesSlide54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jpeg"/><Relationship Id="rId4" Type="http://schemas.openxmlformats.org/officeDocument/2006/relationships/tags" Target="../tags/tag4.xml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Слайд think-cell" r:id="rId7" imgW="360" imgH="360" progId="">
                  <p:embed/>
                </p:oleObj>
              </mc:Choice>
              <mc:Fallback>
                <p:oleObj name="Слайд think-cell" r:id="rId7" imgW="360" imgH="360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24"/>
            <a:ext cx="121896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7686" y="365467"/>
            <a:ext cx="10216392" cy="387798"/>
          </a:xfr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Задания формата PISA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7686" y="2868627"/>
            <a:ext cx="11063264" cy="1107996"/>
          </a:xfrm>
          <a:noFill/>
        </p:spPr>
        <p:txBody>
          <a:bodyPr vert="horz" wrap="square" lIns="0" tIns="0" rIns="0" bIns="0" rtlCol="0" anchor="b">
            <a:spAutoFit/>
          </a:bodyPr>
          <a:lstStyle/>
          <a:p>
            <a:pPr>
              <a:spcBef>
                <a:spcPct val="0"/>
              </a:spcBef>
            </a:pPr>
            <a:r>
              <a:rPr lang="ru-RU" sz="4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Разбор заданий разных уровней </a:t>
            </a:r>
            <a:r>
              <a:rPr lang="ru-RU" sz="40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сложности</a:t>
            </a:r>
          </a:p>
          <a:p>
            <a:pPr>
              <a:spcBef>
                <a:spcPct val="0"/>
              </a:spcBef>
            </a:pPr>
            <a:r>
              <a:rPr lang="ru-RU" sz="40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4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естественно-научной грамотности </a:t>
            </a:r>
          </a:p>
        </p:txBody>
      </p:sp>
      <p:pic>
        <p:nvPicPr>
          <p:cNvPr id="11325" name="Picture 61" descr="Ecology and environment examp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025" y="-36024"/>
            <a:ext cx="3127975" cy="223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58269" y="5214822"/>
            <a:ext cx="8469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solidFill>
                  <a:srgbClr val="002060"/>
                </a:solidFill>
                <a:latin typeface="NotoSans"/>
              </a:rPr>
              <a:t>Мерщиев Александр Валерьевич, </a:t>
            </a:r>
          </a:p>
          <a:p>
            <a:pPr algn="r"/>
            <a:r>
              <a:rPr lang="ru-RU" sz="2000" i="1" dirty="0" smtClean="0">
                <a:solidFill>
                  <a:srgbClr val="002060"/>
                </a:solidFill>
                <a:latin typeface="NotoSans"/>
              </a:rPr>
              <a:t>к</a:t>
            </a:r>
            <a:r>
              <a:rPr lang="ru-RU" sz="2000" i="1" dirty="0" smtClean="0">
                <a:solidFill>
                  <a:srgbClr val="002060"/>
                </a:solidFill>
                <a:latin typeface="NotoSans"/>
              </a:rPr>
              <a:t>андидат </a:t>
            </a:r>
            <a:r>
              <a:rPr lang="ru-RU" sz="2000" i="1" dirty="0" smtClean="0">
                <a:solidFill>
                  <a:srgbClr val="002060"/>
                </a:solidFill>
                <a:latin typeface="NotoSans"/>
              </a:rPr>
              <a:t>биологических </a:t>
            </a:r>
            <a:r>
              <a:rPr lang="ru-RU" sz="2000" i="1" dirty="0" smtClean="0">
                <a:solidFill>
                  <a:srgbClr val="002060"/>
                </a:solidFill>
                <a:latin typeface="NotoSans"/>
              </a:rPr>
              <a:t>наук</a:t>
            </a:r>
          </a:p>
          <a:p>
            <a:pPr algn="r"/>
            <a:r>
              <a:rPr lang="ru-RU" sz="2000" i="1" dirty="0" smtClean="0">
                <a:solidFill>
                  <a:srgbClr val="002060"/>
                </a:solidFill>
                <a:latin typeface="NotoSans"/>
              </a:rPr>
              <a:t>руководитель проектов АО «Академия «Просвещение»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001065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9629"/>
            <a:ext cx="9841832" cy="691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1" y="770072"/>
            <a:ext cx="11788003" cy="437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2" y="770072"/>
            <a:ext cx="11863771" cy="5904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7902" y="49171"/>
            <a:ext cx="1936195" cy="5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2" y="770072"/>
            <a:ext cx="11863771" cy="5904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7902" y="49171"/>
            <a:ext cx="1936195" cy="525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392" y="5675834"/>
            <a:ext cx="11863774" cy="9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1" y="1463077"/>
            <a:ext cx="11863771" cy="38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481" y="1739007"/>
            <a:ext cx="6291519" cy="50332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967" y="843226"/>
            <a:ext cx="7699156" cy="4502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967" y="1444976"/>
            <a:ext cx="3070749" cy="4482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492" y="2022952"/>
            <a:ext cx="2988056" cy="4613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354" y="2562509"/>
            <a:ext cx="4488609" cy="4935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354" y="3170703"/>
            <a:ext cx="2276665" cy="4733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7681" y="75615"/>
            <a:ext cx="1576637" cy="4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336" y="0"/>
            <a:ext cx="6862011" cy="526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92" y="770072"/>
            <a:ext cx="11050164" cy="60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1" y="770072"/>
            <a:ext cx="9943261" cy="608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4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2" y="886994"/>
            <a:ext cx="11810538" cy="1567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91" y="2717214"/>
            <a:ext cx="11244449" cy="239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1" y="770072"/>
            <a:ext cx="11878713" cy="2550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2084" y="3201015"/>
            <a:ext cx="4539916" cy="35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естественных наук</a:t>
            </a:r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5800" y="1010653"/>
            <a:ext cx="11249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Естественнонаучная грамотность (ЕНГ) - способность применять </a:t>
            </a:r>
            <a:r>
              <a:rPr lang="ru-RU" sz="2400" dirty="0"/>
              <a:t>естественнонаучные знания и умения в реальных жизненных ситуациях, в том числе в случаях обсуждения общественно значимых вопросов, связанных с практическими применениями достижений естественных наук</a:t>
            </a:r>
          </a:p>
        </p:txBody>
      </p:sp>
      <p:pic>
        <p:nvPicPr>
          <p:cNvPr id="12294" name="Picture 6" descr="ВВЕДЕНИЕ - Естествозна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982" y="3410688"/>
            <a:ext cx="6324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5801" y="2901162"/>
            <a:ext cx="8721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Как понять, владеешь ли ты естественнонаучной грамотностью?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7517" y="4165158"/>
            <a:ext cx="289348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Для чего мне нужна: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Биология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Химия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Физика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География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Астрономия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08505" y="6288816"/>
            <a:ext cx="1042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Больше?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2221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774" y="770072"/>
            <a:ext cx="11747389" cy="32003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774" y="4107142"/>
            <a:ext cx="11747389" cy="21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2" y="770072"/>
            <a:ext cx="10183892" cy="37326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9305" y="4103341"/>
            <a:ext cx="3195858" cy="26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474" y="0"/>
            <a:ext cx="1987800" cy="496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92" y="770071"/>
            <a:ext cx="11780541" cy="4451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392" y="5269830"/>
            <a:ext cx="2070597" cy="602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391" y="5903817"/>
            <a:ext cx="11780542" cy="7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8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1" y="770072"/>
            <a:ext cx="11875053" cy="3296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3563" y="4066674"/>
            <a:ext cx="5978437" cy="27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806" y="0"/>
            <a:ext cx="1888387" cy="525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92" y="722563"/>
            <a:ext cx="11749850" cy="437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2" y="770072"/>
            <a:ext cx="10039513" cy="3428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9938" y="3789507"/>
            <a:ext cx="2955226" cy="29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1" y="770071"/>
            <a:ext cx="8430763" cy="37651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8989" y="979157"/>
            <a:ext cx="3316174" cy="33470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391" y="4523234"/>
            <a:ext cx="11496825" cy="224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602" y="21672"/>
            <a:ext cx="1974795" cy="549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898" y="717465"/>
            <a:ext cx="6069092" cy="2609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392" y="3531415"/>
            <a:ext cx="7217380" cy="1603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1289" y="5195711"/>
            <a:ext cx="7183874" cy="15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2" y="842534"/>
            <a:ext cx="11999885" cy="542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2" y="770072"/>
            <a:ext cx="11441048" cy="60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369" y="770072"/>
            <a:ext cx="9943261" cy="599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2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26" y="778741"/>
            <a:ext cx="11745022" cy="1298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25" y="2248013"/>
            <a:ext cx="11745022" cy="28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2" y="819150"/>
            <a:ext cx="11863771" cy="53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1" y="776955"/>
            <a:ext cx="11694799" cy="17978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0781" y="2574758"/>
            <a:ext cx="5604461" cy="415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1" y="672348"/>
            <a:ext cx="11244449" cy="32051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91" y="3896319"/>
            <a:ext cx="6959430" cy="296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2" y="770072"/>
            <a:ext cx="6577838" cy="4908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0240" y="889261"/>
            <a:ext cx="3791316" cy="374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7547" y="1528751"/>
            <a:ext cx="5107616" cy="3305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8234" y="2118100"/>
            <a:ext cx="5123840" cy="288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8234" y="2632711"/>
            <a:ext cx="3736914" cy="30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2" y="900517"/>
            <a:ext cx="11901676" cy="504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3" y="770072"/>
            <a:ext cx="11050164" cy="4160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7389" y="4018596"/>
            <a:ext cx="3874167" cy="2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2" y="844131"/>
            <a:ext cx="11459240" cy="1685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92" y="2577439"/>
            <a:ext cx="6141282" cy="41902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2674" y="2577437"/>
            <a:ext cx="6129165" cy="419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2" y="831630"/>
            <a:ext cx="11430876" cy="1213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93" y="2401206"/>
            <a:ext cx="3855282" cy="26304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6675" y="2372631"/>
            <a:ext cx="3889473" cy="26590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6148" y="2372630"/>
            <a:ext cx="3866147" cy="236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2" y="838868"/>
            <a:ext cx="11863771" cy="1637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649" y="5288180"/>
            <a:ext cx="11567361" cy="1262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649" y="2458385"/>
            <a:ext cx="5133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1" y="843630"/>
            <a:ext cx="11826793" cy="15881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91" y="2479872"/>
            <a:ext cx="11800588" cy="28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2" y="826868"/>
            <a:ext cx="11731266" cy="1242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92" y="2009347"/>
            <a:ext cx="4410075" cy="3171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3634" y="2742314"/>
            <a:ext cx="7361529" cy="24388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733" y="5571772"/>
            <a:ext cx="11650184" cy="7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29" y="2667692"/>
            <a:ext cx="11863771" cy="4106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4485" y="-48126"/>
            <a:ext cx="8197516" cy="271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1" y="702691"/>
            <a:ext cx="9245429" cy="5945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2461" y="138170"/>
            <a:ext cx="4271597" cy="38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9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2" y="770071"/>
            <a:ext cx="11837702" cy="4355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3663" y="758569"/>
            <a:ext cx="1469835" cy="403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0114" y="5125452"/>
            <a:ext cx="1755726" cy="173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396" y="91602"/>
            <a:ext cx="1985208" cy="5211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92" y="827365"/>
            <a:ext cx="11809510" cy="784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391" y="1815375"/>
            <a:ext cx="11809511" cy="13019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390" y="3165480"/>
            <a:ext cx="11809511" cy="9841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389" y="4209246"/>
            <a:ext cx="11809511" cy="7701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389" y="5039071"/>
            <a:ext cx="11809511" cy="83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396" y="91602"/>
            <a:ext cx="1985208" cy="5211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92" y="827365"/>
            <a:ext cx="11809510" cy="7848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391" y="1992479"/>
            <a:ext cx="11627683" cy="8958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391" y="2980489"/>
            <a:ext cx="11680083" cy="7011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391" y="3773830"/>
            <a:ext cx="6440173" cy="454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391" y="4320365"/>
            <a:ext cx="3167895" cy="4302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7349" y="3636774"/>
            <a:ext cx="3404125" cy="32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2" y="770072"/>
            <a:ext cx="11863771" cy="4131298"/>
          </a:xfrm>
          <a:prstGeom prst="rect">
            <a:avLst/>
          </a:prstGeom>
        </p:spPr>
      </p:pic>
      <p:pic>
        <p:nvPicPr>
          <p:cNvPr id="37890" name="Picture 2" descr="Annie Hopf Autopsia (Profesor Porieux, París), 1889, 147×114 cm:  Descripción de la obra | Arthiv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148" y="4896948"/>
            <a:ext cx="2549692" cy="19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Soundstream: Базаров порезал палец - слушать плейлист с аудиоподкастами 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043" y="32518"/>
            <a:ext cx="1673913" cy="50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1" y="1102592"/>
            <a:ext cx="11796451" cy="39987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043" y="32518"/>
            <a:ext cx="1673913" cy="50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1" y="1102592"/>
            <a:ext cx="11796451" cy="39987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92" y="5066608"/>
            <a:ext cx="1761787" cy="1761787"/>
          </a:xfrm>
          <a:prstGeom prst="rect">
            <a:avLst/>
          </a:prstGeom>
        </p:spPr>
      </p:pic>
      <p:pic>
        <p:nvPicPr>
          <p:cNvPr id="18" name="Picture 12" descr="Смерть Базарова – анализ 27 главы романа «Отцы и дети» Тургенев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979" y="5116474"/>
            <a:ext cx="3994484" cy="171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0862" y="78146"/>
            <a:ext cx="1717507" cy="51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14" y="1102592"/>
            <a:ext cx="11649772" cy="3080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6263" y="109039"/>
            <a:ext cx="1419474" cy="40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2" y="2023027"/>
            <a:ext cx="5395324" cy="2629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92" y="801728"/>
            <a:ext cx="10765838" cy="954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4310" y="1934117"/>
            <a:ext cx="6638167" cy="40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2" y="1068152"/>
            <a:ext cx="11744746" cy="9006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28" y="1937212"/>
            <a:ext cx="11722144" cy="7326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392" y="2643689"/>
            <a:ext cx="11722144" cy="388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392" y="2993409"/>
            <a:ext cx="11722144" cy="780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928" y="3763612"/>
            <a:ext cx="11721210" cy="3894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928" y="4543850"/>
            <a:ext cx="11664019" cy="8944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392" y="5444035"/>
            <a:ext cx="3061197" cy="4081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928" y="5856690"/>
            <a:ext cx="3416790" cy="3756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7499" y="76261"/>
            <a:ext cx="1656067" cy="47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1" y="770071"/>
            <a:ext cx="11863771" cy="4577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906" y="69798"/>
            <a:ext cx="1710740" cy="5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естественных наук</a:t>
            </a:r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5800" y="1010653"/>
            <a:ext cx="11249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Естественнонаучная грамотность (ЕНГ) - способность применять </a:t>
            </a:r>
            <a:r>
              <a:rPr lang="ru-RU" sz="2400" dirty="0"/>
              <a:t>естественнонаучные знания и умения в реальных жизненных ситуациях, в том числе в случаях обсуждения общественно значимых вопросов, связанных с практическими применениями достижений естественных наук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5801" y="2901162"/>
            <a:ext cx="8721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Как понять, владеешь ли ты естественнонаучной грамотностью?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3395515"/>
            <a:ext cx="289348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Для чего мне нужна: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Биология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Химия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Физика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География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Астрономия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2042" y="4186988"/>
            <a:ext cx="55585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Больше!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/>
              <a:t>Анализ информации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/>
              <a:t>Критическое мышление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/>
              <a:t>Логика в жизни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/>
              <a:t>Защита от манипуляции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9649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1392" y="1735055"/>
            <a:ext cx="89326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Задания для самостоятельной работы учеников:</a:t>
            </a:r>
          </a:p>
          <a:p>
            <a:endParaRPr lang="ru-RU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Кислотные дожди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Блеск</a:t>
            </a:r>
            <a:r>
              <a:rPr lang="ru-RU" sz="2800" dirty="0"/>
              <a:t> </a:t>
            </a:r>
            <a:r>
              <a:rPr lang="ru-RU" sz="2800" dirty="0" smtClean="0"/>
              <a:t>для губ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Прохождение Венеры по диску солнца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Кариес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Клонированные телята</a:t>
            </a:r>
          </a:p>
        </p:txBody>
      </p:sp>
      <p:pic>
        <p:nvPicPr>
          <p:cNvPr id="39938" name="Picture 2" descr="Абсолютный успех – заслуга удачи. Относительный успех – результат тяжелого  труда — The Ideali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889" y="3435178"/>
            <a:ext cx="5528111" cy="34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01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Слайд think-cell" r:id="rId7" imgW="360" imgH="360" progId="">
                  <p:embed/>
                </p:oleObj>
              </mc:Choice>
              <mc:Fallback>
                <p:oleObj name="Слайд think-cell" r:id="rId7" imgW="360" imgH="360" progId="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24"/>
            <a:ext cx="121896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7686" y="365467"/>
            <a:ext cx="10216392" cy="387798"/>
          </a:xfr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28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Задания формата PISA</a:t>
            </a:r>
            <a:endParaRPr lang="ru-RU" sz="28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7686" y="2868627"/>
            <a:ext cx="11063264" cy="1107996"/>
          </a:xfrm>
          <a:noFill/>
        </p:spPr>
        <p:txBody>
          <a:bodyPr vert="horz" wrap="square" lIns="0" tIns="0" rIns="0" bIns="0" rtlCol="0" anchor="b">
            <a:spAutoFit/>
          </a:bodyPr>
          <a:lstStyle/>
          <a:p>
            <a:pPr>
              <a:spcBef>
                <a:spcPct val="0"/>
              </a:spcBef>
            </a:pPr>
            <a:r>
              <a:rPr lang="ru-RU" sz="4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Разбор заданий разных уровней </a:t>
            </a:r>
            <a:r>
              <a:rPr lang="ru-RU" sz="40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сложности</a:t>
            </a:r>
          </a:p>
          <a:p>
            <a:pPr>
              <a:spcBef>
                <a:spcPct val="0"/>
              </a:spcBef>
            </a:pPr>
            <a:r>
              <a:rPr lang="ru-RU" sz="40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40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естественно-научной грамотности </a:t>
            </a:r>
          </a:p>
        </p:txBody>
      </p:sp>
      <p:pic>
        <p:nvPicPr>
          <p:cNvPr id="11325" name="Picture 61" descr="Ecology and environment examp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025" y="-36024"/>
            <a:ext cx="3127975" cy="223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58269" y="5214822"/>
            <a:ext cx="8469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solidFill>
                  <a:srgbClr val="002060"/>
                </a:solidFill>
                <a:latin typeface="NotoSans"/>
              </a:rPr>
              <a:t>Мерщиев Александр Валерьевич, </a:t>
            </a:r>
          </a:p>
          <a:p>
            <a:pPr algn="r"/>
            <a:r>
              <a:rPr lang="ru-RU" sz="2000" i="1" dirty="0" smtClean="0">
                <a:solidFill>
                  <a:srgbClr val="002060"/>
                </a:solidFill>
                <a:latin typeface="NotoSans"/>
              </a:rPr>
              <a:t>к</a:t>
            </a:r>
            <a:r>
              <a:rPr lang="ru-RU" sz="2000" i="1" dirty="0" smtClean="0">
                <a:solidFill>
                  <a:srgbClr val="002060"/>
                </a:solidFill>
                <a:latin typeface="NotoSans"/>
              </a:rPr>
              <a:t>андидат </a:t>
            </a:r>
            <a:r>
              <a:rPr lang="ru-RU" sz="2000" i="1" dirty="0" smtClean="0">
                <a:solidFill>
                  <a:srgbClr val="002060"/>
                </a:solidFill>
                <a:latin typeface="NotoSans"/>
              </a:rPr>
              <a:t>биологических </a:t>
            </a:r>
            <a:r>
              <a:rPr lang="ru-RU" sz="2000" i="1" dirty="0" smtClean="0">
                <a:solidFill>
                  <a:srgbClr val="002060"/>
                </a:solidFill>
                <a:latin typeface="NotoSans"/>
              </a:rPr>
              <a:t>наук</a:t>
            </a:r>
          </a:p>
          <a:p>
            <a:pPr algn="r"/>
            <a:r>
              <a:rPr lang="ru-RU" sz="2000" i="1" dirty="0" smtClean="0">
                <a:solidFill>
                  <a:srgbClr val="002060"/>
                </a:solidFill>
                <a:latin typeface="NotoSans"/>
              </a:rPr>
              <a:t>руководитель проектов АО «Академия «Просвещение»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780478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2" y="672348"/>
            <a:ext cx="9750755" cy="25850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2810" y="3305558"/>
            <a:ext cx="7179191" cy="3499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1151" y="1601363"/>
            <a:ext cx="1904012" cy="62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1" y="891756"/>
            <a:ext cx="11440115" cy="1538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980" y="2739755"/>
            <a:ext cx="8273184" cy="403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3" y="839370"/>
            <a:ext cx="9630440" cy="985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91" y="2040150"/>
            <a:ext cx="11863772" cy="381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1" y="770072"/>
            <a:ext cx="11788003" cy="437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5974</TotalTime>
  <Words>457</Words>
  <Application>Microsoft Office PowerPoint</Application>
  <PresentationFormat>Широкоэкранный</PresentationFormat>
  <Paragraphs>201</Paragraphs>
  <Slides>54</Slides>
  <Notes>54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NotoSans</vt:lpstr>
      <vt:lpstr>Open Sans Light</vt:lpstr>
      <vt:lpstr>Тема Office</vt:lpstr>
      <vt:lpstr>Слайд think-cell</vt:lpstr>
      <vt:lpstr>Задания формата PISA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 формата PISA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КОМПАНИЙ ПРОСВЕЩЕНИЕ — СИСТЕМЕ ОБРАЗОВАНИЯ</dc:title>
  <dc:creator>Мегдальский Денис Игоревич</dc:creator>
  <cp:lastModifiedBy>Мерщиев Александр Валерьевич</cp:lastModifiedBy>
  <cp:revision>286</cp:revision>
  <dcterms:created xsi:type="dcterms:W3CDTF">2019-08-12T18:04:10Z</dcterms:created>
  <dcterms:modified xsi:type="dcterms:W3CDTF">2022-03-01T05:22:25Z</dcterms:modified>
</cp:coreProperties>
</file>