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56" r:id="rId3"/>
    <p:sldId id="266" r:id="rId4"/>
    <p:sldId id="259" r:id="rId5"/>
    <p:sldId id="258" r:id="rId6"/>
    <p:sldId id="260" r:id="rId7"/>
    <p:sldId id="263" r:id="rId8"/>
    <p:sldId id="261" r:id="rId9"/>
    <p:sldId id="264" r:id="rId10"/>
    <p:sldId id="262" r:id="rId11"/>
    <p:sldId id="265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70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D8154-B44B-4AF6-8E5F-A960798564F9}" type="datetimeFigureOut">
              <a:rPr lang="ru-RU" smtClean="0"/>
              <a:t>27.03.2026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FA610-A4CB-4551-A200-4EC029AA45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62599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D8154-B44B-4AF6-8E5F-A960798564F9}" type="datetimeFigureOut">
              <a:rPr lang="ru-RU" smtClean="0"/>
              <a:t>27.03.2026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FA610-A4CB-4551-A200-4EC029AA45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86322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D8154-B44B-4AF6-8E5F-A960798564F9}" type="datetimeFigureOut">
              <a:rPr lang="ru-RU" smtClean="0"/>
              <a:t>27.03.2026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FA610-A4CB-4551-A200-4EC029AA45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63069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D8154-B44B-4AF6-8E5F-A960798564F9}" type="datetimeFigureOut">
              <a:rPr lang="ru-RU" smtClean="0"/>
              <a:t>27.03.2026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FA610-A4CB-4551-A200-4EC029AA45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68391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D8154-B44B-4AF6-8E5F-A960798564F9}" type="datetimeFigureOut">
              <a:rPr lang="ru-RU" smtClean="0"/>
              <a:t>27.03.2026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FA610-A4CB-4551-A200-4EC029AA45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7477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D8154-B44B-4AF6-8E5F-A960798564F9}" type="datetimeFigureOut">
              <a:rPr lang="ru-RU" smtClean="0"/>
              <a:t>27.03.2026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FA610-A4CB-4551-A200-4EC029AA45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9004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D8154-B44B-4AF6-8E5F-A960798564F9}" type="datetimeFigureOut">
              <a:rPr lang="ru-RU" smtClean="0"/>
              <a:t>27.03.2026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FA610-A4CB-4551-A200-4EC029AA45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27295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D8154-B44B-4AF6-8E5F-A960798564F9}" type="datetimeFigureOut">
              <a:rPr lang="ru-RU" smtClean="0"/>
              <a:t>27.03.2026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FA610-A4CB-4551-A200-4EC029AA45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97930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D8154-B44B-4AF6-8E5F-A960798564F9}" type="datetimeFigureOut">
              <a:rPr lang="ru-RU" smtClean="0"/>
              <a:t>27.03.2026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FA610-A4CB-4551-A200-4EC029AA45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74074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D8154-B44B-4AF6-8E5F-A960798564F9}" type="datetimeFigureOut">
              <a:rPr lang="ru-RU" smtClean="0"/>
              <a:t>27.03.2026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FA610-A4CB-4551-A200-4EC029AA45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42726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D8154-B44B-4AF6-8E5F-A960798564F9}" type="datetimeFigureOut">
              <a:rPr lang="ru-RU" smtClean="0"/>
              <a:t>27.03.2026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FA610-A4CB-4551-A200-4EC029AA45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5535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6D8154-B44B-4AF6-8E5F-A960798564F9}" type="datetimeFigureOut">
              <a:rPr lang="ru-RU" smtClean="0"/>
              <a:t>27.03.2026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4FA610-A4CB-4551-A200-4EC029AA45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6778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kalmnlib.ru/articles/1920-kto-videl-lotos-tot-prikosnulsja-k-bozhestvu.html" TargetMode="External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22341" y="298218"/>
            <a:ext cx="5731727" cy="1325563"/>
          </a:xfrm>
        </p:spPr>
        <p:txBody>
          <a:bodyPr>
            <a:noAutofit/>
          </a:bodyPr>
          <a:lstStyle/>
          <a:p>
            <a:r>
              <a:rPr lang="ru-RU" sz="4800" dirty="0"/>
              <a:t>мастер-класс</a:t>
            </a:r>
            <a:endParaRPr lang="ru-RU" sz="4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«ЦВЕТЫ  НА  ГЕРАЛЬДИКЕ  НАРОДОВ  РОССИИ</a:t>
            </a:r>
            <a:r>
              <a:rPr lang="ru-RU" dirty="0" smtClean="0"/>
              <a:t>»</a:t>
            </a:r>
          </a:p>
          <a:p>
            <a:pPr marL="0" indent="0">
              <a:buNone/>
            </a:pPr>
            <a:r>
              <a:rPr lang="ru-RU" dirty="0" smtClean="0"/>
              <a:t>                                                                      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                                                    Демонстрирует :</a:t>
            </a:r>
          </a:p>
          <a:p>
            <a:pPr marL="0" indent="0">
              <a:buNone/>
            </a:pPr>
            <a:r>
              <a:rPr lang="ru-RU" dirty="0" smtClean="0"/>
              <a:t>                                                   </a:t>
            </a:r>
            <a:r>
              <a:rPr lang="ru-RU" dirty="0" err="1" smtClean="0"/>
              <a:t>Кац</a:t>
            </a:r>
            <a:r>
              <a:rPr lang="ru-RU" dirty="0" smtClean="0"/>
              <a:t> Юлия </a:t>
            </a:r>
            <a:r>
              <a:rPr lang="ru-RU" dirty="0" err="1" smtClean="0"/>
              <a:t>Владимировна,учитель</a:t>
            </a:r>
            <a:r>
              <a:rPr lang="ru-RU" dirty="0" smtClean="0"/>
              <a:t> труда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404963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+mn-lt"/>
              </a:rPr>
              <a:t>                   ЭТАПЫ ИЗГОТОВЛЕНИЯ</a:t>
            </a:r>
            <a:endParaRPr lang="ru-RU" dirty="0"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67668" y="1405962"/>
            <a:ext cx="2529467" cy="331100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2342666"/>
            <a:ext cx="3367668" cy="451533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7136" y="2555281"/>
            <a:ext cx="3239694" cy="430271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36831" y="1115112"/>
            <a:ext cx="3055170" cy="3936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0182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+mn-lt"/>
              </a:rPr>
              <a:t>                  СПАСИБО ЗА ВНИМАНИЕ</a:t>
            </a:r>
            <a:endParaRPr lang="ru-RU" dirty="0"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02927" y="1769868"/>
            <a:ext cx="4382429" cy="5088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0725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367991"/>
            <a:ext cx="8735122" cy="970155"/>
          </a:xfrm>
        </p:spPr>
        <p:txBody>
          <a:bodyPr/>
          <a:lstStyle/>
          <a:p>
            <a:endParaRPr lang="ru-RU" dirty="0"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1338146"/>
            <a:ext cx="9472965" cy="2085277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1600" dirty="0" smtClean="0"/>
              <a:t>«ЦВЕТЫ  НА  ГЕРАЛЬДИКЕ  НАРОДОВ  РОССИИ»</a:t>
            </a:r>
          </a:p>
          <a:p>
            <a:pPr>
              <a:lnSpc>
                <a:spcPct val="100000"/>
              </a:lnSpc>
            </a:pPr>
            <a:r>
              <a:rPr lang="ru-RU" sz="1600" b="1" dirty="0" smtClean="0"/>
              <a:t>Россия </a:t>
            </a:r>
            <a:r>
              <a:rPr lang="ru-RU" sz="1600" b="1" dirty="0"/>
              <a:t>— многонациональное государство</a:t>
            </a:r>
            <a:r>
              <a:rPr lang="ru-RU" sz="1600" dirty="0"/>
              <a:t>, на территории которого проживает </a:t>
            </a:r>
            <a:r>
              <a:rPr lang="ru-RU" sz="1600" b="1" dirty="0"/>
              <a:t>более 190 этнических групп</a:t>
            </a:r>
            <a:r>
              <a:rPr lang="ru-RU" sz="1600" dirty="0"/>
              <a:t>. </a:t>
            </a:r>
            <a:endParaRPr lang="ru-RU" sz="1600" dirty="0" smtClean="0"/>
          </a:p>
          <a:p>
            <a:pPr>
              <a:lnSpc>
                <a:spcPct val="100000"/>
              </a:lnSpc>
            </a:pPr>
            <a:r>
              <a:rPr lang="ru-RU" sz="1600" dirty="0" smtClean="0"/>
              <a:t>Согласно </a:t>
            </a:r>
            <a:r>
              <a:rPr lang="ru-RU" sz="1600" dirty="0"/>
              <a:t>Конституции РФ, государство состоит из </a:t>
            </a:r>
            <a:r>
              <a:rPr lang="ru-RU" sz="1600" b="1" dirty="0"/>
              <a:t>89 равноправных субъектов</a:t>
            </a:r>
            <a:r>
              <a:rPr lang="ru-RU" sz="1600" dirty="0"/>
              <a:t>. </a:t>
            </a:r>
          </a:p>
          <a:p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/>
              <a:t>21 республика на территории РФ</a:t>
            </a:r>
            <a:endParaRPr lang="ru-RU" sz="1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470" y="3356513"/>
            <a:ext cx="4341539" cy="3256154"/>
          </a:xfrm>
          <a:prstGeom prst="rect">
            <a:avLst/>
          </a:prstGeom>
        </p:spPr>
      </p:pic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6301" y="3354422"/>
            <a:ext cx="4436326" cy="3327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96934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+mn-lt"/>
              </a:rPr>
              <a:t>                              ТЕМА УРОКА</a:t>
            </a:r>
            <a:endParaRPr lang="ru-RU" dirty="0">
              <a:latin typeface="+mn-lt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07380904"/>
              </p:ext>
            </p:extLst>
          </p:nvPr>
        </p:nvGraphicFramePr>
        <p:xfrm>
          <a:off x="838200" y="1918010"/>
          <a:ext cx="10515600" cy="4226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515600">
                  <a:extLst>
                    <a:ext uri="{9D8B030D-6E8A-4147-A177-3AD203B41FA5}">
                      <a16:colId xmlns:a16="http://schemas.microsoft.com/office/drawing/2014/main" val="3766052420"/>
                    </a:ext>
                  </a:extLst>
                </a:gridCol>
              </a:tblGrid>
              <a:tr h="42263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4800" dirty="0" smtClean="0">
                          <a:effectLst/>
                          <a:latin typeface="+mn-lt"/>
                        </a:rPr>
                        <a:t>Пластмасса </a:t>
                      </a:r>
                      <a:r>
                        <a:rPr lang="ru-RU" sz="4800" dirty="0">
                          <a:effectLst/>
                          <a:latin typeface="+mn-lt"/>
                        </a:rPr>
                        <a:t>и другие современные материалы: свойства, получение и использование.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4800" dirty="0">
                          <a:effectLst/>
                          <a:latin typeface="+mn-lt"/>
                        </a:rPr>
                        <a:t>Технологии обработки конструкционных материалов-7кл.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</a:rPr>
                        <a:t> </a:t>
                      </a:r>
                      <a:endParaRPr lang="ru-RU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154654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573648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88625" y="4972051"/>
            <a:ext cx="772795" cy="159047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07935" y="3933298"/>
            <a:ext cx="6167485" cy="2550548"/>
          </a:xfrm>
        </p:spPr>
        <p:txBody>
          <a:bodyPr>
            <a:normAutofit fontScale="85000" lnSpcReduction="10000"/>
          </a:bodyPr>
          <a:lstStyle/>
          <a:p>
            <a:pPr lvl="0"/>
            <a:r>
              <a:rPr lang="ru-RU" b="1" dirty="0"/>
              <a:t>Республика Башкортостан</a:t>
            </a:r>
            <a:r>
              <a:rPr lang="ru-RU" dirty="0"/>
              <a:t>. На гербе изображён цветок </a:t>
            </a:r>
            <a:r>
              <a:rPr lang="ru-RU" dirty="0" err="1"/>
              <a:t>курая</a:t>
            </a:r>
            <a:r>
              <a:rPr lang="ru-RU" dirty="0"/>
              <a:t> — символ дружбы, семь его лепестков символизируют семь родов, положивших начало консолидации народов Башкортостана на его территории</a:t>
            </a:r>
            <a:r>
              <a:rPr lang="ru-RU" dirty="0" smtClean="0"/>
              <a:t>.</a:t>
            </a:r>
            <a:r>
              <a:rPr lang="ru-RU" b="1" dirty="0"/>
              <a:t> </a:t>
            </a:r>
            <a:r>
              <a:rPr lang="ru-RU" b="1" dirty="0" err="1"/>
              <a:t>Курай</a:t>
            </a:r>
            <a:r>
              <a:rPr lang="ru-RU" dirty="0"/>
              <a:t> — башкирская продольная открытая флейта. Считается одним из национальных символов башкирского народа. </a:t>
            </a:r>
          </a:p>
          <a:p>
            <a:endParaRPr lang="ru-RU" dirty="0"/>
          </a:p>
        </p:txBody>
      </p:sp>
      <p:pic>
        <p:nvPicPr>
          <p:cNvPr id="1026" name="Picture 2" descr="Изображение с сайта en.wikipedia.or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638" y="517312"/>
            <a:ext cx="2584644" cy="2734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icture backgrou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63181">
            <a:off x="546545" y="4454991"/>
            <a:ext cx="2101337" cy="1567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icture backgroun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5420" y="3933298"/>
            <a:ext cx="2286000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Picture backgroun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4817" y="245326"/>
            <a:ext cx="6470205" cy="3278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48989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7438" y="249646"/>
            <a:ext cx="5257800" cy="3928250"/>
          </a:xfrm>
        </p:spPr>
      </p:pic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1949" y="337501"/>
            <a:ext cx="4830337" cy="3697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5101" y="4034796"/>
            <a:ext cx="4057185" cy="270479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 rot="10800000" flipV="1">
            <a:off x="1300975" y="4653129"/>
            <a:ext cx="575403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333333"/>
                </a:solidFill>
                <a:latin typeface="+mj-lt"/>
              </a:rPr>
              <a:t>Лотос олицетворяет </a:t>
            </a:r>
            <a:r>
              <a:rPr lang="ru-RU" b="1" dirty="0">
                <a:solidFill>
                  <a:srgbClr val="333333"/>
                </a:solidFill>
                <a:latin typeface="+mj-lt"/>
              </a:rPr>
              <a:t>чистоту, совершенство, изящество</a:t>
            </a:r>
            <a:r>
              <a:rPr lang="ru-RU" dirty="0">
                <a:solidFill>
                  <a:srgbClr val="333333"/>
                </a:solidFill>
                <a:latin typeface="+mj-lt"/>
              </a:rPr>
              <a:t> и стремление к духовной чистоте</a:t>
            </a:r>
            <a:r>
              <a:rPr lang="ru-RU" dirty="0" smtClean="0">
                <a:solidFill>
                  <a:srgbClr val="333333"/>
                </a:solidFill>
                <a:latin typeface="+mj-lt"/>
              </a:rPr>
              <a:t>.</a:t>
            </a:r>
          </a:p>
          <a:p>
            <a:r>
              <a:rPr lang="ru-RU" dirty="0">
                <a:latin typeface="+mj-lt"/>
              </a:rPr>
              <a:t>Лотос также изображён на ордене — </a:t>
            </a:r>
            <a:r>
              <a:rPr lang="ru-RU" b="1" dirty="0">
                <a:latin typeface="+mj-lt"/>
              </a:rPr>
              <a:t>Орден Белого Лотоса</a:t>
            </a:r>
            <a:r>
              <a:rPr lang="ru-RU" dirty="0">
                <a:latin typeface="+mj-lt"/>
              </a:rPr>
              <a:t>, который вручают как высшую степе</a:t>
            </a:r>
            <a:r>
              <a:rPr lang="ru-RU" dirty="0"/>
              <a:t>нь отличия Герою республики Калмыкия. </a:t>
            </a:r>
            <a:r>
              <a:rPr lang="ru-RU" dirty="0">
                <a:hlinkClick r:id="rId5"/>
              </a:rPr>
              <a:t/>
            </a:r>
            <a:br>
              <a:rPr lang="ru-RU" dirty="0">
                <a:hlinkClick r:id="rId5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936136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09929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               </a:t>
            </a:r>
            <a:br>
              <a:rPr lang="ru-RU" dirty="0" smtClean="0"/>
            </a:br>
            <a:r>
              <a:rPr lang="ru-RU" dirty="0" smtClean="0">
                <a:latin typeface="+mn-lt"/>
              </a:rPr>
              <a:t>                           ПРОБЛЕМЫ ЗЕМЛИ </a:t>
            </a:r>
            <a:br>
              <a:rPr lang="ru-RU" dirty="0" smtClean="0">
                <a:latin typeface="+mn-lt"/>
              </a:rPr>
            </a:br>
            <a:r>
              <a:rPr lang="ru-RU" dirty="0" smtClean="0">
                <a:latin typeface="+mn-lt"/>
              </a:rPr>
              <a:t/>
            </a:r>
            <a:br>
              <a:rPr lang="ru-RU" dirty="0" smtClean="0">
                <a:latin typeface="+mn-lt"/>
              </a:rPr>
            </a:br>
            <a:r>
              <a:rPr lang="ru-RU" dirty="0" smtClean="0">
                <a:latin typeface="+mn-lt"/>
              </a:rPr>
              <a:t>                         ПЛАСТИК И ЭКОЛОГИЯ </a:t>
            </a:r>
            <a:endParaRPr lang="ru-RU" dirty="0">
              <a:latin typeface="+mn-lt"/>
            </a:endParaRPr>
          </a:p>
        </p:txBody>
      </p:sp>
      <p:pic>
        <p:nvPicPr>
          <p:cNvPr id="1026" name="Picture 2" descr="https://avatars.mds.yandex.net/i?id=a1e340aa0c618fd9614bd90570d9fb8b_l-5463607-images-thumbs&amp;n=1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9350" y="2639799"/>
            <a:ext cx="5962650" cy="397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icture backgrou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" y="2780796"/>
            <a:ext cx="5676900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03689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4331" y="793015"/>
            <a:ext cx="10005819" cy="5628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51906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+mn-lt"/>
              </a:rPr>
              <a:t>                    ИСПОЛЬЗОВАННЫЕ </a:t>
            </a:r>
            <a:br>
              <a:rPr lang="ru-RU" dirty="0" smtClean="0">
                <a:latin typeface="+mn-lt"/>
              </a:rPr>
            </a:br>
            <a:r>
              <a:rPr lang="ru-RU" dirty="0" smtClean="0">
                <a:latin typeface="+mn-lt"/>
              </a:rPr>
              <a:t>           ИНСТРУМЕНТЫ И МАТЕРИАЛЫ </a:t>
            </a:r>
            <a:endParaRPr lang="ru-RU" dirty="0">
              <a:latin typeface="+mn-lt"/>
            </a:endParaRPr>
          </a:p>
        </p:txBody>
      </p:sp>
      <p:pic>
        <p:nvPicPr>
          <p:cNvPr id="2050" name="Picture 2" descr="https://avatars.mds.yandex.net/i?id=ca535666f1cfa9769c140318cf7adfebc647d237-13323380-images-thumbs&amp;n=1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1131" y="1690688"/>
            <a:ext cx="4572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avatars.mds.yandex.net/i?id=6ed37c505f75729628889065a5fa1be43b6b2a39-5222088-images-thumbs&amp;n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73405"/>
            <a:ext cx="2427259" cy="2427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Picture backgroun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273" y="4605182"/>
            <a:ext cx="2999020" cy="2216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Picture backgroun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5996" y="4261857"/>
            <a:ext cx="2020132" cy="2596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Купить TG-01, клеевой пистолет на сайте официального дилера по выгодной цене - О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8835" y="2070542"/>
            <a:ext cx="2984965" cy="2155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s://avatars.mds.yandex.net/i?id=f9b5b081ae42d15ed5cb0a5b2d800f15-5495958-images-thumbs&amp;n=1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3932" y="4466174"/>
            <a:ext cx="2115556" cy="2115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avatars.mds.yandex.net/i?id=3ca4ee4f91a173f782a4ebb9a8ceed02_l-3374823-images-thumbs&amp;n=1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6449" y="4738687"/>
            <a:ext cx="2641946" cy="1761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92736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690688"/>
            <a:ext cx="5768897" cy="4876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icture background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870" y="1690688"/>
            <a:ext cx="5798130" cy="4876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054268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382</TotalTime>
  <Words>94</Words>
  <Application>Microsoft Office PowerPoint</Application>
  <PresentationFormat>Широкоэкранный</PresentationFormat>
  <Paragraphs>21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Тема Office</vt:lpstr>
      <vt:lpstr>мастер-класс</vt:lpstr>
      <vt:lpstr>Презентация PowerPoint</vt:lpstr>
      <vt:lpstr>                              ТЕМА УРОКА</vt:lpstr>
      <vt:lpstr>Презентация PowerPoint</vt:lpstr>
      <vt:lpstr>Презентация PowerPoint</vt:lpstr>
      <vt:lpstr>                                                 ПРОБЛЕМЫ ЗЕМЛИ                            ПЛАСТИК И ЭКОЛОГИЯ </vt:lpstr>
      <vt:lpstr>Презентация PowerPoint</vt:lpstr>
      <vt:lpstr>                    ИСПОЛЬЗОВАННЫЕ             ИНСТРУМЕНТЫ И МАТЕРИАЛЫ </vt:lpstr>
      <vt:lpstr>Презентация PowerPoint</vt:lpstr>
      <vt:lpstr>                   ЭТАПЫ ИЗГОТОВЛЕНИЯ</vt:lpstr>
      <vt:lpstr>                  СПАСИБО ЗА ВНИМАНИЕ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99</cp:revision>
  <dcterms:created xsi:type="dcterms:W3CDTF">2026-02-10T09:28:37Z</dcterms:created>
  <dcterms:modified xsi:type="dcterms:W3CDTF">2026-03-27T08:51:47Z</dcterms:modified>
</cp:coreProperties>
</file>