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7" r:id="rId4"/>
    <p:sldId id="259" r:id="rId5"/>
    <p:sldId id="260" r:id="rId6"/>
    <p:sldId id="262" r:id="rId7"/>
    <p:sldId id="264" r:id="rId8"/>
    <p:sldId id="265" r:id="rId9"/>
    <p:sldId id="266" r:id="rId10"/>
    <p:sldId id="271" r:id="rId11"/>
    <p:sldId id="272" r:id="rId12"/>
    <p:sldId id="270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739C2951-A7FC-4A94-8237-620351E796EA}">
          <p14:sldIdLst>
            <p14:sldId id="256"/>
            <p14:sldId id="258"/>
            <p14:sldId id="267"/>
            <p14:sldId id="259"/>
            <p14:sldId id="260"/>
            <p14:sldId id="262"/>
            <p14:sldId id="264"/>
            <p14:sldId id="265"/>
            <p14:sldId id="266"/>
            <p14:sldId id="271"/>
            <p14:sldId id="272"/>
            <p14:sldId id="270"/>
            <p14:sldId id="268"/>
          </p14:sldIdLst>
        </p14:section>
        <p14:section name="Раздел без заголовка" id="{99C46170-931E-4AE0-84CE-5EA2D27A99F3}">
          <p14:sldIdLst>
            <p14:sldId id="26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FAFA"/>
    <a:srgbClr val="FF00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92" d="100"/>
          <a:sy n="92" d="100"/>
        </p:scale>
        <p:origin x="46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удовлетворенность 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качеством проведенного 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 </a:t>
            </a:r>
            <a:endParaRPr lang="ru-RU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удовлетворенноссть качеством проведенного мероприяти</c:v>
                </c:pt>
              </c:strCache>
            </c:strRef>
          </c:tx>
          <c:dPt>
            <c:idx val="0"/>
            <c:bubble3D val="0"/>
            <c:explosion val="2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-7.8930477893161904E-2"/>
                  <c:y val="0.1095984729294759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6.2248025156275755E-2"/>
                  <c:y val="-0.1383372194943256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5.1932684139120291E-2"/>
                  <c:y val="-0.1370093520659622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7.7721607262860259E-2"/>
                  <c:y val="0.100842545442344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40" b="1" i="1" u="none" strike="noStrike" kern="1200" baseline="0">
                      <a:solidFill>
                        <a:schemeClr val="accent5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40" b="1" i="1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в целом работой мастер-класса</c:v>
                </c:pt>
                <c:pt idx="1">
                  <c:v>содержанием материала</c:v>
                </c:pt>
                <c:pt idx="2">
                  <c:v>методикой проведения</c:v>
                </c:pt>
                <c:pt idx="3">
                  <c:v>работой учителей-мастеров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100</c:v>
                </c:pt>
                <c:pt idx="1">
                  <c:v>69</c:v>
                </c:pt>
                <c:pt idx="2">
                  <c:v>85</c:v>
                </c:pt>
                <c:pt idx="3">
                  <c:v>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2722938618179969E-2"/>
          <c:y val="0.79444621401509141"/>
          <c:w val="0.88811289893111189"/>
          <c:h val="0.18804193101064545"/>
        </c:manualLayout>
      </c:layout>
      <c:overlay val="0"/>
      <c:sp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50000" t="50000" r="50000" b="50000"/>
          </a:path>
          <a:tileRect/>
        </a:gra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удовлетворенность 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качеством проведенного 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 </a:t>
            </a:r>
            <a:endParaRPr lang="ru-RU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удовлетворенноссть качеством проведенного мероприяти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prst="angle"/>
            </a:sp3d>
          </c:spPr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prst="angle"/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prst="angle"/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prst="angle"/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prst="angle"/>
              </a:sp3d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prst="angle"/>
              </a:sp3d>
            </c:spPr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prst="angle"/>
              </a:sp3d>
            </c:spPr>
          </c:dPt>
          <c:dLbls>
            <c:dLbl>
              <c:idx val="0"/>
              <c:layout>
                <c:manualLayout>
                  <c:x val="-6.4667097772198763E-3"/>
                  <c:y val="-2.75777243689182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8.6055003994064787E-3"/>
                  <c:y val="-1.86728771701945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2.0132628348992019E-3"/>
                  <c:y val="-1.44263672461206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3309368937578454E-2"/>
                  <c:y val="-2.757772436891825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40" b="1" i="1" u="none" strike="noStrike" kern="1200" baseline="0">
                      <a:solidFill>
                        <a:schemeClr val="accent5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40" b="1" i="1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5"/>
                <c:pt idx="0">
                  <c:v>полезность</c:v>
                </c:pt>
                <c:pt idx="1">
                  <c:v>новизна</c:v>
                </c:pt>
                <c:pt idx="2">
                  <c:v>возможность применения</c:v>
                </c:pt>
                <c:pt idx="3">
                  <c:v>активность участников</c:v>
                </c:pt>
                <c:pt idx="4">
                  <c:v>актуальность материала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100</c:v>
                </c:pt>
                <c:pt idx="1">
                  <c:v>54</c:v>
                </c:pt>
                <c:pt idx="2">
                  <c:v>92</c:v>
                </c:pt>
                <c:pt idx="3">
                  <c:v>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b"/>
      <c:legendEntry>
        <c:idx val="4"/>
        <c:delete val="1"/>
      </c:legendEntry>
      <c:layout>
        <c:manualLayout>
          <c:xMode val="edge"/>
          <c:yMode val="edge"/>
          <c:x val="5.7553856492576112E-2"/>
          <c:y val="0.83822585145074913"/>
          <c:w val="0.91452242382745652"/>
          <c:h val="0.15312347604346066"/>
        </c:manualLayout>
      </c:layout>
      <c:overlay val="0"/>
      <c:sp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50000" t="50000" r="50000" b="50000"/>
          </a:path>
          <a:tileRect/>
        </a:gra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07.11.2016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874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07.11.2016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004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07.11.2016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7074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07.11.2016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4265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07.11.2016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550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07.11.2016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9083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07.11.2016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6000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07.11.2016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4350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07.11.2016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4920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07.11.2016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1012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07.11.2016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4140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2000">
              <a:schemeClr val="accent1">
                <a:lumMod val="5000"/>
                <a:lumOff val="95000"/>
              </a:schemeClr>
            </a:gs>
            <a:gs pos="57000">
              <a:schemeClr val="accent5">
                <a:lumMod val="40000"/>
                <a:lumOff val="60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BB889-9D34-4BBB-8EBF-7B432ADE08F0}" type="datetimeFigureOut">
              <a:rPr lang="ru-RU" smtClean="0"/>
              <a:t>07.11.2016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180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32909" y="270163"/>
            <a:ext cx="5611091" cy="3553692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Мастер-класс как форма распространения педагогического </a:t>
            </a:r>
            <a:br>
              <a:rPr lang="ru-RU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</a:br>
            <a:r>
              <a:rPr lang="ru-RU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опыта</a:t>
            </a:r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/>
            </a:r>
            <a:b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</a:br>
            <a:endParaRPr lang="ru-RU" sz="4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</a:endParaRPr>
          </a:p>
        </p:txBody>
      </p:sp>
      <p:sp>
        <p:nvSpPr>
          <p:cNvPr id="1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141698" y="4520045"/>
            <a:ext cx="5002302" cy="1278082"/>
          </a:xfrm>
        </p:spPr>
        <p:txBody>
          <a:bodyPr>
            <a:normAutofit fontScale="85000" lnSpcReduction="20000"/>
          </a:bodyPr>
          <a:lstStyle/>
          <a:p>
            <a:pPr algn="r"/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  <a:t>Ерохина С.Б.,</a:t>
            </a:r>
          </a:p>
          <a:p>
            <a:pPr algn="r"/>
            <a:r>
              <a:rPr lang="ru-RU" sz="2400" dirty="0">
                <a:solidFill>
                  <a:schemeClr val="accent5">
                    <a:lumMod val="50000"/>
                  </a:schemeClr>
                </a:solidFill>
              </a:rPr>
              <a:t>м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  <a:t>етодист</a:t>
            </a:r>
          </a:p>
          <a:p>
            <a:pPr algn="r"/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  <a:t>МБУ «Киришский центр МППС»</a:t>
            </a:r>
          </a:p>
          <a:p>
            <a:pPr algn="r"/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  <a:t>2016 г.</a:t>
            </a:r>
            <a:endParaRPr lang="ru-RU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3832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опроса участников </a:t>
            </a:r>
            <a:b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мастер-класса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95265453"/>
              </p:ext>
            </p:extLst>
          </p:nvPr>
        </p:nvGraphicFramePr>
        <p:xfrm>
          <a:off x="628650" y="1690689"/>
          <a:ext cx="78867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681986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опроса участников </a:t>
            </a:r>
            <a:b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мастер-класса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1218049"/>
              </p:ext>
            </p:extLst>
          </p:nvPr>
        </p:nvGraphicFramePr>
        <p:xfrm>
          <a:off x="628650" y="1690689"/>
          <a:ext cx="78867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198129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104" y="3411359"/>
            <a:ext cx="4595521" cy="34466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676" y="554514"/>
            <a:ext cx="4456091" cy="33420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8737" y="2356835"/>
            <a:ext cx="4575263" cy="3431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836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Экскурсия в школьный краеведческий музей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829" y="1690689"/>
            <a:ext cx="4330837" cy="32481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8752" y="3206840"/>
            <a:ext cx="4009283" cy="30069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47752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1217" y="231819"/>
            <a:ext cx="7794133" cy="1828801"/>
          </a:xfrm>
        </p:spPr>
        <p:txBody>
          <a:bodyPr>
            <a:noAutofit/>
          </a:bodyPr>
          <a:lstStyle/>
          <a:p>
            <a:pPr algn="ctr"/>
            <a:r>
              <a:rPr lang="ru-RU" sz="4800" b="1" i="1" dirty="0" smtClean="0">
                <a:solidFill>
                  <a:srgbClr val="002060"/>
                </a:solidFill>
              </a:rPr>
              <a:t/>
            </a:r>
            <a:br>
              <a:rPr lang="ru-RU" sz="4800" b="1" i="1" dirty="0" smtClean="0">
                <a:solidFill>
                  <a:srgbClr val="002060"/>
                </a:solidFill>
              </a:rPr>
            </a:br>
            <a:r>
              <a:rPr lang="ru-RU" sz="4800" b="1" i="1" dirty="0" smtClean="0">
                <a:solidFill>
                  <a:srgbClr val="002060"/>
                </a:solidFill>
              </a:rPr>
              <a:t>Все </a:t>
            </a:r>
            <a:r>
              <a:rPr lang="ru-RU" sz="4800" b="1" i="1" dirty="0">
                <a:solidFill>
                  <a:srgbClr val="002060"/>
                </a:solidFill>
              </a:rPr>
              <a:t>должно быть просто, но не проще.</a:t>
            </a:r>
            <a:r>
              <a:rPr lang="ru-RU" sz="3600" b="1" i="1" dirty="0">
                <a:solidFill>
                  <a:srgbClr val="002060"/>
                </a:solidFill>
              </a:rPr>
              <a:t> </a:t>
            </a:r>
            <a:r>
              <a:rPr lang="ru-RU" sz="3600" b="1" i="1" dirty="0" smtClean="0">
                <a:solidFill>
                  <a:srgbClr val="002060"/>
                </a:solidFill>
              </a:rPr>
              <a:t/>
            </a:r>
            <a:br>
              <a:rPr lang="ru-RU" sz="3600" b="1" i="1" dirty="0" smtClean="0">
                <a:solidFill>
                  <a:srgbClr val="002060"/>
                </a:solidFill>
              </a:rPr>
            </a:br>
            <a:r>
              <a:rPr lang="ru-RU" sz="3600" b="1" i="1" dirty="0" smtClean="0">
                <a:solidFill>
                  <a:srgbClr val="002060"/>
                </a:solidFill>
              </a:rPr>
              <a:t>(</a:t>
            </a:r>
            <a:r>
              <a:rPr lang="ru-RU" sz="3600" b="1" i="1" dirty="0">
                <a:solidFill>
                  <a:srgbClr val="002060"/>
                </a:solidFill>
              </a:rPr>
              <a:t>Альберт Эйнштейн)</a:t>
            </a:r>
            <a:r>
              <a:rPr lang="ru-RU" sz="3600" b="1" i="1" dirty="0">
                <a:solidFill>
                  <a:srgbClr val="002060"/>
                </a:solidFill>
                <a:latin typeface="Times New Roman, serif"/>
              </a:rPr>
              <a:t/>
            </a:r>
            <a:br>
              <a:rPr lang="ru-RU" sz="3600" b="1" i="1" dirty="0">
                <a:solidFill>
                  <a:srgbClr val="002060"/>
                </a:solidFill>
                <a:latin typeface="Times New Roman, serif"/>
              </a:rPr>
            </a:br>
            <a:endParaRPr lang="ru-RU" sz="3600" b="1" i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2343955"/>
            <a:ext cx="7886700" cy="4185634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  <a:latin typeface="Times New Roman, serif"/>
              </a:rPr>
              <a:t>Сегодня, я надеюсь, вы получили порцию вдохновения! </a:t>
            </a:r>
          </a:p>
          <a:p>
            <a:pPr marL="0" indent="0" algn="ctr">
              <a:buNone/>
            </a:pP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  <a:t>Можно  </a:t>
            </a:r>
            <a:r>
              <a:rPr lang="ru-RU" sz="3600" b="1" dirty="0">
                <a:solidFill>
                  <a:schemeClr val="accent2">
                    <a:lumMod val="75000"/>
                  </a:schemeClr>
                </a:solidFill>
              </a:rPr>
              <a:t>долго говорить о том, как провести мастер-класс, но это будут только слова, пока не будет самостоятельно подготовлен и проведен свой первый мастер-класс</a:t>
            </a: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  <a:p>
            <a:pPr marL="0" indent="0" algn="ctr">
              <a:buNone/>
            </a:pPr>
            <a:endParaRPr lang="ru-RU" sz="2400" b="1" dirty="0" smtClean="0">
              <a:solidFill>
                <a:schemeClr val="accent2">
                  <a:lumMod val="75000"/>
                </a:schemeClr>
              </a:solidFill>
              <a:latin typeface="Times New Roman, serif"/>
            </a:endParaRPr>
          </a:p>
          <a:p>
            <a:pPr marL="0" indent="0" algn="ctr">
              <a:buNone/>
            </a:pPr>
            <a:r>
              <a:rPr lang="ru-RU" sz="3600" b="1" dirty="0" smtClean="0">
                <a:solidFill>
                  <a:srgbClr val="002060"/>
                </a:solidFill>
                <a:latin typeface="Times New Roman, serif"/>
              </a:rPr>
              <a:t>Спасибо </a:t>
            </a:r>
            <a:r>
              <a:rPr lang="ru-RU" sz="3600" b="1" dirty="0">
                <a:solidFill>
                  <a:srgbClr val="002060"/>
                </a:solidFill>
                <a:latin typeface="Times New Roman, serif"/>
              </a:rPr>
              <a:t>за </a:t>
            </a:r>
            <a:r>
              <a:rPr lang="ru-RU" sz="3600" b="1" dirty="0" smtClean="0">
                <a:solidFill>
                  <a:srgbClr val="002060"/>
                </a:solidFill>
                <a:latin typeface="Times New Roman, serif"/>
              </a:rPr>
              <a:t>внимание!</a:t>
            </a:r>
            <a:endParaRPr lang="ru-RU" sz="3200" b="1" dirty="0">
              <a:solidFill>
                <a:srgbClr val="002060"/>
              </a:solidFill>
              <a:latin typeface="Tahoma" panose="020B060403050404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3561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07817" y="365126"/>
            <a:ext cx="8468591" cy="6160365"/>
          </a:xfrm>
        </p:spPr>
        <p:txBody>
          <a:bodyPr>
            <a:normAutofit/>
          </a:bodyPr>
          <a:lstStyle/>
          <a:p>
            <a:pPr algn="r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Мастер-класс – это ярко выраженная форма ученичества именно у Мастера, то есть передача мастером ученикам опыта, мастерства, искусства путем прямого и комментированного показа приемов работы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М.М. Поташник</a:t>
            </a:r>
            <a:b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доктор педагогических наук</a:t>
            </a:r>
            <a:b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профессор</a:t>
            </a:r>
            <a:endParaRPr lang="ru-RU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6947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Что такое мастер-класс?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Особая форма передачи педагогического опыта</a:t>
            </a:r>
          </a:p>
          <a:p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Территория активного обучения</a:t>
            </a:r>
          </a:p>
          <a:p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Эффективная форма обмена опытом</a:t>
            </a:r>
          </a:p>
          <a:p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Интересное педагогическое мероприятие</a:t>
            </a:r>
          </a:p>
          <a:p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Перспективное звено повышения квалификации</a:t>
            </a:r>
          </a:p>
          <a:p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Педагогическая кухня, на которой учат готовить педагогические блюда</a:t>
            </a:r>
            <a:endParaRPr lang="ru-RU" sz="28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906564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629842" y="342900"/>
            <a:ext cx="3868340" cy="953799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мастер-класса</a:t>
            </a:r>
            <a:endParaRPr lang="ru-RU" sz="28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01336" y="1943100"/>
            <a:ext cx="4196846" cy="42465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ru-RU" dirty="0" smtClean="0"/>
          </a:p>
          <a:p>
            <a:pPr marL="0" indent="0" algn="ctr">
              <a:buNone/>
            </a:pP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условий для полноценного проявления и развития педагогического мастерства его участников на основе организации пространства для профессионального общения по обмену опытом работы</a:t>
            </a:r>
            <a:endParaRPr lang="ru-RU" sz="28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49" y="310644"/>
            <a:ext cx="3887391" cy="953799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мастер-класса</a:t>
            </a:r>
            <a:endParaRPr lang="ru-RU" sz="28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1849582"/>
            <a:ext cx="3887391" cy="4340081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обобщение и распространение педагогического опыта работы</a:t>
            </a:r>
          </a:p>
          <a:p>
            <a:pPr>
              <a:buFontTx/>
              <a:buChar char="-"/>
            </a:pP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емонстрация последовательности действий, методов, приемов и форм</a:t>
            </a:r>
          </a:p>
          <a:p>
            <a:pPr>
              <a:buFontTx/>
              <a:buChar char="-"/>
            </a:pP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ефлексия профессионального мастерства</a:t>
            </a:r>
          </a:p>
          <a:p>
            <a:pPr>
              <a:buFontTx/>
              <a:buChar char="-"/>
            </a:pP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тимулирование дальнейшего профессионального роста</a:t>
            </a:r>
            <a:endParaRPr lang="ru-RU" sz="20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7204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участников мастер-класса </a:t>
            </a:r>
            <a:b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10 до 30 человек</a:t>
            </a:r>
            <a:b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Длительность мастер-класса 20-40 минут</a:t>
            </a:r>
            <a:endParaRPr lang="ru-RU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Мастер-класс должен обеспечить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:</a:t>
            </a:r>
          </a:p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мотивацию и познавательную потребность</a:t>
            </a:r>
          </a:p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стимулирование познавательного интереса</a:t>
            </a:r>
          </a:p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индивидуальный подход к каждому участнику мастер-класса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6150" y="2115344"/>
            <a:ext cx="5029200" cy="3771900"/>
          </a:xfrm>
        </p:spPr>
      </p:pic>
    </p:spTree>
    <p:extLst>
      <p:ext uri="{BB962C8B-B14F-4D97-AF65-F5344CB8AC3E}">
        <p14:creationId xmlns:p14="http://schemas.microsoft.com/office/powerpoint/2010/main" val="1866516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7036" y="135081"/>
            <a:ext cx="4010891" cy="2088573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Современный мастер-класс учителей технологии Киришского района </a:t>
            </a:r>
            <a:endParaRPr lang="ru-RU" sz="32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187035" y="2452256"/>
            <a:ext cx="4405747" cy="1724889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sz="3100" b="1" dirty="0" smtClean="0">
                <a:solidFill>
                  <a:srgbClr val="002060"/>
                </a:solidFill>
              </a:rPr>
              <a:t>Обработка древесины. </a:t>
            </a:r>
          </a:p>
          <a:p>
            <a:pPr marL="0" indent="0" algn="ctr">
              <a:buNone/>
            </a:pPr>
            <a:r>
              <a:rPr lang="ru-RU" sz="3100" b="1" dirty="0" smtClean="0">
                <a:solidFill>
                  <a:srgbClr val="002060"/>
                </a:solidFill>
              </a:rPr>
              <a:t>Подставка под горячее.</a:t>
            </a:r>
          </a:p>
          <a:p>
            <a:pPr marL="0" indent="0" algn="ctr">
              <a:buNone/>
            </a:pPr>
            <a:r>
              <a:rPr lang="ru-RU" dirty="0" smtClean="0">
                <a:solidFill>
                  <a:srgbClr val="002060"/>
                </a:solidFill>
              </a:rPr>
              <a:t>Арсентьев Александр Николаевич, МОУ </a:t>
            </a:r>
          </a:p>
          <a:p>
            <a:pPr marL="0" indent="0" algn="ctr">
              <a:buNone/>
            </a:pPr>
            <a:r>
              <a:rPr lang="ru-RU" dirty="0" smtClean="0">
                <a:solidFill>
                  <a:srgbClr val="002060"/>
                </a:solidFill>
              </a:rPr>
              <a:t>«Киришский лицей»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3954" y="555911"/>
            <a:ext cx="3844637" cy="28834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7081" y="3600450"/>
            <a:ext cx="3761509" cy="28211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317" y="4177145"/>
            <a:ext cx="3221182" cy="24158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66112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7036" y="135081"/>
            <a:ext cx="4010891" cy="2088573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Современный мастер-класс учителей технологии Киришского района </a:t>
            </a:r>
            <a:endParaRPr lang="ru-RU" sz="32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187035" y="2452256"/>
            <a:ext cx="4405747" cy="1724889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ru-RU" sz="3100" b="1" dirty="0" err="1" smtClean="0">
                <a:solidFill>
                  <a:srgbClr val="002060"/>
                </a:solidFill>
              </a:rPr>
              <a:t>Бумагопластика</a:t>
            </a:r>
            <a:r>
              <a:rPr lang="ru-RU" sz="3100" b="1" dirty="0" smtClean="0">
                <a:solidFill>
                  <a:srgbClr val="002060"/>
                </a:solidFill>
              </a:rPr>
              <a:t>. Букет цветов из гофрированной бумаги</a:t>
            </a:r>
          </a:p>
          <a:p>
            <a:pPr marL="0" indent="0" algn="ctr">
              <a:buNone/>
            </a:pPr>
            <a:r>
              <a:rPr lang="ru-RU" dirty="0" err="1" smtClean="0">
                <a:solidFill>
                  <a:srgbClr val="002060"/>
                </a:solidFill>
              </a:rPr>
              <a:t>Мавричева</a:t>
            </a:r>
            <a:r>
              <a:rPr lang="ru-RU" dirty="0" smtClean="0">
                <a:solidFill>
                  <a:srgbClr val="002060"/>
                </a:solidFill>
              </a:rPr>
              <a:t> Наталья Васильевна, </a:t>
            </a:r>
          </a:p>
          <a:p>
            <a:pPr marL="0" indent="0" algn="ctr">
              <a:buNone/>
            </a:pPr>
            <a:r>
              <a:rPr lang="ru-RU" dirty="0" smtClean="0">
                <a:solidFill>
                  <a:srgbClr val="002060"/>
                </a:solidFill>
              </a:rPr>
              <a:t>МОУ </a:t>
            </a:r>
          </a:p>
          <a:p>
            <a:pPr marL="0" indent="0" algn="ctr">
              <a:buNone/>
            </a:pPr>
            <a:r>
              <a:rPr lang="ru-RU" dirty="0" smtClean="0">
                <a:solidFill>
                  <a:srgbClr val="002060"/>
                </a:solidFill>
              </a:rPr>
              <a:t>«Глажевская СОШ»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2782" y="135081"/>
            <a:ext cx="4229100" cy="31718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2780" y="3535508"/>
            <a:ext cx="4164158" cy="31231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671" y="4021282"/>
            <a:ext cx="3574473" cy="26808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74140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7036" y="135081"/>
            <a:ext cx="4010891" cy="2088573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Современный мастер-класс учителей технологии Киришского района </a:t>
            </a:r>
            <a:endParaRPr lang="ru-RU" sz="32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187035" y="2452256"/>
            <a:ext cx="4405747" cy="1724889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ru-RU" sz="3100" b="1" dirty="0" smtClean="0">
                <a:solidFill>
                  <a:srgbClr val="002060"/>
                </a:solidFill>
              </a:rPr>
              <a:t>Оформление интерьера кухни. Картина, выполненная в технике горячей клеевой аппликации</a:t>
            </a:r>
          </a:p>
          <a:p>
            <a:pPr marL="0" indent="0" algn="ctr">
              <a:buNone/>
            </a:pPr>
            <a:r>
              <a:rPr lang="ru-RU" dirty="0" smtClean="0">
                <a:solidFill>
                  <a:srgbClr val="002060"/>
                </a:solidFill>
              </a:rPr>
              <a:t>Среднякова Евгения Ивановна, </a:t>
            </a:r>
          </a:p>
          <a:p>
            <a:pPr marL="0" indent="0" algn="ctr">
              <a:buNone/>
            </a:pPr>
            <a:r>
              <a:rPr lang="ru-RU" dirty="0" smtClean="0">
                <a:solidFill>
                  <a:srgbClr val="002060"/>
                </a:solidFill>
              </a:rPr>
              <a:t>МОУ </a:t>
            </a:r>
          </a:p>
          <a:p>
            <a:pPr marL="0" indent="0" algn="ctr">
              <a:buNone/>
            </a:pPr>
            <a:r>
              <a:rPr lang="ru-RU" dirty="0" smtClean="0">
                <a:solidFill>
                  <a:srgbClr val="002060"/>
                </a:solidFill>
              </a:rPr>
              <a:t>МАУДО «МУК»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2782" y="150666"/>
            <a:ext cx="4100945" cy="30757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9318" y="3582264"/>
            <a:ext cx="4104409" cy="30783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791" y="4192732"/>
            <a:ext cx="3553690" cy="26652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18119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7036" y="135081"/>
            <a:ext cx="4010891" cy="2088573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Современный мастер-класс учителей технологии Киришского района </a:t>
            </a:r>
            <a:endParaRPr lang="ru-RU" sz="32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187035" y="2452256"/>
            <a:ext cx="4405747" cy="1724889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3100" b="1" dirty="0" smtClean="0">
                <a:solidFill>
                  <a:srgbClr val="002060"/>
                </a:solidFill>
              </a:rPr>
              <a:t>Рефлексия.</a:t>
            </a:r>
          </a:p>
          <a:p>
            <a:pPr marL="0" indent="0" algn="ctr">
              <a:buNone/>
            </a:pPr>
            <a:r>
              <a:rPr lang="ru-RU" sz="3100" b="1" dirty="0" smtClean="0">
                <a:solidFill>
                  <a:srgbClr val="002060"/>
                </a:solidFill>
              </a:rPr>
              <a:t>Дискуссия по результатам совместной деятельности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2782" y="249382"/>
            <a:ext cx="4128656" cy="30964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5965" y="3636819"/>
            <a:ext cx="4045526" cy="30341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064" y="4065442"/>
            <a:ext cx="3584863" cy="26886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63377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1887</TotalTime>
  <Words>299</Words>
  <Application>Microsoft Office PowerPoint</Application>
  <PresentationFormat>Экран (4:3)</PresentationFormat>
  <Paragraphs>63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Tahoma</vt:lpstr>
      <vt:lpstr>Times New Roman</vt:lpstr>
      <vt:lpstr>Times New Roman, serif</vt:lpstr>
      <vt:lpstr>Тема Office</vt:lpstr>
      <vt:lpstr>Мастер-класс как форма распространения педагогического  опыта </vt:lpstr>
      <vt:lpstr>Мастер-класс – это ярко выраженная форма ученичества именно у Мастера, то есть передача мастером ученикам опыта, мастерства, искусства путем прямого и комментированного показа приемов работы  М.М. Поташник доктор педагогических наук профессор</vt:lpstr>
      <vt:lpstr>Что такое мастер-класс?</vt:lpstr>
      <vt:lpstr>Презентация PowerPoint</vt:lpstr>
      <vt:lpstr>Количество участников мастер-класса  от 10 до 30 человек Длительность мастер-класса 20-40 минут</vt:lpstr>
      <vt:lpstr>Современный мастер-класс учителей технологии Киришского района </vt:lpstr>
      <vt:lpstr>Современный мастер-класс учителей технологии Киришского района </vt:lpstr>
      <vt:lpstr>Современный мастер-класс учителей технологии Киришского района </vt:lpstr>
      <vt:lpstr>Современный мастер-класс учителей технологии Киришского района </vt:lpstr>
      <vt:lpstr>Результаты опроса участников  мастер-класса</vt:lpstr>
      <vt:lpstr>Результаты опроса участников  мастер-класса</vt:lpstr>
      <vt:lpstr>Презентация PowerPoint</vt:lpstr>
      <vt:lpstr>Экскурсия в школьный краеведческий музей</vt:lpstr>
      <vt:lpstr> Все должно быть просто, но не проще.  (Альберт Эйнштейн) 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 presentation</dc:title>
  <dc:creator>Павел</dc:creator>
  <cp:lastModifiedBy>user</cp:lastModifiedBy>
  <cp:revision>78</cp:revision>
  <dcterms:created xsi:type="dcterms:W3CDTF">2014-11-21T11:00:06Z</dcterms:created>
  <dcterms:modified xsi:type="dcterms:W3CDTF">2016-11-07T06:03:42Z</dcterms:modified>
</cp:coreProperties>
</file>