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42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7" r:id="rId2"/>
    <p:sldId id="260" r:id="rId3"/>
    <p:sldId id="261" r:id="rId4"/>
    <p:sldId id="263" r:id="rId5"/>
    <p:sldId id="270" r:id="rId6"/>
    <p:sldId id="266" r:id="rId7"/>
    <p:sldId id="278" r:id="rId8"/>
    <p:sldId id="281" r:id="rId9"/>
    <p:sldId id="274" r:id="rId10"/>
    <p:sldId id="280" r:id="rId11"/>
    <p:sldId id="269" r:id="rId12"/>
    <p:sldId id="264" r:id="rId13"/>
  </p:sldIdLst>
  <p:sldSz cx="12192000" cy="6858000"/>
  <p:notesSz cx="9942513" cy="6761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4336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1790" y="0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36C05-8CDF-4C37-8D89-FDF44EA81325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21932"/>
            <a:ext cx="4308422" cy="339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1790" y="6421932"/>
            <a:ext cx="4308422" cy="339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36899-8315-46AB-BC4D-F70955CCA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93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790" y="0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320F3-1311-4A82-9DBF-8EE2E66D6985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41638" y="844550"/>
            <a:ext cx="4059237" cy="2282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52" y="3253810"/>
            <a:ext cx="7954010" cy="266220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21932"/>
            <a:ext cx="4308422" cy="339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790" y="6421932"/>
            <a:ext cx="4308422" cy="339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9B084-029F-4C31-9FF4-2BC256F2D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414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2EBE136-8EDE-4537-BBD6-766486C6EA7C}" type="slidenum">
              <a:rPr lang="en-GB" altLang="en-US" sz="1200">
                <a:latin typeface="Arial" panose="020B0604020202020204" pitchFamily="34" charset="0"/>
              </a:rPr>
              <a:pPr/>
              <a:t>12</a:t>
            </a:fld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83829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7CCD-3A7F-4FB9-BAFE-86F7681F0C4F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9249-4F39-486B-AA6A-0BF0AC3985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988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7CCD-3A7F-4FB9-BAFE-86F7681F0C4F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9249-4F39-486B-AA6A-0BF0AC3985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097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7CCD-3A7F-4FB9-BAFE-86F7681F0C4F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9249-4F39-486B-AA6A-0BF0AC3985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39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7CCD-3A7F-4FB9-BAFE-86F7681F0C4F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9249-4F39-486B-AA6A-0BF0AC3985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277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7CCD-3A7F-4FB9-BAFE-86F7681F0C4F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9249-4F39-486B-AA6A-0BF0AC3985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293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7CCD-3A7F-4FB9-BAFE-86F7681F0C4F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9249-4F39-486B-AA6A-0BF0AC3985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556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7CCD-3A7F-4FB9-BAFE-86F7681F0C4F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9249-4F39-486B-AA6A-0BF0AC3985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51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7CCD-3A7F-4FB9-BAFE-86F7681F0C4F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9249-4F39-486B-AA6A-0BF0AC3985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447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7CCD-3A7F-4FB9-BAFE-86F7681F0C4F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9249-4F39-486B-AA6A-0BF0AC3985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119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7CCD-3A7F-4FB9-BAFE-86F7681F0C4F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9249-4F39-486B-AA6A-0BF0AC3985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632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D7CCD-3A7F-4FB9-BAFE-86F7681F0C4F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9249-4F39-486B-AA6A-0BF0AC3985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693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D7CCD-3A7F-4FB9-BAFE-86F7681F0C4F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F9249-4F39-486B-AA6A-0BF0AC3985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10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9746" y="610948"/>
            <a:ext cx="98338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СТРАТЕГИЯ БЕЗОПАСНОСТИ ДОРОЖНОГО ДВИЖЕНИЯ </a:t>
            </a:r>
          </a:p>
          <a:p>
            <a:pPr algn="ctr"/>
            <a:r>
              <a:rPr lang="ru-RU" sz="4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В РОССИЙСКОЙ ФЕДЕРАЦИИ </a:t>
            </a:r>
          </a:p>
          <a:p>
            <a:pPr algn="ctr"/>
            <a:r>
              <a:rPr lang="ru-RU" sz="4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(2018 – 2024 гг.)</a:t>
            </a:r>
            <a:endParaRPr lang="ru-RU" sz="4400" b="1" dirty="0"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7" y="436606"/>
            <a:ext cx="2353948" cy="3561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187" y="3679840"/>
            <a:ext cx="3127369" cy="1759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06" y="4762724"/>
            <a:ext cx="2875343" cy="1930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7" t="8460" r="10897" b="9770"/>
          <a:stretch/>
        </p:blipFill>
        <p:spPr>
          <a:xfrm>
            <a:off x="6765105" y="4641323"/>
            <a:ext cx="2117227" cy="2051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4216" r="8958" b="4030"/>
          <a:stretch/>
        </p:blipFill>
        <p:spPr>
          <a:xfrm>
            <a:off x="3666846" y="3711538"/>
            <a:ext cx="2820862" cy="1759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293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94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МОПЕД</a:t>
            </a:r>
            <a:endParaRPr lang="ru-RU" sz="6000" b="1" dirty="0"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882" y="584379"/>
            <a:ext cx="3871784" cy="61745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/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686" y="1694865"/>
            <a:ext cx="2274627" cy="21378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1" t="5207" r="14395" b="3515"/>
          <a:stretch/>
        </p:blipFill>
        <p:spPr>
          <a:xfrm flipH="1">
            <a:off x="241550" y="2763794"/>
            <a:ext cx="4799533" cy="40942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50" y="9948"/>
            <a:ext cx="3951588" cy="296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2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1007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ПАССИВНЫЕ МЕРЫ ОБЕСПЕЧЕНИЯ БЕЗОПАНОСТИ</a:t>
            </a:r>
            <a:endParaRPr lang="ru-RU" sz="6000" b="1" dirty="0"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178" y="1413671"/>
            <a:ext cx="1884786" cy="18847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0" t="2523" r="11802"/>
          <a:stretch/>
        </p:blipFill>
        <p:spPr>
          <a:xfrm>
            <a:off x="4315753" y="3155769"/>
            <a:ext cx="2949145" cy="36818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1" y="3802020"/>
            <a:ext cx="3076665" cy="30356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72" y="3608173"/>
            <a:ext cx="3229490" cy="32294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0" y="1169496"/>
            <a:ext cx="2128551" cy="23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0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Text Box 10"/>
          <p:cNvSpPr txBox="1">
            <a:spLocks noChangeArrowheads="1"/>
          </p:cNvSpPr>
          <p:nvPr/>
        </p:nvSpPr>
        <p:spPr bwMode="auto">
          <a:xfrm>
            <a:off x="95885" y="38368"/>
            <a:ext cx="11975065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en-US" sz="6800" b="1" dirty="0" smtClean="0">
                <a:solidFill>
                  <a:schemeClr val="tx2">
                    <a:lumMod val="50000"/>
                  </a:schemeClr>
                </a:solidFill>
              </a:rPr>
              <a:t>СЕГВЕИ и ГИРОСКУТЕРЫ</a:t>
            </a:r>
            <a:endParaRPr lang="en-GB" altLang="en-US" sz="6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5878" y="994187"/>
            <a:ext cx="11965072" cy="40163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809934" y="1360040"/>
            <a:ext cx="103452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en-US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Как регулируются правила передвижения на </a:t>
            </a:r>
            <a:r>
              <a:rPr lang="ru-RU" altLang="en-US" sz="28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сегвеях</a:t>
            </a:r>
            <a:r>
              <a:rPr lang="ru-RU" altLang="en-US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и </a:t>
            </a:r>
            <a:endParaRPr lang="ru-RU" altLang="en-US" sz="28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/>
            <a:r>
              <a:rPr lang="ru-RU" altLang="en-US" sz="2800" b="1" i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гироскутерах</a:t>
            </a:r>
            <a:r>
              <a:rPr lang="ru-RU" altLang="en-US" sz="28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altLang="en-US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в разных странах </a:t>
            </a:r>
            <a:r>
              <a:rPr lang="ru-RU" altLang="en-US" sz="28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мира?</a:t>
            </a:r>
            <a:endParaRPr lang="en-US" altLang="en-US" sz="28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324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157568" y="2318643"/>
            <a:ext cx="3316237" cy="435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350" b="1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Великобритания</a:t>
            </a:r>
            <a:r>
              <a:rPr lang="ru-RU" altLang="en-US" sz="135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1350" b="1" dirty="0">
                <a:latin typeface="Arial" panose="020B0604020202020204" pitchFamily="34" charset="0"/>
              </a:rPr>
              <a:t>Е</a:t>
            </a:r>
            <a:r>
              <a:rPr lang="ru-RU" altLang="en-US" sz="1350" b="1" dirty="0" smtClean="0">
                <a:latin typeface="Arial" panose="020B0604020202020204" pitchFamily="34" charset="0"/>
              </a:rPr>
              <a:t>здить </a:t>
            </a:r>
            <a:r>
              <a:rPr lang="ru-RU" altLang="en-US" sz="1350" b="1" dirty="0">
                <a:latin typeface="Arial" panose="020B0604020202020204" pitchFamily="34" charset="0"/>
              </a:rPr>
              <a:t>на </a:t>
            </a:r>
            <a:r>
              <a:rPr lang="ru-RU" altLang="en-US" sz="1350" b="1" dirty="0" err="1">
                <a:latin typeface="Arial" panose="020B0604020202020204" pitchFamily="34" charset="0"/>
              </a:rPr>
              <a:t>сегвеях</a:t>
            </a:r>
            <a:r>
              <a:rPr lang="ru-RU" altLang="en-US" sz="1350" b="1" dirty="0">
                <a:latin typeface="Arial" panose="020B0604020202020204" pitchFamily="34" charset="0"/>
              </a:rPr>
              <a:t> и </a:t>
            </a:r>
            <a:r>
              <a:rPr lang="ru-RU" altLang="en-US" sz="1350" b="1" dirty="0" err="1">
                <a:latin typeface="Arial" panose="020B0604020202020204" pitchFamily="34" charset="0"/>
              </a:rPr>
              <a:t>гироскутерах</a:t>
            </a:r>
            <a:r>
              <a:rPr lang="ru-RU" altLang="en-US" sz="1350" b="1" dirty="0">
                <a:latin typeface="Arial" panose="020B0604020202020204" pitchFamily="34" charset="0"/>
              </a:rPr>
              <a:t> по проезжей части и тротуарам </a:t>
            </a:r>
            <a:r>
              <a:rPr lang="ru-RU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запрещено</a:t>
            </a:r>
            <a:r>
              <a:rPr lang="ru-RU" altLang="en-US" sz="1350" b="1" dirty="0">
                <a:latin typeface="Arial" panose="020B0604020202020204" pitchFamily="34" charset="0"/>
              </a:rPr>
              <a:t>, их можно использовать только на частных территориях. Это связано с тем, что </a:t>
            </a:r>
            <a:r>
              <a:rPr lang="ru-RU" altLang="en-US" sz="1350" b="1" dirty="0" err="1">
                <a:latin typeface="Arial" panose="020B0604020202020204" pitchFamily="34" charset="0"/>
              </a:rPr>
              <a:t>сегвеи</a:t>
            </a:r>
            <a:r>
              <a:rPr lang="ru-RU" altLang="en-US" sz="1350" b="1" dirty="0">
                <a:latin typeface="Arial" panose="020B0604020202020204" pitchFamily="34" charset="0"/>
              </a:rPr>
              <a:t>, являясь </a:t>
            </a:r>
            <a:r>
              <a:rPr lang="ru-RU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моторными транспортными средствами</a:t>
            </a:r>
            <a:r>
              <a:rPr lang="ru-RU" altLang="en-US" sz="1350" b="1" dirty="0">
                <a:latin typeface="Arial" panose="020B0604020202020204" pitchFamily="34" charset="0"/>
              </a:rPr>
              <a:t>, не могут передвигаться по тротуару, но, поскольку на них </a:t>
            </a:r>
            <a:r>
              <a:rPr lang="ru-RU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не выдаются прав</a:t>
            </a:r>
            <a:r>
              <a:rPr lang="ru-RU" altLang="en-US" sz="1350" b="1" dirty="0">
                <a:solidFill>
                  <a:srgbClr val="FF0000"/>
                </a:solidFill>
                <a:latin typeface="Arial" panose="020B0604020202020204" pitchFamily="34" charset="0"/>
              </a:rPr>
              <a:t>а</a:t>
            </a:r>
            <a:r>
              <a:rPr lang="ru-RU" altLang="en-US" sz="1350" b="1" dirty="0">
                <a:latin typeface="Arial" panose="020B0604020202020204" pitchFamily="34" charset="0"/>
              </a:rPr>
              <a:t>, то и на проезжей части их использование запрещено</a:t>
            </a:r>
            <a:r>
              <a:rPr lang="ru-RU" altLang="en-US" sz="1350" b="1" dirty="0" smtClean="0">
                <a:latin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ru-RU" altLang="en-US" sz="135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Япония</a:t>
            </a:r>
            <a:r>
              <a:rPr lang="ru-RU" altLang="en-US" sz="135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altLang="en-US" sz="135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Езда </a:t>
            </a:r>
            <a:r>
              <a:rPr lang="ru-RU" altLang="en-US" sz="135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на </a:t>
            </a:r>
            <a:r>
              <a:rPr lang="ru-RU" altLang="en-US" sz="135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сегвеях</a:t>
            </a:r>
            <a:r>
              <a:rPr lang="ru-RU" altLang="en-US" sz="135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запрещена, но с 2015 года Министерство туризма Японии разрешило передвижение на них по некоторым улицам. В Японии уже есть специальные экскурсии на </a:t>
            </a:r>
            <a:r>
              <a:rPr lang="ru-RU" altLang="en-US" sz="135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сегвеях</a:t>
            </a:r>
            <a:r>
              <a:rPr lang="ru-RU" altLang="en-US" sz="135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, но у участников </a:t>
            </a:r>
            <a:r>
              <a:rPr lang="ru-RU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должны быть права</a:t>
            </a:r>
            <a:r>
              <a:rPr lang="ru-RU" altLang="en-US" sz="135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на вождение автомобиля или мотоцикла.</a:t>
            </a:r>
            <a:endParaRPr lang="en-US" altLang="en-US" sz="135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324599" y="2305929"/>
            <a:ext cx="3175535" cy="435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35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Германия</a:t>
            </a:r>
            <a:r>
              <a:rPr lang="ru-RU" altLang="en-US" sz="135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altLang="en-US" sz="135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На </a:t>
            </a:r>
            <a:r>
              <a:rPr lang="ru-RU" altLang="en-US" sz="135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сегвеях</a:t>
            </a:r>
            <a:r>
              <a:rPr lang="ru-RU" altLang="en-US" sz="135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можно ездить в городах по </a:t>
            </a:r>
            <a:r>
              <a:rPr lang="ru-RU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велосипедным дорожкам</a:t>
            </a:r>
            <a:r>
              <a:rPr lang="ru-RU" altLang="en-US" sz="135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и улицам, за пределами </a:t>
            </a:r>
            <a:r>
              <a:rPr lang="ru-RU" altLang="en-US" sz="135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города. По </a:t>
            </a:r>
            <a:r>
              <a:rPr lang="ru-RU" altLang="en-US" sz="135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трассам и местным </a:t>
            </a:r>
            <a:r>
              <a:rPr lang="ru-RU" altLang="en-US" sz="135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дорогам </a:t>
            </a:r>
            <a:r>
              <a:rPr lang="ru-RU" altLang="en-US" sz="135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ездить запрещено. Владельцы </a:t>
            </a:r>
            <a:r>
              <a:rPr lang="ru-RU" altLang="en-US" sz="135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сегвеев</a:t>
            </a:r>
            <a:r>
              <a:rPr lang="ru-RU" altLang="en-US" sz="135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должны </a:t>
            </a:r>
            <a:r>
              <a:rPr lang="ru-RU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получить права </a:t>
            </a:r>
            <a:r>
              <a:rPr lang="ru-RU" altLang="en-US" sz="135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как минимум на вождение мопеда, а также оформить страховку. Езда на </a:t>
            </a:r>
            <a:r>
              <a:rPr lang="ru-RU" altLang="en-US" sz="135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гироскутерах</a:t>
            </a:r>
            <a:r>
              <a:rPr lang="ru-RU" altLang="en-US" sz="135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и одноколесных транспортных средствах по </a:t>
            </a:r>
            <a:r>
              <a:rPr lang="ru-RU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улицам запрещена</a:t>
            </a:r>
            <a:r>
              <a:rPr lang="ru-RU" altLang="en-US" sz="135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, можно ездить только в парках и </a:t>
            </a:r>
            <a:r>
              <a:rPr lang="ru-RU" altLang="en-US" sz="135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т.д.</a:t>
            </a:r>
          </a:p>
          <a:p>
            <a:pPr>
              <a:spcBef>
                <a:spcPct val="50000"/>
              </a:spcBef>
            </a:pPr>
            <a:r>
              <a:rPr lang="ru-RU" altLang="en-US" sz="1350" b="1" dirty="0">
                <a:latin typeface="Arial" panose="020B0604020202020204" pitchFamily="34" charset="0"/>
              </a:rPr>
              <a:t>Власти </a:t>
            </a:r>
            <a:r>
              <a:rPr lang="ru-RU" altLang="en-US" sz="135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Финляндии</a:t>
            </a:r>
            <a:r>
              <a:rPr lang="ru-RU" altLang="en-US" sz="135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en-US" sz="1350" b="1" dirty="0">
                <a:latin typeface="Arial" panose="020B0604020202020204" pitchFamily="34" charset="0"/>
              </a:rPr>
              <a:t>делают </a:t>
            </a:r>
            <a:r>
              <a:rPr lang="ru-RU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различие</a:t>
            </a:r>
            <a:r>
              <a:rPr lang="ru-RU" altLang="en-US" sz="1350" b="1" dirty="0">
                <a:latin typeface="Arial" panose="020B0604020202020204" pitchFamily="34" charset="0"/>
              </a:rPr>
              <a:t> между устройствами с максимальной скоростью до 15 км/ч и до 25 км/ч. Обладатели первых рассматриваются как </a:t>
            </a:r>
            <a:r>
              <a:rPr lang="ru-RU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пешеходы</a:t>
            </a:r>
            <a:r>
              <a:rPr lang="ru-RU" altLang="en-US" sz="1350" b="1" dirty="0">
                <a:latin typeface="Arial" panose="020B0604020202020204" pitchFamily="34" charset="0"/>
              </a:rPr>
              <a:t>, вторых — как </a:t>
            </a:r>
            <a:r>
              <a:rPr lang="ru-RU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велосипедисты</a:t>
            </a:r>
            <a:r>
              <a:rPr lang="ru-RU" altLang="en-US" sz="1350" b="1" dirty="0">
                <a:latin typeface="Arial" panose="020B0604020202020204" pitchFamily="34" charset="0"/>
              </a:rPr>
              <a:t>.</a:t>
            </a:r>
            <a:endParaRPr lang="en-US" altLang="en-US" sz="1350" b="1" dirty="0">
              <a:latin typeface="Arial" panose="020B0604020202020204" pitchFamily="34" charset="0"/>
            </a:endParaRPr>
          </a:p>
        </p:txBody>
      </p:sp>
      <p:sp>
        <p:nvSpPr>
          <p:cNvPr id="3083" name="Text Box 12"/>
          <p:cNvSpPr txBox="1">
            <a:spLocks noChangeArrowheads="1"/>
          </p:cNvSpPr>
          <p:nvPr/>
        </p:nvSpPr>
        <p:spPr bwMode="auto">
          <a:xfrm>
            <a:off x="95885" y="989941"/>
            <a:ext cx="119650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altLang="en-US" sz="2000" b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М  И  Р  О  В  А  Я      П  Р  А  К  Т  И  К  А</a:t>
            </a:r>
            <a:endParaRPr lang="en-GB" altLang="en-US" sz="20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5878" y="33244"/>
            <a:ext cx="11965072" cy="17946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9336505" y="2305929"/>
            <a:ext cx="2855495" cy="445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135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США</a:t>
            </a:r>
            <a:r>
              <a:rPr lang="ru-RU" altLang="en-US" sz="135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altLang="en-US" sz="13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Правила </a:t>
            </a:r>
            <a:r>
              <a:rPr lang="ru-RU" altLang="en-U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пользования </a:t>
            </a:r>
            <a:r>
              <a:rPr lang="ru-RU" altLang="en-US" sz="135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сегвеями</a:t>
            </a:r>
            <a:r>
              <a:rPr lang="ru-RU" altLang="en-U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и подобными транспортными средствами отличаются от штата к штату. В Калифорнии люди на </a:t>
            </a:r>
            <a:r>
              <a:rPr lang="ru-RU" altLang="en-US" sz="135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сегвеях</a:t>
            </a:r>
            <a:r>
              <a:rPr lang="ru-RU" altLang="en-U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рассматриваются как пешеходы, они могут ездить как по дорогам, так и по тротуарам. </a:t>
            </a:r>
            <a:r>
              <a:rPr lang="ru-RU" altLang="en-US" sz="135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Гироскутерами</a:t>
            </a:r>
            <a:r>
              <a:rPr lang="ru-RU" altLang="en-U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имеют право управлять лица </a:t>
            </a:r>
            <a:r>
              <a:rPr lang="ru-RU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старше 16 лет </a:t>
            </a:r>
            <a:r>
              <a:rPr lang="ru-RU" altLang="en-U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со скоростью не более 15 миль/ч (24 км/ч) по дорогам с ограничением скорости 35 миль/ч (56 км/ч). Решение о том, разрешена ли езда на них по тротуарам, принимается отдельными округами и городами. В Нью-Йорке </a:t>
            </a:r>
            <a:r>
              <a:rPr lang="ru-RU" altLang="en-US" sz="135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сегвеи</a:t>
            </a:r>
            <a:r>
              <a:rPr lang="ru-RU" altLang="en-U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и </a:t>
            </a:r>
            <a:r>
              <a:rPr lang="ru-RU" altLang="en-US" sz="135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гироскутеры</a:t>
            </a:r>
            <a:r>
              <a:rPr lang="ru-RU" altLang="en-U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запрещены, их можно </a:t>
            </a:r>
            <a:r>
              <a:rPr lang="ru-RU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использовать</a:t>
            </a:r>
            <a:r>
              <a:rPr lang="ru-RU" altLang="en-U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только </a:t>
            </a:r>
            <a:r>
              <a:rPr lang="ru-RU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в парках</a:t>
            </a:r>
            <a:r>
              <a:rPr lang="ru-RU" altLang="en-U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.</a:t>
            </a:r>
            <a:endParaRPr lang="en-US" altLang="en-US" sz="135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1"/>
          <a:stretch/>
        </p:blipFill>
        <p:spPr>
          <a:xfrm>
            <a:off x="113601" y="2491951"/>
            <a:ext cx="2983832" cy="4053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282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7632"/>
            <a:ext cx="12192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НОВОМОДНЫЕ СРЕДСТВА ПЕРЕДВИЖЕНИЯ – БИЧ СОВРЕМЕННОСТИ </a:t>
            </a:r>
            <a:endParaRPr lang="ru-RU" sz="8000" b="1" dirty="0"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22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20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22947"/>
          <a:stretch/>
        </p:blipFill>
        <p:spPr>
          <a:xfrm flipH="1">
            <a:off x="3064850" y="5441745"/>
            <a:ext cx="2280626" cy="12771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1446" y="4496892"/>
            <a:ext cx="1948335" cy="22420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1" t="8702" r="6259" b="5964"/>
          <a:stretch/>
        </p:blipFill>
        <p:spPr>
          <a:xfrm>
            <a:off x="763165" y="1028966"/>
            <a:ext cx="2185892" cy="3041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5" t="5474" r="14398" b="14807"/>
          <a:stretch/>
        </p:blipFill>
        <p:spPr>
          <a:xfrm>
            <a:off x="10878753" y="1615859"/>
            <a:ext cx="1185277" cy="14233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932" y="1857939"/>
            <a:ext cx="4716136" cy="3144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0" y="120987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ЭЛЕКТРОМЕХАНИЧЕСКИЕ ТС</a:t>
            </a:r>
            <a:endParaRPr lang="ru-RU" sz="6000" b="1" dirty="0"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78" y="1255016"/>
            <a:ext cx="2744847" cy="31562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19102" r="4879" b="31222"/>
          <a:stretch/>
        </p:blipFill>
        <p:spPr>
          <a:xfrm>
            <a:off x="6758771" y="5691690"/>
            <a:ext cx="3122140" cy="9130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b="11495"/>
          <a:stretch/>
        </p:blipFill>
        <p:spPr>
          <a:xfrm flipH="1">
            <a:off x="0" y="3936182"/>
            <a:ext cx="3064850" cy="28027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" t="32121" r="2811" b="25878"/>
          <a:stretch/>
        </p:blipFill>
        <p:spPr>
          <a:xfrm>
            <a:off x="5345476" y="4885038"/>
            <a:ext cx="2069113" cy="919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659027" y="1255016"/>
            <a:ext cx="411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ook Antiqua" panose="02040602050305030304" pitchFamily="18" charset="0"/>
              </a:rPr>
              <a:t>1)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9427" y="1988972"/>
            <a:ext cx="411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Book Antiqua" panose="02040602050305030304" pitchFamily="18" charset="0"/>
              </a:rPr>
              <a:t>2</a:t>
            </a:r>
            <a:r>
              <a:rPr lang="ru-RU" sz="1600" dirty="0" smtClean="0">
                <a:latin typeface="Book Antiqua" panose="02040602050305030304" pitchFamily="18" charset="0"/>
              </a:rPr>
              <a:t>)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17459" y="1259976"/>
            <a:ext cx="411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Book Antiqua" panose="02040602050305030304" pitchFamily="18" charset="0"/>
              </a:rPr>
              <a:t>3</a:t>
            </a:r>
            <a:r>
              <a:rPr lang="ru-RU" sz="1600" dirty="0" smtClean="0">
                <a:latin typeface="Book Antiqua" panose="02040602050305030304" pitchFamily="18" charset="0"/>
              </a:rPr>
              <a:t>)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7245" y="1234486"/>
            <a:ext cx="411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Book Antiqua" panose="02040602050305030304" pitchFamily="18" charset="0"/>
              </a:rPr>
              <a:t>4</a:t>
            </a:r>
            <a:r>
              <a:rPr lang="ru-RU" sz="1600" dirty="0" smtClean="0">
                <a:latin typeface="Book Antiqua" panose="02040602050305030304" pitchFamily="18" charset="0"/>
              </a:rPr>
              <a:t>)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4200" y="3829340"/>
            <a:ext cx="411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Book Antiqua" panose="02040602050305030304" pitchFamily="18" charset="0"/>
              </a:rPr>
              <a:t>5</a:t>
            </a:r>
            <a:r>
              <a:rPr lang="ru-RU" sz="1600" dirty="0" smtClean="0">
                <a:latin typeface="Book Antiqua" panose="02040602050305030304" pitchFamily="18" charset="0"/>
              </a:rPr>
              <a:t>)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0773" y="4904844"/>
            <a:ext cx="411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Book Antiqua" panose="02040602050305030304" pitchFamily="18" charset="0"/>
              </a:rPr>
              <a:t>6</a:t>
            </a:r>
            <a:r>
              <a:rPr lang="ru-RU" sz="1600" dirty="0" smtClean="0">
                <a:latin typeface="Book Antiqua" panose="02040602050305030304" pitchFamily="18" charset="0"/>
              </a:rPr>
              <a:t>)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03370" y="4899937"/>
            <a:ext cx="411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ook Antiqua" panose="02040602050305030304" pitchFamily="18" charset="0"/>
              </a:rPr>
              <a:t>7)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44712" y="5865930"/>
            <a:ext cx="411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ook Antiqua" panose="02040602050305030304" pitchFamily="18" charset="0"/>
              </a:rPr>
              <a:t>8)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383588" y="4491985"/>
            <a:ext cx="411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Book Antiqua" panose="02040602050305030304" pitchFamily="18" charset="0"/>
              </a:rPr>
              <a:t>9</a:t>
            </a:r>
            <a:r>
              <a:rPr lang="ru-RU" sz="1600" dirty="0" smtClean="0">
                <a:latin typeface="Book Antiqua" panose="02040602050305030304" pitchFamily="18" charset="0"/>
              </a:rPr>
              <a:t>)</a:t>
            </a:r>
            <a:endParaRPr lang="ru-RU" sz="1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44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6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1007"/>
            <a:ext cx="12192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ЭЛЕКТРОМЕХАНИЧЕСКИЕ</a:t>
            </a:r>
          </a:p>
          <a:p>
            <a:pPr algn="ctr"/>
            <a:endParaRPr lang="ru-RU" sz="6000" b="1" dirty="0"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8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                 </a:t>
            </a:r>
            <a:r>
              <a:rPr lang="ru-RU" sz="13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ТС</a:t>
            </a:r>
            <a:endParaRPr lang="ru-RU" sz="13800" b="1" dirty="0"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osiaicBubbles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0"/>
          <a:stretch/>
        </p:blipFill>
        <p:spPr>
          <a:xfrm rot="9195918">
            <a:off x="7962421" y="2313001"/>
            <a:ext cx="3504318" cy="36610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osiaicBubbles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0"/>
          <a:stretch/>
        </p:blipFill>
        <p:spPr>
          <a:xfrm rot="20190982">
            <a:off x="858345" y="2267056"/>
            <a:ext cx="3504318" cy="366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3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1007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МЕРЫ ОБЕСПЕЧЕНИЯ БЕЗОПАСНОСТИ</a:t>
            </a:r>
            <a:endParaRPr lang="ru-RU" sz="6000" b="1" dirty="0"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4068" y="4057443"/>
            <a:ext cx="4712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АКТИВНЫЕ</a:t>
            </a:r>
            <a:endParaRPr lang="ru-RU" sz="4000" b="1" i="1" dirty="0"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54812" y="4057443"/>
            <a:ext cx="5128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ПАССИВНЫЕ</a:t>
            </a:r>
            <a:endParaRPr lang="ru-RU" sz="4000" b="1" i="1" dirty="0"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69999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при использовании электромеханических ТС</a:t>
            </a:r>
          </a:p>
        </p:txBody>
      </p:sp>
      <p:cxnSp>
        <p:nvCxnSpPr>
          <p:cNvPr id="7" name="Прямая со стрелкой 6"/>
          <p:cNvCxnSpPr>
            <a:stCxn id="5" idx="2"/>
            <a:endCxn id="3" idx="0"/>
          </p:cNvCxnSpPr>
          <p:nvPr/>
        </p:nvCxnSpPr>
        <p:spPr>
          <a:xfrm flipH="1">
            <a:off x="3350090" y="2877885"/>
            <a:ext cx="2745910" cy="1179558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5" idx="2"/>
            <a:endCxn id="4" idx="0"/>
          </p:cNvCxnSpPr>
          <p:nvPr/>
        </p:nvCxnSpPr>
        <p:spPr>
          <a:xfrm>
            <a:off x="6096000" y="2877885"/>
            <a:ext cx="2522839" cy="1179558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лок-схема: узел 11"/>
          <p:cNvSpPr/>
          <p:nvPr/>
        </p:nvSpPr>
        <p:spPr>
          <a:xfrm>
            <a:off x="6031396" y="2845789"/>
            <a:ext cx="129205" cy="64191"/>
          </a:xfrm>
          <a:prstGeom prst="flowChartConnector">
            <a:avLst/>
          </a:prstGeom>
          <a:solidFill>
            <a:srgbClr val="595959"/>
          </a:solidFill>
          <a:ln>
            <a:solidFill>
              <a:srgbClr val="595959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339" y="4713220"/>
            <a:ext cx="1905000" cy="1905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467" y="4883098"/>
            <a:ext cx="1565244" cy="156524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193679" y="6090984"/>
            <a:ext cx="708454" cy="271849"/>
          </a:xfrm>
          <a:prstGeom prst="rect">
            <a:avLst/>
          </a:prstGeom>
          <a:solidFill>
            <a:srgbClr val="F44336"/>
          </a:solidFill>
          <a:ln>
            <a:solidFill>
              <a:srgbClr val="F44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47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6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2999" y="1008014"/>
            <a:ext cx="8148384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8800" b="1" cap="none" spc="0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ПРАВИЛА</a:t>
            </a:r>
          </a:p>
          <a:p>
            <a:pPr algn="ctr"/>
            <a:r>
              <a:rPr lang="ru-RU" sz="8800" b="1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ДОРОЖНОГО</a:t>
            </a:r>
          </a:p>
          <a:p>
            <a:pPr algn="ctr"/>
            <a:r>
              <a:rPr lang="ru-RU" sz="8800" b="1" cap="none" spc="0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ДВИЖЕНИЯ</a:t>
            </a:r>
            <a:endParaRPr lang="ru-RU" sz="8800" b="1" cap="none" spc="0" dirty="0">
              <a:ln/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7" y="797448"/>
            <a:ext cx="3701391" cy="45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7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100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ПЕШЕХОД</a:t>
            </a:r>
            <a:endParaRPr lang="ru-RU" sz="6000" b="1" dirty="0"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5" r="18991"/>
          <a:stretch/>
        </p:blipFill>
        <p:spPr>
          <a:xfrm>
            <a:off x="762888" y="91158"/>
            <a:ext cx="1881457" cy="30270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913" y="1455232"/>
            <a:ext cx="2136717" cy="2652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3" b="20683"/>
          <a:stretch/>
        </p:blipFill>
        <p:spPr>
          <a:xfrm>
            <a:off x="4905064" y="4818130"/>
            <a:ext cx="2660413" cy="15822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4" t="45592" r="6719"/>
          <a:stretch/>
        </p:blipFill>
        <p:spPr>
          <a:xfrm>
            <a:off x="517367" y="4810896"/>
            <a:ext cx="2372498" cy="1578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/>
          <a:stretch/>
        </p:blipFill>
        <p:spPr>
          <a:xfrm>
            <a:off x="8579600" y="653722"/>
            <a:ext cx="3030874" cy="30770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337" y="2348666"/>
            <a:ext cx="1989438" cy="198943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189" y="4800199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81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3100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ВЕЛОСИПЕД</a:t>
            </a:r>
            <a:endParaRPr lang="ru-RU" sz="6000" b="1" dirty="0"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071" y="1246670"/>
            <a:ext cx="2682888" cy="1532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1" r="19025"/>
          <a:stretch/>
        </p:blipFill>
        <p:spPr>
          <a:xfrm>
            <a:off x="8584261" y="1120930"/>
            <a:ext cx="3344562" cy="50473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9" t="17298" r="5012" b="5886"/>
          <a:stretch/>
        </p:blipFill>
        <p:spPr>
          <a:xfrm>
            <a:off x="152943" y="900162"/>
            <a:ext cx="3657599" cy="5268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0"/>
          <a:stretch/>
        </p:blipFill>
        <p:spPr>
          <a:xfrm>
            <a:off x="4191000" y="3391909"/>
            <a:ext cx="3810000" cy="340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5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2125" y="2301041"/>
            <a:ext cx="2062816" cy="3320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4" r="18904"/>
          <a:stretch/>
        </p:blipFill>
        <p:spPr>
          <a:xfrm rot="20845597">
            <a:off x="2657955" y="831508"/>
            <a:ext cx="1417993" cy="24136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03635" y="1485414"/>
            <a:ext cx="152663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00" b="1" dirty="0" smtClean="0"/>
              <a:t>-</a:t>
            </a:r>
            <a:endParaRPr lang="ru-RU" sz="239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476220" y="1485415"/>
            <a:ext cx="152663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00" b="1" dirty="0" smtClean="0"/>
              <a:t>-</a:t>
            </a:r>
            <a:endParaRPr lang="ru-RU" sz="239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" r="7055"/>
          <a:stretch/>
        </p:blipFill>
        <p:spPr>
          <a:xfrm>
            <a:off x="9430588" y="2301041"/>
            <a:ext cx="2481326" cy="28251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288" y="1475411"/>
            <a:ext cx="5206917" cy="49715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4" r="18904"/>
          <a:stretch/>
        </p:blipFill>
        <p:spPr>
          <a:xfrm rot="20845597">
            <a:off x="8530540" y="831508"/>
            <a:ext cx="1417993" cy="241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1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4890</TotalTime>
  <Words>379</Words>
  <Application>Microsoft Office PowerPoint</Application>
  <PresentationFormat>Широкоэкранный</PresentationFormat>
  <Paragraphs>40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MS PGothic</vt:lpstr>
      <vt:lpstr>Arial</vt:lpstr>
      <vt:lpstr>Arial Black</vt:lpstr>
      <vt:lpstr>Book Antiqua</vt:lpstr>
      <vt:lpstr>Calibri</vt:lpstr>
      <vt:lpstr>Calibri Light</vt:lpstr>
      <vt:lpstr>Cambria Math</vt:lpstr>
      <vt:lpstr>Century</vt:lpstr>
      <vt:lpstr>Times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Низовцева Людмила Сергеевна</dc:creator>
  <cp:lastModifiedBy>Низовцева Людмила Сергеевна</cp:lastModifiedBy>
  <cp:revision>115</cp:revision>
  <cp:lastPrinted>2018-09-11T09:49:45Z</cp:lastPrinted>
  <dcterms:created xsi:type="dcterms:W3CDTF">2018-07-11T07:22:05Z</dcterms:created>
  <dcterms:modified xsi:type="dcterms:W3CDTF">2018-09-21T09:02:02Z</dcterms:modified>
</cp:coreProperties>
</file>