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2" r:id="rId6"/>
    <p:sldId id="261" r:id="rId7"/>
    <p:sldId id="263" r:id="rId8"/>
    <p:sldId id="277" r:id="rId9"/>
    <p:sldId id="274" r:id="rId10"/>
    <p:sldId id="275" r:id="rId11"/>
    <p:sldId id="278" r:id="rId12"/>
    <p:sldId id="279" r:id="rId13"/>
    <p:sldId id="265" r:id="rId14"/>
    <p:sldId id="276" r:id="rId15"/>
    <p:sldId id="271" r:id="rId16"/>
    <p:sldId id="273" r:id="rId17"/>
    <p:sldId id="259" r:id="rId18"/>
    <p:sldId id="272" r:id="rId19"/>
    <p:sldId id="26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090D19F-9EE3-43D8-9670-6A58E05C3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D55E1F-C225-46B0-8D02-A7F01D1EE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2F4191-7325-47E7-9B8F-9EF831E91659}" type="datetime1">
              <a:rPr lang="ru-RU" noProof="1" smtClean="0">
                <a:latin typeface="Calibri" panose="020F0502020204030204" pitchFamily="34" charset="0"/>
              </a:rPr>
              <a:t>16.04.2020</a:t>
            </a:fld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CF677B-DDC3-4004-9B1B-95E07E15D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AD43975-40E2-4F98-BE43-D14876F36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BC8066-2EF6-4176-9ACB-F71BDAE9FFED}" type="slidenum">
              <a:rPr lang="ru-RU" noProof="1" smtClean="0">
                <a:latin typeface="Calibri" panose="020F0502020204030204" pitchFamily="34" charset="0"/>
              </a:rPr>
              <a:t>‹#›</a:t>
            </a:fld>
            <a:endParaRPr lang="ru-RU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3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35C23F1-C40E-4388-9E27-300B404A87DD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A54082-0EDA-40C0-B23E-AB88047B243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2509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Совсем недавно многие жаловались на однообразную жизнь. Сейчас большинство из нас не знает, что делать со свалившимся на нашу голову разнообразием. И если раньше мы говорили о психологической безопасности образовательной среды, то сейчас самое время поговорить о психологическом благополучии и среде семейной.</a:t>
            </a:r>
          </a:p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ru-RU" noProof="1" smtClean="0">
                <a:latin typeface="Calibri" panose="020F0502020204030204" pitchFamily="34" charset="0"/>
              </a:rPr>
              <a:t>1</a:t>
            </a:fld>
            <a:endParaRPr lang="ru-RU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Снижайте градус требований и градус переживаний. Вряд ли ваш ребенок будет больше успевать, если вы постоянно будете стоять к него над душой.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Сейчас очень многие не успевают. Ничего страшного в этом нет. Догонят, когда все образуется.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Если вас все-таки накрывает агрессия, тревога или отчаяние.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Сместите акценты на тело.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7560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Еще один момент, на который я хочу обратить ваше внимание. Может надо пересмотреть распределение обязанностей в семье? Участие в домашних делах хоть какая-то альтернатива гаджетам. Кроме того, совместная деятельность сплачивает. А если с вами еще и бабушки-дедушки живут, и вы можете им что-то поручить, вообще замечательно. Хорошо, если в семье есть минимальна взаимозаменяемость, а у мамы и папы есть возможность посидеть в тишине, может быть полежать или поплакать, или просто посмотреть в потолок.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Сейчас семья – это экипаж космического корабля. От слаженной работы которого зависит что будет дальше.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2290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Ищите плюсы. Они, несомненно, есть. В этом случае карантин точно пойдет на пользу вашим отношениям. Вы сможете лучше узнать и насладиться обществом друг друга.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99413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Разговаривайте и слушайте друг друга особенно о том хорошем, что ценно для каждого из вас</a:t>
            </a:r>
          </a:p>
          <a:p>
            <a:pPr rtl="0"/>
            <a:endParaRPr lang="ru-RU" noProof="1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A54082-0EDA-40C0-B23E-AB88047B2438}" type="slidenum">
              <a:rPr lang="ru-RU" noProof="1" smtClean="0">
                <a:latin typeface="Calibri" panose="020F0502020204030204" pitchFamily="34" charset="0"/>
              </a:rPr>
              <a:t>14</a:t>
            </a:fld>
            <a:endParaRPr lang="ru-RU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4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Если в вашей семье еще не приняты ритуалы сплочения, поддержки, благодарности, самое время начать их формировать.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Каждый вечер, собравшись при свечах вы по кругу можете говорить Я благодарен маме за то, что не ругала меня, когда я разбил чашку, я благодарна Пете за то, что посидел с сестрой и 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17270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Завершая, хочу напомнить, что карантин закончится, семья останется.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Ведь как говорил Соломон все пройдет и это!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Спасибо за внимание.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16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132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Первый посыл, который мне хотелось бы транслировать: вы не одиноки!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Новые вызовы сплотили психологов Ленинградской области. Ими создана группа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вотсапе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в которой оперативно решаются разные методические вопросы, причем такие группы имеются в каждом районе Ленинградской области  Ваши районные психологи готовы поддержать подсказать, показать, поговорить, посочувствовать.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Вы видите скрины страничек психологов Гатчинского и Всеволожского районов с адресами. Кладезь практической информации!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13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Министерство Просвещения, Комитет Ленинградской области организовали горячие линии и предлагают вам номера телефонов экстренной помощи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4990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Психологическая помощь ближе, чем кажется.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574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Тем, кто любит читать рекомендую ознакомиться с лекцией Людмилы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Петрановской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Детки в клетке.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А теперь давайте перейдем к нашей теме и обсудим конкретные рекомендации.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5844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ситуации, в которой мы сейчас живем, есть 3 Н, которые могут запустить беспокойство: неоднозначность (оценки о происходящем разные от чушь какая-то до мы все умрем), новизна (такого в нашей жизни еще не было) и неопределенность (никто не знает, что будет дальше.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Что делать?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Надо понимать, что завтра это не закончится, но и всю оставшуюся жизнь тоже продолжаться не будет.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При этом не надо отмахиваться от рекомендаций, но не считать, что это конец света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Вряд ли мы с вами будем голодать, мы не в Африке живем, у нас есть ресурсы, запасов гречи в стране хватит на три года, развиты социальные практики и есть очень много людей, которые готовы оказать вам помощь.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Экономический хвост после случившегося, конечно, будет, но об этом беспокоиться рано.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3999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Обстоятельства таковы, что вы непрерывно находитесь дома с детьми.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Родителям очень важно настроиться на это не как на какую-то катастрофу. По большому счёту, ничего такого ужасного не происходит, это ваши дети. Да, это непривычный образ жизни, это непривычно для них, но если к этому не относиться как какой-то невероятной драме или испытанию, и  не настраивать себя, что это что-то ужасное, то будет легче.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Если вы возложили на себя обязательства все успеть в этот период, знайте, что такая миссия не способствует здоровью.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настоящее время вы оказались в роли родителя и педагога. Вы родители, не педагоги. Подумайте, от чего вы можете отказаться, что сейчас можно не делать.  Не надо пытаться все успевать ценой собственного здоровья.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Путь где-то будет беспорядок, пусть не совсем вовремя пообедали. Никакой катастрофы в этом нет. Лучше подумайте, как минимизировать усталость. Только не за счет сна и отдыха, потому что они залог иммунитета. Решите, где вы можете снизить планку, а что и вовсе кому-то передоверить. Используйте разные возможности для отдыха. Если ребенок чем-то занимается, вы тоже можете спокойно посидеть. Не надо бросаться сразу что-то делать.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Сейчас важно проявлять к себе сострадание и не допускать чрезмерного беспокойства.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Психологам хорошо известно, что у спокойных родителей спокойные дети и наоборот.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1183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Еще психологи считают, что психологическое благополучие достигается путем поддержания баланса между занятиями, которые приносят чувства удовольствия, достижения и близости.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У каждого из вас есть то, что доставляет удовольствие. Не откладывайте ваши желания. Самый правильный момент для радости тот, в котором вы живете. Рисуйте, читайте, ешьте, пойте, играйте, исследуйте. О психологическом здоровье надо заботиться.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Знайте, что разные каждодневные дела типа ухода за растениями или приготовления пирожков тоже способны повысить уровень счастья. Тепло, красиво, светло и все своими руками. Это ли не достижение!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8380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Не забывайте о том, что мы социальные животные и нам жизненно необходимо общение. Мы рекомендуем попробовать хотя бы несколько занятий, подразумевающих участие других людей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4082-0EDA-40C0-B23E-AB88047B2438}" type="slidenum">
              <a:rPr lang="ru-RU" noProof="1" smtClean="0"/>
              <a:pPr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3769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75420" y="2493085"/>
            <a:ext cx="4971618" cy="2033753"/>
          </a:xfrm>
        </p:spPr>
        <p:txBody>
          <a:bodyPr rtlCol="0" anchor="ctr">
            <a:normAutofit/>
          </a:bodyPr>
          <a:lstStyle>
            <a:lvl1pPr algn="r">
              <a:defRPr sz="36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569348" y="2493085"/>
            <a:ext cx="4984220" cy="203375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Подзаголовок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108192" y="2842697"/>
            <a:ext cx="0" cy="133453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 descr="Прямоугольная рамка с цветной заливкой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" name="Прямоугольник 9" descr="Прямоугольная рамка с цветной заливкой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 descr="Прямоугольная рамка с цветной заливкой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" name="Прямоугольник 11" descr="Прямоугольная рамка с цветной заливкой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9FD8288-B095-4BB5-945D-9045CB024C6D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5218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5C540FF4-A3DD-4BFE-AF4C-0E4BEABDCA36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1324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B680F24-25C9-4CEC-A9DA-7184D25E9564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075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4D3B556C-0321-4AEC-8D7C-8EDA0A17D2FF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268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610211"/>
            <a:ext cx="6934201" cy="965477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2727433"/>
            <a:ext cx="6934200" cy="258554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Основной текст</a:t>
            </a:r>
          </a:p>
        </p:txBody>
      </p:sp>
      <p:sp>
        <p:nvSpPr>
          <p:cNvPr id="7" name="Прямоугольник 6" descr="Прямоугольная рамка с цветной заливкой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" name="Прямоугольник 7" descr="Прямоугольная рамка с цветной заливкой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" name="Прямоугольник 8" descr="Прямоугольная рамка с цветной заливкой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" name="Прямоугольник 9" descr="Прямоугольная рамка с цветной заливкой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1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меся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 rtlCol="0"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1"/>
              <a:t>Месяц</a:t>
            </a:r>
          </a:p>
        </p:txBody>
      </p:sp>
      <p:grpSp>
        <p:nvGrpSpPr>
          <p:cNvPr id="23" name="Группа 22" descr="Пунктирные линии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noProof="1">
                <a:latin typeface="Segoe UI" panose="020B0502040204020203" pitchFamily="34" charset="0"/>
              </a:rPr>
              <a:t>Текст</a:t>
            </a:r>
          </a:p>
        </p:txBody>
      </p:sp>
      <p:grpSp>
        <p:nvGrpSpPr>
          <p:cNvPr id="25" name="Группа 24" descr="Круги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14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меся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1"/>
              <a:t>Месяц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 rtlCol="0"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grpSp>
        <p:nvGrpSpPr>
          <p:cNvPr id="11" name="Группа 10" descr="Круги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Овал 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52" name="Группа 51" descr="Круги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Овал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Овал 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Овал 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9" name="Овал 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Овал 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Овал 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5" name="Овал 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Овал 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Овал 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93" name="Группа 92" descr="Круги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5" name="Группа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Овал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7" name="Овал 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Овал 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Овал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3" name="Овал 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семь месяце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 rtlCol="0">
            <a:norm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1"/>
              <a:t>Месяц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rtlCol="0"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noProof="1">
                <a:latin typeface="Segoe UI" panose="020B0502040204020203" pitchFamily="34" charset="0"/>
              </a:rPr>
              <a:t>Текст</a:t>
            </a:r>
          </a:p>
        </p:txBody>
      </p:sp>
      <p:grpSp>
        <p:nvGrpSpPr>
          <p:cNvPr id="21" name="Группа 20" descr="Круги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Группа 61" descr="Круги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3" name="Овал 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6" name="Овал 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Овал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03" name="Группа 102" descr="Круги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Овал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Овал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Овал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44" name="Группа 143" descr="Круги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Овал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3" name="Овал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6" name="Группа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Овал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3" name="Овал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4" name="Овал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5" name="Овал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7" name="Группа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8" name="Овал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8" name="Группа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Овал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63" name="Овал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49" name="Группа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Овал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1" name="Овал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2" name="Овал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5" name="Овал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  <p:sp>
            <p:nvSpPr>
              <p:cNvPr id="156" name="Овал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349" name="Группа 348" descr="Пунктирные линии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Прямая соединительная линия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Прямая соединительная линия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Прямая соединительная линия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Прямая соединительная линия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Прямая соединительная линия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Прямая соединительная линия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Прямая соединительная линия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Прямая соединительная линия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Прямая соединительная линия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Прямая соединительная линия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Прямая соединительная линия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Группа 361" descr="Пунктирные линии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Прямая соединительная линия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Прямая соединительная линия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Прямая соединительная линия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Прямая соединительная линия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Прямая соединительная линия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Прямая соединительная линия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Прямая соединительная линия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Прямая соединительная линия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Прямая соединительная линия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Группа 374" descr="Пунктирные линии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Прямая соединительная линия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Прямая соединительная линия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Прямая соединительная линия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Прямая соединительная линия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Прямая соединительная линия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Прямая соединительная линия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Прямая соединительная линия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Прямая соединительная линия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Прямая соединительная линия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Прямая соединительная линия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Прямая соединительная линия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Группа 400" descr="Пунктирные линии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Прямая соединительная линия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Прямая соединительная линия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Прямая соединительная линия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Прямая соединительная линия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Прямая соединительная линия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Прямая соединительная линия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Прямая соединительная линия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Прямая соединительная линия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Прямая соединительная линия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я соединительная линия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Текст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374" name="Текст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387" name="Текст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  <p:sp>
        <p:nvSpPr>
          <p:cNvPr id="413" name="Текст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ru-RU" noProof="1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39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D981B087-9267-4A59-A1BF-8C8209EECE4B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2926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920EF445-BE46-4CB4-B4F9-772E707AEBFC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145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EF57DCC6-4424-4C3E-A51C-2432E47DCB5F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39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BDB33B02-2C0D-40B5-BD9C-B2C9685A055D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2887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2ECCF011-991A-42D6-B6B1-B954DB104372}" type="datetime1">
              <a:rPr lang="ru-RU" noProof="1" smtClean="0"/>
              <a:t>16.04.2020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632BDE3A-8A5F-47C4-AA75-58FC1EB2D383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71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93716158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vk.com/club361105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419" y="305965"/>
            <a:ext cx="3561020" cy="5381625"/>
          </a:xfrm>
        </p:spPr>
        <p:txBody>
          <a:bodyPr rtlCol="0" anchor="b"/>
          <a:lstStyle/>
          <a:p>
            <a:pPr algn="ctr" rtl="0"/>
            <a:r>
              <a:rPr lang="ru-RU" noProof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Психологическая помощь семье в условиях самоизоляции: советы психолога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2C80B2-23B9-40E9-8485-73C35DCA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21" y="305965"/>
            <a:ext cx="7394251" cy="522219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FD50B-3570-4D1B-8F72-EC224D83491D}"/>
              </a:ext>
            </a:extLst>
          </p:cNvPr>
          <p:cNvSpPr txBox="1"/>
          <p:nvPr/>
        </p:nvSpPr>
        <p:spPr>
          <a:xfrm>
            <a:off x="4492305" y="5687590"/>
            <a:ext cx="769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Есликова Елена Владимировна, к. психол. н., доцент кафедры педагогики и психологии ЛОИРО, главный внештатный психолог ЛО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BE0335-4365-4F6E-86DF-7348F8C3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827" y="0"/>
            <a:ext cx="1336661" cy="1336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867B18-E353-4B35-8241-7CF270E9A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1" y="92235"/>
            <a:ext cx="1043640" cy="11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1B6A17F-6872-4171-8179-4953DA88A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b="11859"/>
          <a:stretch/>
        </p:blipFill>
        <p:spPr bwMode="auto">
          <a:xfrm>
            <a:off x="574151" y="0"/>
            <a:ext cx="4914056" cy="645113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0 занятий для карантина - Инфографика - РИАМО">
            <a:extLst>
              <a:ext uri="{FF2B5EF4-FFF2-40B4-BE49-F238E27FC236}">
                <a16:creationId xmlns:a16="http://schemas.microsoft.com/office/drawing/2014/main" id="{3B5EE9B6-8E70-45D0-9435-74219A487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3425" r="2359" b="5199"/>
          <a:stretch/>
        </p:blipFill>
        <p:spPr bwMode="auto">
          <a:xfrm>
            <a:off x="6427861" y="0"/>
            <a:ext cx="4914056" cy="645113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0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FCBBF-9CAB-4662-9DC8-96BF3B23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34" y="100342"/>
            <a:ext cx="6934201" cy="9654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Снижайте градус требований и градус переживаний</a:t>
            </a:r>
          </a:p>
        </p:txBody>
      </p:sp>
      <p:pic>
        <p:nvPicPr>
          <p:cNvPr id="4098" name="Picture 2" descr="Ловушки депрессивного мышления | Блог издательства «Манн, Иванов и ...">
            <a:extLst>
              <a:ext uri="{FF2B5EF4-FFF2-40B4-BE49-F238E27FC236}">
                <a16:creationId xmlns:a16="http://schemas.microsoft.com/office/drawing/2014/main" id="{8BFA3909-E95F-4DF3-9238-AB851362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91" y="4012155"/>
            <a:ext cx="4096675" cy="24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02F4B58-AD20-40EA-9189-FF5AE4042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02750"/>
              </p:ext>
            </p:extLst>
          </p:nvPr>
        </p:nvGraphicFramePr>
        <p:xfrm>
          <a:off x="173255" y="1266653"/>
          <a:ext cx="7290299" cy="5491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675">
                  <a:extLst>
                    <a:ext uri="{9D8B030D-6E8A-4147-A177-3AD203B41FA5}">
                      <a16:colId xmlns:a16="http://schemas.microsoft.com/office/drawing/2014/main" val="2736322042"/>
                    </a:ext>
                  </a:extLst>
                </a:gridCol>
                <a:gridCol w="4057624">
                  <a:extLst>
                    <a:ext uri="{9D8B030D-6E8A-4147-A177-3AD203B41FA5}">
                      <a16:colId xmlns:a16="http://schemas.microsoft.com/office/drawing/2014/main" val="777668564"/>
                    </a:ext>
                  </a:extLst>
                </a:gridCol>
              </a:tblGrid>
              <a:tr h="637612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сглаживайте,  </a:t>
                      </a:r>
                      <a:endParaRPr lang="ru-RU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а не нагнетайте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07286"/>
                  </a:ext>
                </a:extLst>
              </a:tr>
              <a:tr h="581172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понимайте,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обвиняйте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90775"/>
                  </a:ext>
                </a:extLst>
              </a:tr>
              <a:tr h="589234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привлекайте,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угрожайте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90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проявляйте спокойствие,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паникуйте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86503"/>
                  </a:ext>
                </a:extLst>
              </a:tr>
              <a:tr h="60536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сохраняйте здравомыслие,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сходите с ума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35390"/>
                  </a:ext>
                </a:extLst>
              </a:tr>
              <a:tr h="613424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успокаивайте,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накручивайте себя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17183"/>
                  </a:ext>
                </a:extLst>
              </a:tr>
              <a:tr h="621486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займитесь делом,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выносите мозг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64380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 не отчаивайтесь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45105"/>
                  </a:ext>
                </a:extLst>
              </a:tr>
            </a:tbl>
          </a:graphicData>
        </a:graphic>
      </p:graphicFrame>
      <p:pic>
        <p:nvPicPr>
          <p:cNvPr id="1028" name="Picture 4" descr="Спокойствие, только спокойствие и как обрести внутреннюю силу">
            <a:extLst>
              <a:ext uri="{FF2B5EF4-FFF2-40B4-BE49-F238E27FC236}">
                <a16:creationId xmlns:a16="http://schemas.microsoft.com/office/drawing/2014/main" id="{5062D2F9-C983-4BEC-833D-80B4E68A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51" y="1266652"/>
            <a:ext cx="4295865" cy="23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D46F38C-14C7-4D50-ACBC-BB4A53E8F409}"/>
              </a:ext>
            </a:extLst>
          </p:cNvPr>
          <p:cNvCxnSpPr>
            <a:cxnSpLocks/>
          </p:cNvCxnSpPr>
          <p:nvPr/>
        </p:nvCxnSpPr>
        <p:spPr>
          <a:xfrm>
            <a:off x="7822735" y="4012155"/>
            <a:ext cx="4089631" cy="2410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5769F9D-110F-4E8C-95C3-EA429ABA5D24}"/>
              </a:ext>
            </a:extLst>
          </p:cNvPr>
          <p:cNvCxnSpPr>
            <a:cxnSpLocks/>
          </p:cNvCxnSpPr>
          <p:nvPr/>
        </p:nvCxnSpPr>
        <p:spPr>
          <a:xfrm flipH="1">
            <a:off x="7822735" y="4012155"/>
            <a:ext cx="3997355" cy="2410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5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3F1BD-7AD5-45AD-9FB4-D1FA7C4F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604" y="42119"/>
            <a:ext cx="8943363" cy="9654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Перераспределите обязанности</a:t>
            </a:r>
          </a:p>
        </p:txBody>
      </p:sp>
      <p:pic>
        <p:nvPicPr>
          <p:cNvPr id="8194" name="Picture 2" descr="У вас как обстоит дело с распределением обязанностей в семье ...">
            <a:extLst>
              <a:ext uri="{FF2B5EF4-FFF2-40B4-BE49-F238E27FC236}">
                <a16:creationId xmlns:a16="http://schemas.microsoft.com/office/drawing/2014/main" id="{CBE88B30-5C0B-4EB1-B19A-4C4C4CCE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74" y="1007596"/>
            <a:ext cx="8825218" cy="52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1F37A-8936-4A06-B08B-CD1EC5D8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429" y="343474"/>
            <a:ext cx="3860332" cy="965477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Ищите плюсы</a:t>
            </a:r>
          </a:p>
        </p:txBody>
      </p:sp>
      <p:pic>
        <p:nvPicPr>
          <p:cNvPr id="10246" name="Picture 6" descr="Пишем-диплом-сами.рф">
            <a:extLst>
              <a:ext uri="{FF2B5EF4-FFF2-40B4-BE49-F238E27FC236}">
                <a16:creationId xmlns:a16="http://schemas.microsoft.com/office/drawing/2014/main" id="{70A70900-0E2B-4ACB-ACFE-6CBE6DCD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82" y="1308951"/>
            <a:ext cx="5678632" cy="38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C95FB-1A9F-4D35-800B-22C7789109EC}"/>
              </a:ext>
            </a:extLst>
          </p:cNvPr>
          <p:cNvSpPr txBox="1"/>
          <p:nvPr/>
        </p:nvSpPr>
        <p:spPr>
          <a:xfrm rot="1413929">
            <a:off x="8015772" y="768090"/>
            <a:ext cx="359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стали более гибкими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C9449-FFA4-4674-9E8C-02FC15AF0D69}"/>
              </a:ext>
            </a:extLst>
          </p:cNvPr>
          <p:cNvSpPr txBox="1"/>
          <p:nvPr/>
        </p:nvSpPr>
        <p:spPr>
          <a:xfrm rot="19577260">
            <a:off x="-19253" y="1202912"/>
            <a:ext cx="370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Никуда не надо бежать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7415A-DD35-4E65-85B4-EA20AFB363AC}"/>
              </a:ext>
            </a:extLst>
          </p:cNvPr>
          <p:cNvSpPr txBox="1"/>
          <p:nvPr/>
        </p:nvSpPr>
        <p:spPr>
          <a:xfrm rot="762939">
            <a:off x="213482" y="3205097"/>
            <a:ext cx="346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Есть время для разговоров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2EDAE-0378-4296-B8B6-285C22498A73}"/>
              </a:ext>
            </a:extLst>
          </p:cNvPr>
          <p:cNvSpPr txBox="1"/>
          <p:nvPr/>
        </p:nvSpPr>
        <p:spPr>
          <a:xfrm rot="403519">
            <a:off x="8932499" y="2067860"/>
            <a:ext cx="31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Вместе мы- сила!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01937-0F4D-4F62-A009-AC42AADE43F7}"/>
              </a:ext>
            </a:extLst>
          </p:cNvPr>
          <p:cNvSpPr txBox="1"/>
          <p:nvPr/>
        </p:nvSpPr>
        <p:spPr>
          <a:xfrm>
            <a:off x="8539993" y="3216733"/>
            <a:ext cx="357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Наконец-то занялась английским…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E1385-6B48-4ECC-9182-BE322296F004}"/>
              </a:ext>
            </a:extLst>
          </p:cNvPr>
          <p:cNvSpPr txBox="1"/>
          <p:nvPr/>
        </p:nvSpPr>
        <p:spPr>
          <a:xfrm rot="630055">
            <a:off x="604007" y="5364383"/>
            <a:ext cx="431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Какой интересный у нас сын!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4CA8D-018D-4B44-A7E1-82BBD4523207}"/>
              </a:ext>
            </a:extLst>
          </p:cNvPr>
          <p:cNvSpPr txBox="1"/>
          <p:nvPr/>
        </p:nvSpPr>
        <p:spPr>
          <a:xfrm rot="21212406">
            <a:off x="9059499" y="4692322"/>
            <a:ext cx="253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Как уютно дома!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EE637-111F-4D70-820B-32AEA29F9C0A}"/>
              </a:ext>
            </a:extLst>
          </p:cNvPr>
          <p:cNvSpPr txBox="1"/>
          <p:nvPr/>
        </p:nvSpPr>
        <p:spPr>
          <a:xfrm rot="493947">
            <a:off x="7263788" y="5798579"/>
            <a:ext cx="4711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Много узнал о своих родителях</a:t>
            </a:r>
          </a:p>
        </p:txBody>
      </p:sp>
    </p:spTree>
    <p:extLst>
      <p:ext uri="{BB962C8B-B14F-4D97-AF65-F5344CB8AC3E}">
        <p14:creationId xmlns:p14="http://schemas.microsoft.com/office/powerpoint/2010/main" val="110917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0868" cy="990709"/>
          </a:xfrm>
        </p:spPr>
        <p:txBody>
          <a:bodyPr rtlCol="0">
            <a:noAutofit/>
          </a:bodyPr>
          <a:lstStyle/>
          <a:p>
            <a:pPr rtl="0"/>
            <a:r>
              <a:rPr lang="ru-RU" sz="4000" noProof="1">
                <a:solidFill>
                  <a:schemeClr val="accent6">
                    <a:lumMod val="75000"/>
                  </a:schemeClr>
                </a:solidFill>
              </a:rPr>
              <a:t>Разговаривайте…</a:t>
            </a:r>
            <a:endParaRPr lang="ru-RU" sz="4000" noProof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Оставь все, как есть, отпусти</a:t>
            </a:r>
          </a:p>
          <a:p>
            <a:pPr algn="ctr" rtl="0"/>
            <a:endParaRPr lang="ru-RU" sz="2400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 знай: </a:t>
            </a:r>
          </a:p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всегда рядом</a:t>
            </a:r>
          </a:p>
        </p:txBody>
      </p:sp>
      <p:sp>
        <p:nvSpPr>
          <p:cNvPr id="101" name="Овал 100" descr="Круг"/>
          <p:cNvSpPr/>
          <p:nvPr/>
        </p:nvSpPr>
        <p:spPr>
          <a:xfrm>
            <a:off x="4518479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2" name="Овал 101" descr="Круг"/>
          <p:cNvSpPr/>
          <p:nvPr/>
        </p:nvSpPr>
        <p:spPr>
          <a:xfrm>
            <a:off x="4993967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3" name="Овал 102" descr="Круг"/>
          <p:cNvSpPr/>
          <p:nvPr/>
        </p:nvSpPr>
        <p:spPr>
          <a:xfrm>
            <a:off x="5469455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4" name="Овал 103" descr="Круг"/>
          <p:cNvSpPr/>
          <p:nvPr/>
        </p:nvSpPr>
        <p:spPr>
          <a:xfrm>
            <a:off x="5944943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5" name="Овал 104" descr="Круг"/>
          <p:cNvSpPr/>
          <p:nvPr/>
        </p:nvSpPr>
        <p:spPr>
          <a:xfrm>
            <a:off x="6420431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6" name="Овал 105" descr="Круг"/>
          <p:cNvSpPr/>
          <p:nvPr/>
        </p:nvSpPr>
        <p:spPr>
          <a:xfrm>
            <a:off x="6892504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7" name="Овал 106" descr="Круг"/>
          <p:cNvSpPr/>
          <p:nvPr/>
        </p:nvSpPr>
        <p:spPr>
          <a:xfrm>
            <a:off x="7371407" y="355874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4" name="Овал 93" descr="Круг"/>
          <p:cNvSpPr/>
          <p:nvPr/>
        </p:nvSpPr>
        <p:spPr>
          <a:xfrm>
            <a:off x="4518479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5" name="Овал 94" descr="Круг"/>
          <p:cNvSpPr/>
          <p:nvPr/>
        </p:nvSpPr>
        <p:spPr>
          <a:xfrm>
            <a:off x="4993967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6" name="Овал 95" descr="Круг"/>
          <p:cNvSpPr/>
          <p:nvPr/>
        </p:nvSpPr>
        <p:spPr>
          <a:xfrm>
            <a:off x="5469455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7" name="Овал 96" descr="Круг"/>
          <p:cNvSpPr/>
          <p:nvPr/>
        </p:nvSpPr>
        <p:spPr>
          <a:xfrm>
            <a:off x="5944943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8" name="Овал 97" descr="Круг"/>
          <p:cNvSpPr/>
          <p:nvPr/>
        </p:nvSpPr>
        <p:spPr>
          <a:xfrm>
            <a:off x="6420431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9" name="Овал 98" descr="Круг"/>
          <p:cNvSpPr/>
          <p:nvPr/>
        </p:nvSpPr>
        <p:spPr>
          <a:xfrm>
            <a:off x="6892504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00" name="Овал 99" descr="Круг"/>
          <p:cNvSpPr/>
          <p:nvPr/>
        </p:nvSpPr>
        <p:spPr>
          <a:xfrm>
            <a:off x="7371407" y="405610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7" name="Овал 86" descr="Круг"/>
          <p:cNvSpPr/>
          <p:nvPr/>
        </p:nvSpPr>
        <p:spPr>
          <a:xfrm>
            <a:off x="4517850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8" name="Овал 87" descr="Круг"/>
          <p:cNvSpPr/>
          <p:nvPr/>
        </p:nvSpPr>
        <p:spPr>
          <a:xfrm>
            <a:off x="4993338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9" name="Овал 88" descr="Круг"/>
          <p:cNvSpPr/>
          <p:nvPr/>
        </p:nvSpPr>
        <p:spPr>
          <a:xfrm>
            <a:off x="5468826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0" name="Овал 89" descr="Круг"/>
          <p:cNvSpPr/>
          <p:nvPr/>
        </p:nvSpPr>
        <p:spPr>
          <a:xfrm>
            <a:off x="5944314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1" name="Овал 90" descr="Круг"/>
          <p:cNvSpPr/>
          <p:nvPr/>
        </p:nvSpPr>
        <p:spPr>
          <a:xfrm>
            <a:off x="6419802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2" name="Овал 91" descr="Круг"/>
          <p:cNvSpPr/>
          <p:nvPr/>
        </p:nvSpPr>
        <p:spPr>
          <a:xfrm>
            <a:off x="6891875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3" name="Овал 92" descr="Круг"/>
          <p:cNvSpPr/>
          <p:nvPr/>
        </p:nvSpPr>
        <p:spPr>
          <a:xfrm>
            <a:off x="7370778" y="4553466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0" name="Овал 79" descr="Круг"/>
          <p:cNvSpPr/>
          <p:nvPr/>
        </p:nvSpPr>
        <p:spPr>
          <a:xfrm>
            <a:off x="4517850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1" name="Овал 80" descr="Круг"/>
          <p:cNvSpPr/>
          <p:nvPr/>
        </p:nvSpPr>
        <p:spPr>
          <a:xfrm>
            <a:off x="4993338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2" name="Овал 81" descr="Круг"/>
          <p:cNvSpPr/>
          <p:nvPr/>
        </p:nvSpPr>
        <p:spPr>
          <a:xfrm>
            <a:off x="5468826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3" name="Овал 82" descr="Круг"/>
          <p:cNvSpPr/>
          <p:nvPr/>
        </p:nvSpPr>
        <p:spPr>
          <a:xfrm>
            <a:off x="5944314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4" name="Овал 83" descr="Круг"/>
          <p:cNvSpPr/>
          <p:nvPr/>
        </p:nvSpPr>
        <p:spPr>
          <a:xfrm>
            <a:off x="6419802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5" name="Овал 84" descr="Круг"/>
          <p:cNvSpPr/>
          <p:nvPr/>
        </p:nvSpPr>
        <p:spPr>
          <a:xfrm>
            <a:off x="6891875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86" name="Овал 85" descr="Круг"/>
          <p:cNvSpPr/>
          <p:nvPr/>
        </p:nvSpPr>
        <p:spPr>
          <a:xfrm>
            <a:off x="7370778" y="5046565"/>
            <a:ext cx="228600" cy="228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Прорвемся</a:t>
            </a:r>
          </a:p>
        </p:txBody>
      </p:sp>
      <p:sp>
        <p:nvSpPr>
          <p:cNvPr id="142" name="Овал 141" descr="Круг"/>
          <p:cNvSpPr/>
          <p:nvPr/>
        </p:nvSpPr>
        <p:spPr>
          <a:xfrm>
            <a:off x="8069069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3" name="Овал 142" descr="Круг"/>
          <p:cNvSpPr/>
          <p:nvPr/>
        </p:nvSpPr>
        <p:spPr>
          <a:xfrm>
            <a:off x="8544557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4" name="Овал 143" descr="Круг"/>
          <p:cNvSpPr/>
          <p:nvPr/>
        </p:nvSpPr>
        <p:spPr>
          <a:xfrm>
            <a:off x="9020045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5" name="Овал 144" descr="Круг"/>
          <p:cNvSpPr/>
          <p:nvPr/>
        </p:nvSpPr>
        <p:spPr>
          <a:xfrm>
            <a:off x="9495533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6" name="Овал 145" descr="Круг"/>
          <p:cNvSpPr/>
          <p:nvPr/>
        </p:nvSpPr>
        <p:spPr>
          <a:xfrm>
            <a:off x="9971021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7" name="Овал 146" descr="Круг"/>
          <p:cNvSpPr/>
          <p:nvPr/>
        </p:nvSpPr>
        <p:spPr>
          <a:xfrm>
            <a:off x="10443094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8" name="Овал 147" descr="Круг"/>
          <p:cNvSpPr/>
          <p:nvPr/>
        </p:nvSpPr>
        <p:spPr>
          <a:xfrm>
            <a:off x="10921997" y="355874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5" name="Овал 134" descr="Круг"/>
          <p:cNvSpPr/>
          <p:nvPr/>
        </p:nvSpPr>
        <p:spPr>
          <a:xfrm>
            <a:off x="8069069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6" name="Овал 135" descr="Круг"/>
          <p:cNvSpPr/>
          <p:nvPr/>
        </p:nvSpPr>
        <p:spPr>
          <a:xfrm>
            <a:off x="8544557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7" name="Овал 136" descr="Круг"/>
          <p:cNvSpPr/>
          <p:nvPr/>
        </p:nvSpPr>
        <p:spPr>
          <a:xfrm>
            <a:off x="9020045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8" name="Овал 137" descr="Круг"/>
          <p:cNvSpPr/>
          <p:nvPr/>
        </p:nvSpPr>
        <p:spPr>
          <a:xfrm>
            <a:off x="9495533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9" name="Овал 138" descr="Круг"/>
          <p:cNvSpPr/>
          <p:nvPr/>
        </p:nvSpPr>
        <p:spPr>
          <a:xfrm>
            <a:off x="9971021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0" name="Овал 139" descr="Круг"/>
          <p:cNvSpPr/>
          <p:nvPr/>
        </p:nvSpPr>
        <p:spPr>
          <a:xfrm>
            <a:off x="10443094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1" name="Овал 140" descr="Круг"/>
          <p:cNvSpPr/>
          <p:nvPr/>
        </p:nvSpPr>
        <p:spPr>
          <a:xfrm>
            <a:off x="10921997" y="405610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8" name="Овал 127" descr="Круг"/>
          <p:cNvSpPr/>
          <p:nvPr/>
        </p:nvSpPr>
        <p:spPr>
          <a:xfrm>
            <a:off x="8068440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9" name="Овал 128" descr="Круг"/>
          <p:cNvSpPr/>
          <p:nvPr/>
        </p:nvSpPr>
        <p:spPr>
          <a:xfrm>
            <a:off x="8543928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0" name="Овал 129" descr="Круг"/>
          <p:cNvSpPr/>
          <p:nvPr/>
        </p:nvSpPr>
        <p:spPr>
          <a:xfrm>
            <a:off x="9019416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1" name="Овал 130" descr="Круг"/>
          <p:cNvSpPr/>
          <p:nvPr/>
        </p:nvSpPr>
        <p:spPr>
          <a:xfrm>
            <a:off x="9494904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2" name="Овал 131" descr="Круг"/>
          <p:cNvSpPr/>
          <p:nvPr/>
        </p:nvSpPr>
        <p:spPr>
          <a:xfrm>
            <a:off x="9970392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3" name="Овал 132" descr="Круг"/>
          <p:cNvSpPr/>
          <p:nvPr/>
        </p:nvSpPr>
        <p:spPr>
          <a:xfrm>
            <a:off x="10442465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34" name="Овал 133" descr="Круг"/>
          <p:cNvSpPr/>
          <p:nvPr/>
        </p:nvSpPr>
        <p:spPr>
          <a:xfrm>
            <a:off x="10921368" y="4553466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1" name="Овал 120" descr="Круг"/>
          <p:cNvSpPr/>
          <p:nvPr/>
        </p:nvSpPr>
        <p:spPr>
          <a:xfrm>
            <a:off x="8068440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2" name="Овал 121" descr="Круг"/>
          <p:cNvSpPr/>
          <p:nvPr/>
        </p:nvSpPr>
        <p:spPr>
          <a:xfrm>
            <a:off x="8543928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3" name="Овал 122" descr="Круг"/>
          <p:cNvSpPr/>
          <p:nvPr/>
        </p:nvSpPr>
        <p:spPr>
          <a:xfrm>
            <a:off x="9019416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4" name="Овал 123" descr="Круг"/>
          <p:cNvSpPr/>
          <p:nvPr/>
        </p:nvSpPr>
        <p:spPr>
          <a:xfrm>
            <a:off x="9494904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5" name="Овал 124" descr="Круг"/>
          <p:cNvSpPr/>
          <p:nvPr/>
        </p:nvSpPr>
        <p:spPr>
          <a:xfrm>
            <a:off x="9970392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6" name="Овал 125" descr="Круг"/>
          <p:cNvSpPr/>
          <p:nvPr/>
        </p:nvSpPr>
        <p:spPr>
          <a:xfrm>
            <a:off x="10442465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27" name="Овал 126" descr="Круг"/>
          <p:cNvSpPr/>
          <p:nvPr/>
        </p:nvSpPr>
        <p:spPr>
          <a:xfrm>
            <a:off x="10921368" y="5046565"/>
            <a:ext cx="2286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Segoe UI" panose="020B0502040204020203" pitchFamily="34" charset="0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6D9EA36C-D75F-4129-8702-ABF74F652972}"/>
              </a:ext>
            </a:extLst>
          </p:cNvPr>
          <p:cNvSpPr/>
          <p:nvPr/>
        </p:nvSpPr>
        <p:spPr>
          <a:xfrm>
            <a:off x="785999" y="3033584"/>
            <a:ext cx="3364993" cy="7537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Сделай перерыв</a:t>
            </a:r>
          </a:p>
          <a:p>
            <a:pPr algn="ctr" rtl="0"/>
            <a:endParaRPr lang="ru-RU" sz="2400" noProof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8E542791-8F30-4779-9F2C-5E77BF588232}"/>
              </a:ext>
            </a:extLst>
          </p:cNvPr>
          <p:cNvSpPr/>
          <p:nvPr/>
        </p:nvSpPr>
        <p:spPr>
          <a:xfrm>
            <a:off x="869393" y="4021758"/>
            <a:ext cx="3364993" cy="7537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 справишься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703DB7C-7062-45E9-9C82-DC8A28E96BCB}"/>
              </a:ext>
            </a:extLst>
          </p:cNvPr>
          <p:cNvSpPr/>
          <p:nvPr/>
        </p:nvSpPr>
        <p:spPr>
          <a:xfrm>
            <a:off x="813269" y="5023024"/>
            <a:ext cx="3364993" cy="7537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Сделай глубокий вдох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994801AD-3505-4B77-A855-6A7AD502C03A}"/>
              </a:ext>
            </a:extLst>
          </p:cNvPr>
          <p:cNvSpPr/>
          <p:nvPr/>
        </p:nvSpPr>
        <p:spPr>
          <a:xfrm>
            <a:off x="4364076" y="3052119"/>
            <a:ext cx="3364992" cy="753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люблю тебя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B230C3C3-0969-4662-9B08-B9DED0077D72}"/>
              </a:ext>
            </a:extLst>
          </p:cNvPr>
          <p:cNvSpPr/>
          <p:nvPr/>
        </p:nvSpPr>
        <p:spPr>
          <a:xfrm>
            <a:off x="4413504" y="4037571"/>
            <a:ext cx="3364992" cy="753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Давай обнимемся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C9C36AF3-C46C-4405-B1DF-A3C130BE233A}"/>
              </a:ext>
            </a:extLst>
          </p:cNvPr>
          <p:cNvSpPr/>
          <p:nvPr/>
        </p:nvSpPr>
        <p:spPr>
          <a:xfrm>
            <a:off x="4429128" y="5023023"/>
            <a:ext cx="3364992" cy="753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 я могу </a:t>
            </a:r>
          </a:p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тебе помочь?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195565C6-B278-416F-8A95-69CA75A3930E}"/>
              </a:ext>
            </a:extLst>
          </p:cNvPr>
          <p:cNvSpPr/>
          <p:nvPr/>
        </p:nvSpPr>
        <p:spPr>
          <a:xfrm>
            <a:off x="7914665" y="3052119"/>
            <a:ext cx="3364992" cy="753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семья. </a:t>
            </a:r>
          </a:p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вместе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39AF997A-742E-466F-AB1E-A94311C5A055}"/>
              </a:ext>
            </a:extLst>
          </p:cNvPr>
          <p:cNvSpPr/>
          <p:nvPr/>
        </p:nvSpPr>
        <p:spPr>
          <a:xfrm>
            <a:off x="7957615" y="4037571"/>
            <a:ext cx="3364992" cy="753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Помните о правилах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21124952-7AF6-4718-9917-28DF3E59A680}"/>
              </a:ext>
            </a:extLst>
          </p:cNvPr>
          <p:cNvSpPr/>
          <p:nvPr/>
        </p:nvSpPr>
        <p:spPr>
          <a:xfrm>
            <a:off x="8044423" y="5023023"/>
            <a:ext cx="3364992" cy="753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0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нужны друг другу</a:t>
            </a:r>
          </a:p>
        </p:txBody>
      </p:sp>
    </p:spTree>
    <p:extLst>
      <p:ext uri="{BB962C8B-B14F-4D97-AF65-F5344CB8AC3E}">
        <p14:creationId xmlns:p14="http://schemas.microsoft.com/office/powerpoint/2010/main" val="414277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9F823-63AE-44E8-A93A-2D98AB13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013" y="276362"/>
            <a:ext cx="6934201" cy="965477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Ритуалы, послания, практики…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94FCE3-0170-4517-8EAC-DA2371258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4" y="1459953"/>
            <a:ext cx="6184210" cy="435361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7E8BD-7AB6-4B39-9E9E-D25D4AC89680}"/>
              </a:ext>
            </a:extLst>
          </p:cNvPr>
          <p:cNvSpPr txBox="1"/>
          <p:nvPr/>
        </p:nvSpPr>
        <p:spPr>
          <a:xfrm>
            <a:off x="6895750" y="1426667"/>
            <a:ext cx="5016617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сегодня молодец, потому что…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радуюсь тому, что…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сегодня хочу сказать спасибо маме/папе, сестре/бабушке…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это все закончится, я в первую очередь…</a:t>
            </a:r>
          </a:p>
        </p:txBody>
      </p:sp>
    </p:spTree>
    <p:extLst>
      <p:ext uri="{BB962C8B-B14F-4D97-AF65-F5344CB8AC3E}">
        <p14:creationId xmlns:p14="http://schemas.microsoft.com/office/powerpoint/2010/main" val="37289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78D35-04E9-47CA-AE9E-D493F376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6" y="245114"/>
            <a:ext cx="6934201" cy="96547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Все пройдет и это…</a:t>
            </a:r>
          </a:p>
        </p:txBody>
      </p:sp>
      <p:pic>
        <p:nvPicPr>
          <p:cNvPr id="4" name="Picture 2" descr="В помощь классному руководителю: Тест: “Рисунок семьи”">
            <a:extLst>
              <a:ext uri="{FF2B5EF4-FFF2-40B4-BE49-F238E27FC236}">
                <a16:creationId xmlns:a16="http://schemas.microsoft.com/office/drawing/2014/main" id="{1D6261C9-20A5-4F3E-9323-684118A9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66" y="1210591"/>
            <a:ext cx="6442115" cy="4825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9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8A11B-647B-4C29-ACF8-07F7ED74C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2" t="12967" r="34977" b="34434"/>
          <a:stretch/>
        </p:blipFill>
        <p:spPr>
          <a:xfrm>
            <a:off x="75910" y="148904"/>
            <a:ext cx="6177419" cy="526828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9155BA-9705-4CF1-ADC6-1D8DE50B4E20}"/>
              </a:ext>
            </a:extLst>
          </p:cNvPr>
          <p:cNvSpPr/>
          <p:nvPr/>
        </p:nvSpPr>
        <p:spPr>
          <a:xfrm>
            <a:off x="1048624" y="5545123"/>
            <a:ext cx="3802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https://vk.com/club36110597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D2F3B4-6354-46D7-A6FC-2DCB2B02A5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45" t="12354" r="31629" b="39620"/>
          <a:stretch/>
        </p:blipFill>
        <p:spPr>
          <a:xfrm>
            <a:off x="6417578" y="163585"/>
            <a:ext cx="5698512" cy="52389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1C3F95-78A0-44D7-8A8C-162DFD579CF3}"/>
              </a:ext>
            </a:extLst>
          </p:cNvPr>
          <p:cNvSpPr/>
          <p:nvPr/>
        </p:nvSpPr>
        <p:spPr>
          <a:xfrm>
            <a:off x="11811699" y="3867324"/>
            <a:ext cx="380301" cy="1535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C818A7-B2D3-4A3F-AF97-BFEE011081DF}"/>
              </a:ext>
            </a:extLst>
          </p:cNvPr>
          <p:cNvSpPr/>
          <p:nvPr/>
        </p:nvSpPr>
        <p:spPr>
          <a:xfrm>
            <a:off x="7341333" y="5545123"/>
            <a:ext cx="3857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https://vk.com/public193716158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0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BC236-EF4E-4613-B58E-5C8683CA8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4" t="27645" r="13785" b="5810"/>
          <a:stretch/>
        </p:blipFill>
        <p:spPr>
          <a:xfrm>
            <a:off x="0" y="75500"/>
            <a:ext cx="12005202" cy="64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F6A6F2-642F-497D-8128-45C3BAAD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0061">
            <a:off x="399293" y="3075359"/>
            <a:ext cx="1879447" cy="3398760"/>
          </a:xfrm>
          <a:prstGeom prst="rect">
            <a:avLst/>
          </a:prstGeom>
        </p:spPr>
      </p:pic>
      <p:pic>
        <p:nvPicPr>
          <p:cNvPr id="9218" name="Picture 2" descr="Смартфон Яндекс.Телефон — купить по выгодной цене на Яндекс.Маркете">
            <a:extLst>
              <a:ext uri="{FF2B5EF4-FFF2-40B4-BE49-F238E27FC236}">
                <a16:creationId xmlns:a16="http://schemas.microsoft.com/office/drawing/2014/main" id="{248A4F82-C096-479D-9ED6-E478231D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306">
            <a:off x="9274490" y="275424"/>
            <a:ext cx="2642925" cy="27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C7259-1E5C-4D16-A658-5FA76F440B17}"/>
              </a:ext>
            </a:extLst>
          </p:cNvPr>
          <p:cNvSpPr/>
          <p:nvPr/>
        </p:nvSpPr>
        <p:spPr>
          <a:xfrm>
            <a:off x="1828800" y="85403"/>
            <a:ext cx="80758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Общероссийский телефон доверия для детей, подростков и их родителей —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8-800-2000-122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работает во всех регионах Российской Федерации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Горячая линия Комитета по здравоохранению Ленинградской области: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8 812 715-00-40 (пн.–пт., 9.00-17.00).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Телефон доверия для помощи лицам с кризисными состояниями:</a:t>
            </a:r>
            <a:r>
              <a:rPr lang="ru-RU" sz="32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8 800 200-47-03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(круглосуточно</a:t>
            </a:r>
            <a:r>
              <a:rPr lang="ru-RU" sz="32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38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A5337-9267-47A9-AF9B-FC318670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3303"/>
            <a:ext cx="4927333" cy="96547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Рекомендую!!!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D8099-799F-43F5-82E9-20203D05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7" y="2034414"/>
            <a:ext cx="4927332" cy="258554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Людмила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Петрановская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Детки в клетке. Домашний режим по новым правилам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47F5E3-3C14-4686-86F0-7074240B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77" y="1436041"/>
            <a:ext cx="5865186" cy="30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58D5C-2CD4-48A1-A6A7-1214F6B8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8" y="335187"/>
            <a:ext cx="6934201" cy="96547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Расставьте точки над «И»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90192-EB97-4F70-809A-90D7E912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1862356"/>
            <a:ext cx="7617204" cy="417771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ru-RU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не навсегда</a:t>
            </a:r>
            <a:r>
              <a:rPr lang="ru-RU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но закончится не завтра.</a:t>
            </a:r>
          </a:p>
          <a:p>
            <a:pPr marL="342900" indent="-342900">
              <a:buAutoNum type="arabicPeriod"/>
            </a:pPr>
            <a:r>
              <a:rPr lang="ru-RU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ситуации нужно относиться серьезно</a:t>
            </a:r>
            <a:r>
              <a:rPr lang="ru-RU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но не драматизировать.</a:t>
            </a:r>
          </a:p>
          <a:p>
            <a:pPr marL="342900" indent="-342900">
              <a:buAutoNum type="arabicPeriod"/>
            </a:pPr>
            <a:r>
              <a:rPr lang="ru-RU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ограничены в возможности передвижения, </a:t>
            </a:r>
            <a:r>
              <a:rPr lang="ru-RU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нас есть социальные связи, пища, практики взаимопомощи.</a:t>
            </a:r>
          </a:p>
          <a:p>
            <a:pPr marL="342900" indent="-342900">
              <a:buAutoNum type="arabicPeriod"/>
            </a:pPr>
            <a:r>
              <a:rPr lang="ru-RU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не ходим на работу,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</a:t>
            </a:r>
            <a:r>
              <a:rPr lang="ru-RU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нас появились гибкие возможности зарабатывать.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Давай, расставим все точки над i - кому из нас не приходилось ...">
            <a:extLst>
              <a:ext uri="{FF2B5EF4-FFF2-40B4-BE49-F238E27FC236}">
                <a16:creationId xmlns:a16="http://schemas.microsoft.com/office/drawing/2014/main" id="{FFDCFC74-2214-4DCE-945E-0DC101B8E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9017"/>
          <a:stretch/>
        </p:blipFill>
        <p:spPr bwMode="auto">
          <a:xfrm>
            <a:off x="8007991" y="1127665"/>
            <a:ext cx="3689059" cy="3561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53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26BD6-E460-43EF-8CE7-5C585F955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88" t="28746" r="31718" b="28315"/>
          <a:stretch/>
        </p:blipFill>
        <p:spPr>
          <a:xfrm>
            <a:off x="6971252" y="1664332"/>
            <a:ext cx="4949503" cy="31434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4B012-8121-4F6E-91AB-F2D1E146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56" y="143318"/>
            <a:ext cx="7849517" cy="96547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ДА!!!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психологическому благополучию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26C39-BDA3-48C6-9068-94933196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9" y="1220819"/>
            <a:ext cx="7205227" cy="502897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Поддерживайте жизненный баланс.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Откажитесь от перфекционизма.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Регулярно говорите своему беспокойству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«не сейчас».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Проявляйте к себе сострадание.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Поддерживайте умственную и физическую активность.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Общайтесь.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2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CAEE0-01A3-4304-8AE2-52F17F7B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65" y="-46410"/>
            <a:ext cx="11277235" cy="115348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Заботьтесь о своем благополучии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65C0B-68FF-43E5-B73A-099111EC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59" y="1107347"/>
            <a:ext cx="7980857" cy="519565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Запланируйте на каждый день занятия, которые приятны и радуют вас. </a:t>
            </a:r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>Почитайте хорошую книгу, посмотрите всей семьей комедию, устройте в самой большой комнате танцпол, спойте любимые песни, примите расслабляющую ванну, съешьте то, что вам хочется</a:t>
            </a:r>
          </a:p>
          <a:p>
            <a:pPr marL="342900" indent="-342900">
              <a:buAutoNum type="arabicPeriod"/>
            </a:pPr>
            <a:r>
              <a:rPr lang="ru-RU" sz="3000" dirty="0">
                <a:solidFill>
                  <a:schemeClr val="bg2">
                    <a:lumMod val="50000"/>
                  </a:schemeClr>
                </a:solidFill>
              </a:rPr>
              <a:t>Мы хорошо себя чувствуем, когда чего-то достигаем и реализуем, поэтому каждый день делайте что-то, что дает вам ощущение достижения. Например, работа по дому, украшение интерьера, садоводство, рабочие задачи, готовка по новому рецепту, регулярная гимнастика или «администрирование быта» вроде оплаты счетов и др.</a:t>
            </a:r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Помогайте друг другу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4" name="Picture 4" descr="Рецепт печенья для росписи глазурью - 9 пошаговых фото в рецепте">
            <a:extLst>
              <a:ext uri="{FF2B5EF4-FFF2-40B4-BE49-F238E27FC236}">
                <a16:creationId xmlns:a16="http://schemas.microsoft.com/office/drawing/2014/main" id="{1F5E3C6A-499C-4160-B908-E0F2B864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35" y="1662073"/>
            <a:ext cx="2236506" cy="15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лаз ухо губы нос иконки | Бесплатно векторы">
            <a:extLst>
              <a:ext uri="{FF2B5EF4-FFF2-40B4-BE49-F238E27FC236}">
                <a16:creationId xmlns:a16="http://schemas.microsoft.com/office/drawing/2014/main" id="{CE94AB89-638E-4A33-978B-882D410B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76" y="100431"/>
            <a:ext cx="2241565" cy="15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мытье посуды">
            <a:extLst>
              <a:ext uri="{FF2B5EF4-FFF2-40B4-BE49-F238E27FC236}">
                <a16:creationId xmlns:a16="http://schemas.microsoft.com/office/drawing/2014/main" id="{F3223DF5-072F-4567-B3D9-D9D17D5E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76" y="3349592"/>
            <a:ext cx="2259047" cy="13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Здоровая спина - ровная осанка правильный прикус! Все взамосвязано ...">
            <a:extLst>
              <a:ext uri="{FF2B5EF4-FFF2-40B4-BE49-F238E27FC236}">
                <a16:creationId xmlns:a16="http://schemas.microsoft.com/office/drawing/2014/main" id="{2D802318-1B29-4026-92A2-665D96DE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76" y="4806436"/>
            <a:ext cx="2379166" cy="16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807FDD-4348-40C9-AD2A-9B9E04BBEE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63" t="33639" r="10137" b="45566"/>
          <a:stretch/>
        </p:blipFill>
        <p:spPr>
          <a:xfrm>
            <a:off x="704676" y="5704514"/>
            <a:ext cx="8388990" cy="11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8B33F4-8DB6-4A5B-96D1-9553514AD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09" t="17859" r="34358" b="12661"/>
          <a:stretch/>
        </p:blipFill>
        <p:spPr>
          <a:xfrm>
            <a:off x="1677798" y="0"/>
            <a:ext cx="8397380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ysClr val="windowText" lastClr="000000"/>
      </a:dk1>
      <a:lt1>
        <a:sysClr val="window" lastClr="FFFFFF"/>
      </a:lt1>
      <a:dk2>
        <a:srgbClr val="2D3C50"/>
      </a:dk2>
      <a:lt2>
        <a:srgbClr val="CBD1D1"/>
      </a:lt2>
      <a:accent1>
        <a:srgbClr val="46A0D8"/>
      </a:accent1>
      <a:accent2>
        <a:srgbClr val="CC5B27"/>
      </a:accent2>
      <a:accent3>
        <a:srgbClr val="33AC55"/>
      </a:accent3>
      <a:accent4>
        <a:srgbClr val="EE9F20"/>
      </a:accent4>
      <a:accent5>
        <a:srgbClr val="824D9D"/>
      </a:accent5>
      <a:accent6>
        <a:srgbClr val="3ABA9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176757_TF16401942" id="{15C7681B-E384-455E-8062-4EEAFDBB3939}" vid="{00D8DA96-808E-4D20-A5AD-EA22BEE3932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F006E-CFBA-42F5-9FF9-61FCF419D2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4231AC5-05FE-43D0-8674-8D01CDB4A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861605-B1C0-4BCB-BC29-B0BED6CC8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Журнал учета полезных привычек</Template>
  <TotalTime>0</TotalTime>
  <Words>1483</Words>
  <Application>Microsoft Office PowerPoint</Application>
  <PresentationFormat>Широкоэкранный</PresentationFormat>
  <Paragraphs>132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Тема Office</vt:lpstr>
      <vt:lpstr>Психологическая помощь семье в условиях самоизоляции: советы психолога</vt:lpstr>
      <vt:lpstr>Презентация PowerPoint</vt:lpstr>
      <vt:lpstr>Презентация PowerPoint</vt:lpstr>
      <vt:lpstr>Презентация PowerPoint</vt:lpstr>
      <vt:lpstr>Рекомендую!!!</vt:lpstr>
      <vt:lpstr>Расставьте точки над «И»</vt:lpstr>
      <vt:lpstr>ДА!!! психологическому благополучию</vt:lpstr>
      <vt:lpstr>Заботьтесь о своем благополучии</vt:lpstr>
      <vt:lpstr>Презентация PowerPoint</vt:lpstr>
      <vt:lpstr>Презентация PowerPoint</vt:lpstr>
      <vt:lpstr>Снижайте градус требований и градус переживаний</vt:lpstr>
      <vt:lpstr>Перераспределите обязанности</vt:lpstr>
      <vt:lpstr>Ищите плюсы</vt:lpstr>
      <vt:lpstr>Разговаривайте…</vt:lpstr>
      <vt:lpstr>Ритуалы, послания, практики…</vt:lpstr>
      <vt:lpstr>Все пройдет и это…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2020-04-14T16:32:14Z</dcterms:created>
  <dcterms:modified xsi:type="dcterms:W3CDTF">2020-04-16T07:51:44Z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