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479" r:id="rId4"/>
    <p:sldId id="480" r:id="rId5"/>
    <p:sldId id="281" r:id="rId6"/>
    <p:sldId id="282" r:id="rId7"/>
    <p:sldId id="283" r:id="rId8"/>
    <p:sldId id="472" r:id="rId9"/>
    <p:sldId id="468" r:id="rId10"/>
    <p:sldId id="271" r:id="rId11"/>
    <p:sldId id="278" r:id="rId12"/>
    <p:sldId id="280" r:id="rId13"/>
    <p:sldId id="469" r:id="rId14"/>
    <p:sldId id="470" r:id="rId15"/>
    <p:sldId id="471" r:id="rId16"/>
    <p:sldId id="473" r:id="rId17"/>
    <p:sldId id="475" r:id="rId18"/>
    <p:sldId id="476" r:id="rId19"/>
    <p:sldId id="477" r:id="rId20"/>
    <p:sldId id="478" r:id="rId21"/>
    <p:sldId id="474" r:id="rId22"/>
    <p:sldId id="25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3906C-0269-42E4-8E14-88FC641A8372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F7634-AE02-411A-BAA1-7C8CEFD9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6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E4160-98B9-4574-8E9F-5D775A0C4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986399-A2FA-4155-8022-0E31F2716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C78FC4-1C3D-42F5-8F50-72C4E41F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E969A-0479-4C3C-A2E4-28896117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13B37-ADD7-43EB-99BF-3F49A98F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3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945C0-D13D-4B4A-8B1D-004CD81D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649D5C-7DFC-40B0-982F-FD42E6516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E12AD-C330-4978-982E-67BBA9E6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45F35-A812-4AAB-ACB4-A5D5A3C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CDB4C-D5F9-417E-BDC6-D2127CCA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1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142943-0758-41E3-A4D7-7CC7875A7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F0F777-BCC5-4EE1-84EE-243DD5895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F6C12-C1BC-41CD-B3FD-EFA13E15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C6086-6D64-40A4-AF98-689A55B2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8D5A3-773A-4837-8452-8C0F27A1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6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1CD2838-F54F-2347-8E71-A96720F6972D}"/>
              </a:ext>
            </a:extLst>
          </p:cNvPr>
          <p:cNvSpPr/>
          <p:nvPr userDrawn="1"/>
        </p:nvSpPr>
        <p:spPr>
          <a:xfrm rot="2729028">
            <a:off x="11455230" y="6409339"/>
            <a:ext cx="541015" cy="541015"/>
          </a:xfrm>
          <a:prstGeom prst="roundRect">
            <a:avLst/>
          </a:prstGeom>
          <a:solidFill>
            <a:srgbClr val="0072B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8D53B8-3509-A146-87A2-EB8079B88839}"/>
              </a:ext>
            </a:extLst>
          </p:cNvPr>
          <p:cNvSpPr/>
          <p:nvPr userDrawn="1"/>
        </p:nvSpPr>
        <p:spPr>
          <a:xfrm>
            <a:off x="0" y="-1"/>
            <a:ext cx="12192000" cy="1317785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585796" y="6541347"/>
            <a:ext cx="279882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2E8B91-2CDA-9F43-8232-2840573B9C51}"/>
              </a:ext>
            </a:extLst>
          </p:cNvPr>
          <p:cNvGrpSpPr/>
          <p:nvPr userDrawn="1"/>
        </p:nvGrpSpPr>
        <p:grpSpPr>
          <a:xfrm>
            <a:off x="10605053" y="64383"/>
            <a:ext cx="1223273" cy="1223273"/>
            <a:chOff x="10741061" y="-74766"/>
            <a:chExt cx="1223273" cy="1223273"/>
          </a:xfrm>
        </p:grpSpPr>
        <p:sp>
          <p:nvSpPr>
            <p:cNvPr id="2" name="Скругленный прямоугольник 1">
              <a:extLst>
                <a:ext uri="{FF2B5EF4-FFF2-40B4-BE49-F238E27FC236}">
                  <a16:creationId xmlns:a16="http://schemas.microsoft.com/office/drawing/2014/main" id="{48C2FB1D-CCD8-9940-AE59-C11EC173A1FD}"/>
                </a:ext>
              </a:extLst>
            </p:cNvPr>
            <p:cNvSpPr/>
            <p:nvPr userDrawn="1"/>
          </p:nvSpPr>
          <p:spPr>
            <a:xfrm rot="2729028">
              <a:off x="10741061" y="-74766"/>
              <a:ext cx="1223273" cy="1223273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Рисунок 9" descr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1109" y="163196"/>
              <a:ext cx="643176" cy="74734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9" name="Текст заголовка">
            <a:extLst>
              <a:ext uri="{FF2B5EF4-FFF2-40B4-BE49-F238E27FC236}">
                <a16:creationId xmlns:a16="http://schemas.microsoft.com/office/drawing/2014/main" id="{1716A4BE-7FFF-AE41-A32A-A53CFB6EF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922" y="0"/>
            <a:ext cx="9950496" cy="1317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9423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&gt;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0017" y="1509186"/>
            <a:ext cx="6728883" cy="67292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60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34434" y="3813054"/>
            <a:ext cx="3649273" cy="914399"/>
          </a:xfrm>
          <a:prstGeom prst="rect">
            <a:avLst/>
          </a:prstGeom>
        </p:spPr>
        <p:txBody>
          <a:bodyPr/>
          <a:lstStyle>
            <a:lvl1pPr>
              <a:spcBef>
                <a:spcPts val="267"/>
              </a:spcBef>
              <a:defRPr/>
            </a:lvl1pPr>
            <a:lvl2pPr>
              <a:defRPr sz="2400" cap="none">
                <a:solidFill>
                  <a:schemeClr val="bg1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467"/>
            </a:lvl6pPr>
            <a:lvl7pPr>
              <a:buClr>
                <a:srgbClr val="00A6EB"/>
              </a:buClr>
              <a:defRPr/>
            </a:lvl7pPr>
            <a:lvl8pPr>
              <a:defRPr sz="1400" spc="0">
                <a:latin typeface="Cambria" pitchFamily="18" charset="0"/>
              </a:defRPr>
            </a:lvl8pPr>
            <a:lvl9pPr>
              <a:defRPr sz="2667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3"/>
          </p:nvPr>
        </p:nvSpPr>
        <p:spPr>
          <a:xfrm>
            <a:off x="334433" y="6307667"/>
            <a:ext cx="2844800" cy="366184"/>
          </a:xfrm>
          <a:prstGeom prst="rect">
            <a:avLst/>
          </a:prstGeom>
        </p:spPr>
        <p:txBody>
          <a:bodyPr lIns="91430" tIns="45715" rIns="91430" bIns="45715"/>
          <a:lstStyle>
            <a:lvl1pPr defTabSz="1219034" eaLnBrk="1" fontAlgn="auto" hangingPunct="1">
              <a:spcBef>
                <a:spcPts val="0"/>
              </a:spcBef>
              <a:spcAft>
                <a:spcPts val="0"/>
              </a:spcAft>
              <a:defRPr sz="1867">
                <a:latin typeface="Cambria" pitchFamily="18" charset="0"/>
              </a:defRPr>
            </a:lvl1pPr>
          </a:lstStyle>
          <a:p>
            <a:fld id="{145AC2B7-B307-4C7D-8FF3-94DB7386FE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2250017" y="548218"/>
            <a:ext cx="7685616" cy="960967"/>
          </a:xfrm>
          <a:prstGeom prst="rect">
            <a:avLst/>
          </a:prstGeom>
        </p:spPr>
        <p:txBody>
          <a:bodyPr lIns="91430" tIns="45715" rIns="91430" bIns="45715"/>
          <a:lstStyle>
            <a:lvl1pPr defTabSz="1219034" eaLnBrk="1" fontAlgn="auto" hangingPunct="1">
              <a:spcBef>
                <a:spcPts val="0"/>
              </a:spcBef>
              <a:spcAft>
                <a:spcPts val="0"/>
              </a:spcAft>
              <a:defRPr sz="3733" b="1">
                <a:solidFill>
                  <a:srgbClr val="2857A5"/>
                </a:solidFill>
                <a:latin typeface="Cambria" pitchFamily="18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22823"/>
      </p:ext>
    </p:extLst>
  </p:cSld>
  <p:clrMapOvr>
    <a:masterClrMapping/>
  </p:clrMapOvr>
  <p:transition spd="slow" advClick="0" advTm="10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1" y="164547"/>
            <a:ext cx="7706764" cy="7681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defRPr cap="none" spc="0">
                <a:solidFill>
                  <a:srgbClr val="2857A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400" y="1509184"/>
            <a:ext cx="9125435" cy="479848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2857A5"/>
              </a:buClr>
              <a:defRPr/>
            </a:lvl4pPr>
            <a:lvl5pPr>
              <a:buClr>
                <a:srgbClr val="2857A5"/>
              </a:buClr>
              <a:defRPr/>
            </a:lvl5pPr>
            <a:lvl6pPr>
              <a:defRPr sz="1467"/>
            </a:lvl6pPr>
            <a:lvl7pPr>
              <a:buClr>
                <a:srgbClr val="2857A5"/>
              </a:buClr>
              <a:defRPr/>
            </a:lvl7pPr>
            <a:lvl8pPr>
              <a:defRPr sz="1400" spc="0">
                <a:latin typeface="Cambria" pitchFamily="18" charset="0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>
                <a:solidFill>
                  <a:srgbClr val="9B86B6"/>
                </a:solidFill>
                <a:latin typeface="Cambria" pitchFamily="18" charset="0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10483851" y="4764617"/>
            <a:ext cx="2844800" cy="364067"/>
          </a:xfrm>
          <a:prstGeom prst="rect">
            <a:avLst/>
          </a:prstGeom>
        </p:spPr>
        <p:txBody>
          <a:bodyPr/>
          <a:lstStyle>
            <a:lvl1pPr algn="l" defTabSz="1219034" eaLnBrk="1" fontAlgn="auto" hangingPunct="1">
              <a:spcBef>
                <a:spcPts val="0"/>
              </a:spcBef>
              <a:spcAft>
                <a:spcPts val="0"/>
              </a:spcAft>
              <a:defRPr sz="1333">
                <a:latin typeface="+mn-lt"/>
              </a:defRPr>
            </a:lvl1pPr>
          </a:lstStyle>
          <a:p>
            <a:fld id="{145AC2B7-B307-4C7D-8FF3-94DB7386FED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25251" y="374651"/>
            <a:ext cx="666749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7F7F7F"/>
                </a:solidFill>
                <a:latin typeface="Cambria" panose="02040503050406030204" pitchFamily="18" charset="0"/>
              </a:defRPr>
            </a:lvl1pPr>
          </a:lstStyle>
          <a:p>
            <a:fld id="{3F7A1780-2140-4F55-B6EB-BB38AC7FD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38472"/>
      </p:ext>
    </p:extLst>
  </p:cSld>
  <p:clrMapOvr>
    <a:masterClrMapping/>
  </p:clrMapOvr>
  <p:transition spd="slow" advClick="0" advTm="10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&gt;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 txBox="1">
            <a:spLocks/>
          </p:cNvSpPr>
          <p:nvPr/>
        </p:nvSpPr>
        <p:spPr>
          <a:xfrm>
            <a:off x="334434" y="5585884"/>
            <a:ext cx="3841751" cy="1217083"/>
          </a:xfrm>
          <a:prstGeom prst="rect">
            <a:avLst/>
          </a:prstGeom>
        </p:spPr>
        <p:txBody>
          <a:bodyPr lIns="121907" tIns="60953" rIns="121907" bIns="60953"/>
          <a:lstStyle>
            <a:lvl1pPr>
              <a:defRPr sz="1400">
                <a:latin typeface="Cambria" pitchFamily="18" charset="0"/>
              </a:defRPr>
            </a:lvl1pPr>
          </a:lstStyle>
          <a:p>
            <a:pPr defTabSz="1219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solidFill>
                  <a:schemeClr val="bg1"/>
                </a:solidFill>
              </a:rPr>
              <a:t>+7 (495) 952-09-05</a:t>
            </a:r>
            <a:endParaRPr lang="en-US" sz="1333" dirty="0">
              <a:solidFill>
                <a:schemeClr val="bg1"/>
              </a:solidFill>
            </a:endParaRPr>
          </a:p>
          <a:p>
            <a:pPr defTabSz="1219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solidFill>
                  <a:schemeClr val="bg1"/>
                </a:solidFill>
              </a:rPr>
              <a:t>115419 г. Москва, 2-й Верхний Михайловский проезд, д. 9а</a:t>
            </a:r>
          </a:p>
          <a:p>
            <a:pPr defTabSz="1219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schemeClr val="bg1"/>
                </a:solidFill>
              </a:rPr>
              <a:t>mcko.ru</a:t>
            </a:r>
          </a:p>
          <a:p>
            <a:pPr defTabSz="1219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schemeClr val="bg1"/>
                </a:solidFill>
              </a:rPr>
              <a:t>www.facebook.com/mcko.ru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5687485"/>
            <a:ext cx="182033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5880101"/>
            <a:ext cx="182033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288618"/>
            <a:ext cx="182033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502401"/>
            <a:ext cx="182033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55467" y="1509184"/>
            <a:ext cx="8645368" cy="3456029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467"/>
            </a:lvl6pPr>
            <a:lvl7pPr>
              <a:buClr>
                <a:srgbClr val="00A6EB"/>
              </a:buClr>
              <a:defRPr/>
            </a:lvl7pPr>
            <a:lvl8pPr>
              <a:defRPr sz="1400" spc="0">
                <a:latin typeface="Cambria" pitchFamily="18" charset="0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99775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4CF9E-CE5A-46BF-B6FF-2010A7FD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F0B69-116A-42D1-B32F-FAA9C0BFD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C6B07-60C4-4C76-A831-390A37A6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9E925D-14A6-41DD-AED2-FD1A6F77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D141EA-DD05-412A-8B4C-426887E6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0D0C2-2C94-4172-96A4-987703F2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CDD7FA-8B07-4CEA-B4AF-378904D8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B19A29-1365-4707-91A1-118D31B1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CDCE8-F58C-47A4-B09E-379B6CBE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15CD8-FFCB-4ABB-BADC-F5E3B07A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7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A84DD-3386-4A4A-A1E4-A680265C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1A81-7B76-4E33-94DE-F02603A38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A489BD-9846-46F5-8C1A-FB98D6BE1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0FE35-38A5-4724-8DAC-72F1F0D7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5162DA-6488-4645-AE85-E90A17C8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12CF23-EABA-4BF1-BA6E-323E20F2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9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34652-17D1-45C6-B84D-5A66CC25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F0E4FB-D421-4EA5-9CDE-8A2D84286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F85796-6FF3-4903-B389-D1A4D1C94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BFDDDB-AA33-40AC-B54B-FFF07B7E7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38E8AA-E3EB-4155-B56A-CBFE681C0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087DAD-73D0-47DA-BF5D-C03623EB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B29417-A939-4C45-A2F6-B025257E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2662C3-FCD6-426C-A421-850E9D84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FC1D2-8B38-4543-B412-EA1CB528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B29987-AE7A-429F-840F-C3E9341A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BA80F3-000C-4669-BA54-7D901C2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AD6807-9408-4995-B898-F814D6B5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3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2305E8-4857-473C-94AA-E586FFF4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A3F931-383B-4B75-90B0-0E701F6A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9388B0-88BF-45D3-A2EA-145E36B6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6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E045D-D720-4367-8861-2ED48A2F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3519A-2AD5-4834-A49D-B7734B86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83D6A7-E104-433F-AEEC-6496B1B08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F5E57B-C875-45A1-A64F-E3921B92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BCBB8A-F523-472A-AA2E-4D23BB29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3AE694-03C4-45A9-BC38-A0B2939A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95088-FD95-41BC-AEBB-9BAE1288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3FAE31-52DD-4552-B805-E51AAF4EE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31F3AA-66F6-4D65-A182-734DCEE77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3687BD-4D91-4305-8A17-71AD3707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70AA9-5DAF-4AD7-9C62-11741288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870AE1-9F5D-4051-922E-DA3A06C2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6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E5F3B-61DE-4627-AD6B-CFFEDA6D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39EAA2-5E2C-4166-9A31-4F93E469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219441-D79B-4749-8C51-F853CDC38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7B5A-0556-4D8D-8158-49780D4D464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FDBB4-F7DD-4E52-B16C-EB0ACD97F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31FF4-7875-476D-911E-EF6F62F55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7CB7-C20C-42F2-99FD-F2BC8FBD2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33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slow" advClick="0" advTm="10000">
    <p:push dir="u"/>
  </p:transition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67" b="1" kern="1200" cap="all" spc="-133">
          <a:solidFill>
            <a:srgbClr val="00A6EB"/>
          </a:solidFill>
          <a:latin typeface="Cambria" pitchFamily="18" charset="0"/>
          <a:ea typeface="Latha"/>
          <a:cs typeface="Latha" pitchFamily="34" charset="0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67" b="1">
          <a:solidFill>
            <a:srgbClr val="00A6EB"/>
          </a:solidFill>
          <a:latin typeface="Cambria" panose="02040503050406030204" pitchFamily="18" charset="0"/>
          <a:ea typeface="Latha"/>
          <a:cs typeface="Latha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67" b="1">
          <a:solidFill>
            <a:srgbClr val="00A6EB"/>
          </a:solidFill>
          <a:latin typeface="Cambria" panose="02040503050406030204" pitchFamily="18" charset="0"/>
          <a:ea typeface="Latha"/>
          <a:cs typeface="Latha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67" b="1">
          <a:solidFill>
            <a:srgbClr val="00A6EB"/>
          </a:solidFill>
          <a:latin typeface="Cambria" panose="02040503050406030204" pitchFamily="18" charset="0"/>
          <a:ea typeface="Latha"/>
          <a:cs typeface="Latha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67" b="1">
          <a:solidFill>
            <a:srgbClr val="00A6EB"/>
          </a:solidFill>
          <a:latin typeface="Cambria" panose="02040503050406030204" pitchFamily="18" charset="0"/>
          <a:ea typeface="Latha"/>
          <a:cs typeface="Latha"/>
        </a:defRPr>
      </a:lvl5pPr>
      <a:lvl6pPr marL="609585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67" b="1">
          <a:solidFill>
            <a:srgbClr val="00A6EB"/>
          </a:solidFill>
          <a:latin typeface="Cambria" panose="02040503050406030204" pitchFamily="18" charset="0"/>
          <a:ea typeface="Latha"/>
          <a:cs typeface="Latha"/>
        </a:defRPr>
      </a:lvl6pPr>
      <a:lvl7pPr marL="121917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67" b="1">
          <a:solidFill>
            <a:srgbClr val="00A6EB"/>
          </a:solidFill>
          <a:latin typeface="Cambria" panose="02040503050406030204" pitchFamily="18" charset="0"/>
          <a:ea typeface="Latha"/>
          <a:cs typeface="Latha"/>
        </a:defRPr>
      </a:lvl7pPr>
      <a:lvl8pPr marL="1828754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67" b="1">
          <a:solidFill>
            <a:srgbClr val="00A6EB"/>
          </a:solidFill>
          <a:latin typeface="Cambria" panose="02040503050406030204" pitchFamily="18" charset="0"/>
          <a:ea typeface="Latha"/>
          <a:cs typeface="Latha"/>
        </a:defRPr>
      </a:lvl8pPr>
      <a:lvl9pPr marL="2438339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67" b="1">
          <a:solidFill>
            <a:srgbClr val="00A6EB"/>
          </a:solidFill>
          <a:latin typeface="Cambria" panose="02040503050406030204" pitchFamily="18" charset="0"/>
          <a:ea typeface="Latha"/>
          <a:cs typeface="Latha"/>
        </a:defRPr>
      </a:lvl9pPr>
    </p:titleStyle>
    <p:bodyStyle>
      <a:lvl1pPr algn="l" rtl="0" eaLnBrk="1" fontAlgn="base" hangingPunct="1">
        <a:spcBef>
          <a:spcPts val="3200"/>
        </a:spcBef>
        <a:spcAft>
          <a:spcPct val="0"/>
        </a:spcAft>
        <a:buFont typeface="Arial" panose="020B0604020202020204" pitchFamily="34" charset="0"/>
        <a:defRPr kern="1200">
          <a:solidFill>
            <a:srgbClr val="404040"/>
          </a:solidFill>
          <a:latin typeface="Cambria" pitchFamily="18" charset="0"/>
          <a:ea typeface="+mn-ea"/>
          <a:cs typeface="+mn-cs"/>
        </a:defRPr>
      </a:lvl1pPr>
      <a:lvl2pPr algn="l" rtl="0" eaLnBrk="1" fontAlgn="base" hangingPunct="1">
        <a:spcBef>
          <a:spcPts val="1600"/>
        </a:spcBef>
        <a:spcAft>
          <a:spcPts val="800"/>
        </a:spcAft>
        <a:buFont typeface="Arial" panose="020B0604020202020204" pitchFamily="34" charset="0"/>
        <a:defRPr sz="1867" b="1" kern="1200" cap="all">
          <a:solidFill>
            <a:srgbClr val="00A6EB"/>
          </a:solidFill>
          <a:latin typeface="Cambria" pitchFamily="18" charset="0"/>
          <a:ea typeface="+mn-ea"/>
          <a:cs typeface="+mn-cs"/>
        </a:defRPr>
      </a:lvl2pPr>
      <a:lvl3pPr algn="l" rtl="0" eaLnBrk="1" fontAlgn="base" hangingPunct="1">
        <a:spcBef>
          <a:spcPct val="0"/>
        </a:spcBef>
        <a:spcAft>
          <a:spcPts val="400"/>
        </a:spcAft>
        <a:buFont typeface="Arial" panose="020B0604020202020204" pitchFamily="34" charset="0"/>
        <a:defRPr sz="2133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596885" indent="-361942" algn="l" rtl="0" eaLnBrk="1" fontAlgn="base" hangingPunct="1">
        <a:spcBef>
          <a:spcPct val="0"/>
        </a:spcBef>
        <a:spcAft>
          <a:spcPts val="800"/>
        </a:spcAft>
        <a:buClr>
          <a:srgbClr val="00A6EB"/>
        </a:buClr>
        <a:buFont typeface="Wingdings 2" panose="05020102010507070707" pitchFamily="18" charset="2"/>
        <a:buChar char=""/>
        <a:defRPr sz="2133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596885" indent="-361942" algn="l" rtl="0" eaLnBrk="1" fontAlgn="base" hangingPunct="1">
        <a:spcBef>
          <a:spcPts val="533"/>
        </a:spcBef>
        <a:spcAft>
          <a:spcPts val="533"/>
        </a:spcAft>
        <a:buClr>
          <a:srgbClr val="00A6EB"/>
        </a:buClr>
        <a:buSzPct val="110000"/>
        <a:buFont typeface="Calibri" panose="020F0502020204030204" pitchFamily="34" charset="0"/>
        <a:buAutoNum type="arabicPeriod"/>
        <a:defRPr sz="2133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599002" indent="0" algn="l" defTabSz="1219170" rtl="0" eaLnBrk="1" latinLnBrk="0" hangingPunct="1">
        <a:spcBef>
          <a:spcPts val="800"/>
        </a:spcBef>
        <a:spcAft>
          <a:spcPts val="800"/>
        </a:spcAft>
        <a:buFont typeface="Arial" pitchFamily="34" charset="0"/>
        <a:buNone/>
        <a:defRPr sz="1867" i="0" kern="1200">
          <a:solidFill>
            <a:schemeClr val="tx1"/>
          </a:solidFill>
          <a:latin typeface="+mj-lt"/>
          <a:ea typeface="+mn-ea"/>
          <a:cs typeface="+mn-cs"/>
        </a:defRPr>
      </a:lvl6pPr>
      <a:lvl7pPr marL="237061" indent="-237061" algn="l" defTabSz="1219170" rtl="0" eaLnBrk="1" latinLnBrk="0" hangingPunct="1">
        <a:spcBef>
          <a:spcPts val="1600"/>
        </a:spcBef>
        <a:spcAft>
          <a:spcPts val="1600"/>
        </a:spcAft>
        <a:buClr>
          <a:srgbClr val="00A6EB"/>
        </a:buClr>
        <a:buSzPct val="150000"/>
        <a:buFont typeface="Cambria" pitchFamily="18" charset="0"/>
        <a:buChar char="|"/>
        <a:defRPr sz="2400" b="1" i="1" kern="1200">
          <a:solidFill>
            <a:srgbClr val="414A54"/>
          </a:solidFill>
          <a:latin typeface="Cambria" pitchFamily="18" charset="0"/>
          <a:ea typeface="+mn-ea"/>
          <a:cs typeface="+mn-cs"/>
        </a:defRPr>
      </a:lvl7pPr>
      <a:lvl8pPr marL="0" indent="0" algn="l" defTabSz="1219170" rtl="0" eaLnBrk="1" latinLnBrk="0" hangingPunct="1">
        <a:spcBef>
          <a:spcPts val="533"/>
        </a:spcBef>
        <a:spcAft>
          <a:spcPts val="533"/>
        </a:spcAft>
        <a:buFont typeface="Arial" pitchFamily="34" charset="0"/>
        <a:buNone/>
        <a:defRPr sz="1600" u="sng" kern="1200" cap="all" spc="267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8pPr>
      <a:lvl9pPr marL="0" indent="0" algn="l" defTabSz="1219170" rtl="0" eaLnBrk="1" latinLnBrk="0" hangingPunct="1">
        <a:spcBef>
          <a:spcPts val="533"/>
        </a:spcBef>
        <a:spcAft>
          <a:spcPts val="533"/>
        </a:spcAft>
        <a:buFont typeface="Arial" pitchFamily="34" charset="0"/>
        <a:buNone/>
        <a:defRPr sz="1867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sa2022-maths.oecd.org/#Examples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6.gif"/><Relationship Id="rId4" Type="http://schemas.openxmlformats.org/officeDocument/2006/relationships/hyperlink" Target="https://pisa2022-maths.oecd.org/#Exampl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43C4-4186-490E-8D3C-C32816E13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Разбор заданий Международного исследования </a:t>
            </a:r>
            <a:r>
              <a:rPr lang="en-US" sz="3200" b="1" dirty="0"/>
              <a:t>PISA</a:t>
            </a: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B558C7-AAFF-44F7-8888-5E06D0F27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Сергеева Т.Ф.,</a:t>
            </a:r>
          </a:p>
          <a:p>
            <a:pPr algn="r"/>
            <a:r>
              <a:rPr lang="ru-RU" dirty="0"/>
              <a:t>эксперт Федерального методического центра Академии </a:t>
            </a:r>
            <a:r>
              <a:rPr lang="ru-RU" dirty="0" err="1"/>
              <a:t>Минпросвещения</a:t>
            </a:r>
            <a:r>
              <a:rPr lang="ru-RU" dirty="0"/>
              <a:t>  </a:t>
            </a:r>
          </a:p>
          <a:p>
            <a:pPr algn="r"/>
            <a:r>
              <a:rPr lang="ru-RU" dirty="0"/>
              <a:t>доктор педагогических наук,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390016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3F95-A626-44B5-8E58-FC41C01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34"/>
            <a:ext cx="10515600" cy="4748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</a:rPr>
              <a:t>ТРОТУАРНАЯ ПЛИТКА</a:t>
            </a: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224" y="1020456"/>
                <a:ext cx="11409556" cy="583754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buNone/>
                  <a:tabLst>
                    <a:tab pos="177800" algn="l"/>
                  </a:tabLst>
                </a:pPr>
                <a:r>
                  <a:rPr lang="ru-RU" sz="2900" b="1" spc="-5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Вопрос 1</a:t>
                </a:r>
                <a:endParaRPr lang="ru-RU" sz="29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900" spc="-5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Сколько плиток необходимо для мощения извилистой дорожки длиной 8 м? </a:t>
                </a:r>
                <a:endParaRPr lang="ru-RU" sz="29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ru-RU" altLang="ru-RU" sz="2000" dirty="0"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tabLst>
                    <a:tab pos="269875" algn="l"/>
                  </a:tabLst>
                </a:pPr>
                <a:r>
                  <a:rPr lang="ru-RU" sz="2600" spc="-5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Результат округлите до десятков.</a:t>
                </a:r>
              </a:p>
              <a:p>
                <a:pPr mar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tabLst>
                    <a:tab pos="269875" algn="l"/>
                  </a:tabLst>
                </a:pPr>
                <a:endParaRPr lang="ru-RU" sz="2600" spc="-5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tabLst>
                    <a:tab pos="269875" algn="l"/>
                  </a:tabLst>
                </a:pPr>
                <a:r>
                  <a:rPr lang="ru-RU" sz="2600" spc="-5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marL="0" indent="0" algn="ju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tabLst>
                    <a:tab pos="269875" algn="l"/>
                  </a:tabLst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Длина повторяющегося фрагмента равна:</a:t>
                </a:r>
                <a:endParaRPr lang="ru-RU" sz="23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110 : 2 + 72 : 2 + АВ = 91 + АВ (мм).</a:t>
                </a:r>
                <a:endParaRPr lang="ru-RU" sz="23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АВ = 4А</a:t>
                </a:r>
                <a:r>
                  <a:rPr lang="ru-RU" sz="2300" spc="-5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sz="2300" spc="-5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В этом фрагменте 8 х 4 = 32 плитки. </a:t>
                </a:r>
                <a:endParaRPr lang="ru-RU" sz="23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Высоту трапеции находим по теореме Пифагора: гипотенуза равна 115 мм, меньший катет равен (110-72):2= 19 (мм), h</a:t>
                </a:r>
                <a:r>
                  <a:rPr lang="ru-RU" sz="2300" spc="-5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115</a:t>
                </a:r>
                <a:r>
                  <a:rPr lang="ru-RU" sz="2300" spc="-5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- 19</a:t>
                </a:r>
                <a:r>
                  <a:rPr lang="ru-RU" sz="2300" spc="-5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h ≈ 113,4 ≈ 113 (мм).</a:t>
                </a:r>
                <a:endParaRPr lang="ru-RU" sz="23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ru-RU" sz="2300" spc="-5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sz="2300" spc="-5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находим из подобия треугольников:</a:t>
                </a: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3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3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115</m:t>
                        </m:r>
                      </m:num>
                      <m:den>
                        <m:r>
                          <a:rPr lang="ru-RU" sz="23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113</m:t>
                        </m:r>
                      </m:den>
                    </m:f>
                    <m:r>
                      <a:rPr lang="ru-RU" sz="2300" i="1" spc="-5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3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182</m:t>
                        </m:r>
                      </m:num>
                      <m:den>
                        <m:r>
                          <a:rPr lang="ru-RU" sz="23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3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 spc="-5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300" i="1" spc="-5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182∙113</m:t>
                        </m:r>
                      </m:num>
                      <m:den>
                        <m:r>
                          <a:rPr lang="ru-RU" sz="2300" i="1" spc="-5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115</m:t>
                        </m:r>
                      </m:den>
                    </m:f>
                    <m:r>
                      <a:rPr lang="ru-RU" sz="23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≈179</m:t>
                    </m:r>
                  </m:oMath>
                </a14:m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(мм).</a:t>
                </a:r>
                <a:endParaRPr lang="ru-RU" sz="23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АВ = 4 х 179 = 716 (мм); длина повторяющегося фрагмента – 91 + 716 = 807 (мм).</a:t>
                </a:r>
                <a:endParaRPr lang="ru-RU" sz="23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8 : 0,807 х 32 = 317 </a:t>
                </a:r>
                <a:r>
                  <a:rPr lang="ru-RU" sz="23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≈ 320 (плиток).</a:t>
                </a:r>
                <a:endParaRPr lang="ru-RU" sz="23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kumimoji="0" lang="ru-RU" altLang="ru-RU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224" y="1020456"/>
                <a:ext cx="11409556" cy="5837544"/>
              </a:xfrm>
              <a:blipFill>
                <a:blip r:embed="rId2"/>
                <a:stretch>
                  <a:fillRect l="-481" t="-1670" r="-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36E108B3-DD05-440E-B831-E24A8D12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1048"/>
            <a:ext cx="1035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392281-FCED-40AC-B16A-B6284C17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1229925"/>
            <a:ext cx="10515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947B3-6926-4524-B78B-4AF170A0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320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1F78A2-87C3-4D11-B9A7-93755D892A1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203" y="1659078"/>
            <a:ext cx="3608070" cy="141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7A57EE-2CB8-431C-B973-81693F4312B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175" y="3075763"/>
            <a:ext cx="272859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77DA93-631A-4C14-9270-EF0698B2D2B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2203" y="3143978"/>
            <a:ext cx="1840865" cy="132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20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3F95-A626-44B5-8E58-FC41C01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34"/>
            <a:ext cx="10515600" cy="4748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</a:rPr>
              <a:t>ТРОТУАРНАЯ ПЛИТКА</a:t>
            </a: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839" y="936704"/>
                <a:ext cx="11409556" cy="583754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sz="1800" b="1" spc="-5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Вопрос 2</a:t>
                </a:r>
                <a:endPara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800" spc="-5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транспортировке плитку укладывают на поддон прямоугольной формы. Есть два варианта  укладки плиток на поддон.</a:t>
                </a:r>
              </a:p>
              <a:p>
                <a:pPr marL="0" indent="0" algn="just">
                  <a:buNone/>
                </a:pPr>
                <a:r>
                  <a:rPr lang="ru-RU" sz="1800" spc="-5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ru-RU" sz="1800" spc="-5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Вариант 1                                                          Вариант 2</a:t>
                </a:r>
              </a:p>
              <a:p>
                <a:pPr marL="0" indent="0" algn="just">
                  <a:buNone/>
                </a:pPr>
                <a:endPara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ru-RU" altLang="ru-RU" sz="2000" dirty="0"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Вариант 2: из подобия треугольников найдем x и y.</a:t>
                </a:r>
              </a:p>
              <a:p>
                <a:pPr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800" i="1" spc="-5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115</m:t>
                        </m:r>
                      </m:num>
                      <m:den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110+72</m:t>
                        </m:r>
                      </m:den>
                    </m:f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18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182∙19</m:t>
                        </m:r>
                      </m:num>
                      <m:den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115</m:t>
                        </m:r>
                      </m:den>
                    </m:f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≈30</m:t>
                    </m:r>
                  </m:oMath>
                </a14:m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115</m:t>
                        </m:r>
                      </m:num>
                      <m:den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113</m:t>
                        </m:r>
                      </m:den>
                    </m:f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182</m:t>
                        </m:r>
                      </m:num>
                      <m:den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18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182∙113</m:t>
                        </m:r>
                      </m:num>
                      <m:den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115</m:t>
                        </m:r>
                      </m:den>
                    </m:f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≈179</m:t>
                    </m:r>
                  </m:oMath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Длина – 11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х 9 + 30 = 1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065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ширина – 179 х 5 = 895, площадь – 9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5317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мм</a:t>
                </a:r>
                <a:r>
                  <a:rPr lang="ru-RU" sz="1800" spc="-5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065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- 1020 = 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мм </a:t>
                </a:r>
                <a14:m>
                  <m:oMath xmlns:m="http://schemas.openxmlformats.org/officeDocument/2006/math"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см, 904 – 895 = 9 мм</a:t>
                </a:r>
                <a14:m>
                  <m:oMath xmlns:m="http://schemas.openxmlformats.org/officeDocument/2006/math"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см.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Вариант 1 меньше по площади и меньше по длине, вариант 2 незначительно меньше по ширине.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Экономичный: в варианте 1 – 88 плиток на поддоне, площадь на одну плитку: 922080 : 88 = 10478 мм</a:t>
                </a:r>
                <a:r>
                  <a:rPr lang="ru-RU" sz="1800" spc="-5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 варианте 2 – 90 плиток на поддоне, площадь на одну плитку: 9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5317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 : 90 = 10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591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мм</a:t>
                </a:r>
                <a:r>
                  <a:rPr lang="ru-RU" sz="1800" spc="-5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В варианте 2 на одну плитку приходится большая площадь, поэтому вариант 1 более экономичный.</a:t>
                </a: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kumimoji="0" lang="ru-RU" altLang="ru-RU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839" y="936704"/>
                <a:ext cx="11409556" cy="5837544"/>
              </a:xfrm>
              <a:blipFill>
                <a:blip r:embed="rId2"/>
                <a:stretch>
                  <a:fillRect l="-481" t="-1463" r="-4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36E108B3-DD05-440E-B831-E24A8D12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1048"/>
            <a:ext cx="1035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392281-FCED-40AC-B16A-B6284C17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1229925"/>
            <a:ext cx="10515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947B3-6926-4524-B78B-4AF170A0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320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A02C01-0F49-4621-824C-9A558785492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5493" y="2132965"/>
            <a:ext cx="1524635" cy="12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AE433C-EC91-4D77-913C-08D4134D71A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3417" y="2132938"/>
            <a:ext cx="1676400" cy="13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C576AA-5FFD-43D5-9C8D-92A047FFEDA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08781" y="3069125"/>
            <a:ext cx="2815590" cy="19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2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3F95-A626-44B5-8E58-FC41C01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34"/>
            <a:ext cx="10515600" cy="4748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</a:rPr>
              <a:t>ТРОТУАРНАЯ ПЛИТКА</a:t>
            </a: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endParaRPr lang="ru-RU" sz="3200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6210C1C-FEC4-4898-A2CE-AA3B334C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936704"/>
            <a:ext cx="11409556" cy="5837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3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какого количества плиток можно замкнуть кольцо так, чтобы соседние плитки соприкасались боковыми сторонами (без зазоров)? Чему равен диаметр такого кольца (по внутреннему диаметру)?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ответ и приведите решение: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диаметр внутренней (меньшей) окружности равен</a:t>
            </a: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х, 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3,14(</a:t>
            </a: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 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+ 230) : 110 = 3,14</a:t>
            </a: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72</a:t>
            </a:r>
            <a:endParaRPr lang="en-US" sz="1800" spc="-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72(х + 230) = 110х; 38х = 72х230; х ≈ 435,8 ≈ 436 или 440 (мм)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Сколько это плиток? Считаем по внутреннему диаметру: 3,14 х 440 : 72 = 19,2 ≈ 19</a:t>
            </a:r>
            <a:endParaRPr lang="en-US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buNone/>
            </a:pPr>
            <a:endParaRPr lang="ru-RU" sz="1800" spc="-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1800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E108B3-DD05-440E-B831-E24A8D12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1048"/>
            <a:ext cx="1035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392281-FCED-40AC-B16A-B6284C17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1229925"/>
            <a:ext cx="10515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947B3-6926-4524-B78B-4AF170A0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320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E3FE16-416C-4FE7-A55B-EA5E54AEE68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058" y="1956168"/>
            <a:ext cx="3359785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75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3F95-A626-44B5-8E58-FC41C01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34"/>
            <a:ext cx="10515600" cy="4748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</a:rPr>
              <a:t>ТРОТУАРНАЯ ПЛИТКА</a:t>
            </a: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endParaRPr lang="ru-RU" sz="3200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6210C1C-FEC4-4898-A2CE-AA3B334C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936704"/>
            <a:ext cx="11409556" cy="5837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4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Плитку выкладывают по кругу, как показано на фото.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Как увеличивается в каждом следующем ряду по сравнению с предыдущим число плиток?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ответ, приведите расчеты и соответствующие пояснения.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Сколько плиток в </a:t>
            </a: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 ряду кольца, выложенного вокруг круга, диаметр которого равен </a:t>
            </a: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Запишите формулу.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обозначения: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  плитки – </a:t>
            </a: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большего основания плитки – </a:t>
            </a: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диаметр круга </a:t>
            </a: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spc="-5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число плиток в </a:t>
            </a:r>
            <a:r>
              <a:rPr lang="ru-RU" sz="18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 ряду.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buNone/>
            </a:pPr>
            <a:endParaRPr lang="ru-RU" sz="1800" spc="-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1800" spc="-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E108B3-DD05-440E-B831-E24A8D12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1048"/>
            <a:ext cx="1035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392281-FCED-40AC-B16A-B6284C17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1229925"/>
            <a:ext cx="10515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947B3-6926-4524-B78B-4AF170A0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320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B6E90B-C33B-4363-8B34-41DDB6FF751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696" y="1913524"/>
            <a:ext cx="3462655" cy="16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42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3F95-A626-44B5-8E58-FC41C01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34"/>
            <a:ext cx="10515600" cy="4748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</a:rPr>
              <a:t>ТРОТУАРНАЯ ПЛИТКА</a:t>
            </a: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839" y="936704"/>
                <a:ext cx="11409556" cy="583754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800" b="1" spc="-5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Вопрос 4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marL="0" indent="0" algn="just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А. 13 плиток на 2 ряда или чередование через ряд 6 и 7 плиток или 6,5 плиток.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Б. </a:t>
                </a:r>
                <a:r>
                  <a:rPr lang="ru-RU" sz="1800" i="1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800" i="1" spc="-5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1800" i="1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den>
                    </m:f>
                    <m:r>
                      <a:rPr lang="ru-RU" sz="1800" i="1" spc="-5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13(</m:t>
                        </m:r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 sz="1800" i="1" spc="-5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(А. Диаметр первого ряда равен d + 2h, C = π(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+2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диаметр 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-го ряда равен d + 2hn, C = π(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+ 2</a:t>
                </a:r>
                <a:r>
                  <a:rPr lang="en-US" sz="1800" spc="-5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hn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Длина окружности на каждом следующем шаге увеличивается на 2π</a:t>
                </a: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При h = 113 мм увеличение составляет примерно 710 мм; 710:110 ≈ 6,5. То есть на каждые 2 ряда надо прибавить 13 плиток или чередование через ряд – сначала число плиток увеличится на 6, а в следующем ряду на 7 и т.д.)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kumimoji="0" lang="ru-RU" altLang="ru-RU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839" y="936704"/>
                <a:ext cx="11409556" cy="5837544"/>
              </a:xfrm>
              <a:blipFill>
                <a:blip r:embed="rId2"/>
                <a:stretch>
                  <a:fillRect l="-481" t="-1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36E108B3-DD05-440E-B831-E24A8D12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1048"/>
            <a:ext cx="1035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392281-FCED-40AC-B16A-B6284C17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1229925"/>
            <a:ext cx="10515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947B3-6926-4524-B78B-4AF170A0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320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1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3F95-A626-44B5-8E58-FC41C01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34"/>
            <a:ext cx="10515600" cy="4748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</a:rPr>
              <a:t>Красота роста</a:t>
            </a: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839" y="903249"/>
                <a:ext cx="11409556" cy="587099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Ниже представлены первые 9 степеней числа 7. Обратите внимание, как быстро они растут!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ru-RU" sz="1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𝟑𝟒</m:t>
                      </m:r>
                      <m:r>
                        <a:rPr lang="ru-RU" sz="1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𝟐𝟒𝟎</m:t>
                      </m:r>
                      <m:r>
                        <a:rPr lang="ru-RU" sz="1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𝟏𝟔𝟖𝟎</m:t>
                      </m:r>
                      <m:r>
                        <a:rPr lang="ru-RU" sz="1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p>
                      </m:sSup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𝟏𝟏𝟕𝟔𝟒</m:t>
                      </m:r>
                      <m:r>
                        <a:rPr lang="ru-RU" sz="1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sup>
                      </m:sSup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𝟖𝟐𝟑𝟓𝟒</m:t>
                      </m:r>
                      <m:r>
                        <a:rPr lang="ru-RU" sz="1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p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𝟕𝟔𝟒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𝟖𝟎𝟏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sup>
                      </m:sSup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𝟑𝟓𝟑</m:t>
                      </m:r>
                      <m:r>
                        <a:rPr lang="ru-RU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ru-RU" sz="1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m:oMathPara>
                </a14:m>
                <a:endParaRPr lang="ru-RU" sz="1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Какова последняя цифра числа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𝟏𝟗𝟎</m:t>
                        </m:r>
                      </m:sup>
                    </m:sSup>
                  </m:oMath>
                </a14:m>
                <a:r>
                  <a:rPr lang="ru-RU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sz="1800" dirty="0"/>
                  <a:t> – основной период появления последней цифры</a:t>
                </a:r>
                <a:r>
                  <a:rPr lang="ru-RU" sz="18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190</m:t>
                    </m:r>
                    <m:r>
                      <a:rPr lang="ru-R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÷4=47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ост.2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ru-RU" sz="1800" dirty="0"/>
                      <m:t>Последняя цифра числа </m:t>
                    </m:r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ru-RU" sz="1800">
                            <a:latin typeface="Cambria Math" panose="02040503050406030204" pitchFamily="18" charset="0"/>
                          </a:rPr>
                          <m:t>190</m:t>
                        </m:r>
                      </m:sup>
                    </m:sSup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ru-RU" sz="1800" dirty="0"/>
                      <m:t> такая же как последняя цифра числа </m:t>
                    </m:r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1800" dirty="0"/>
                      <m:t>.</m:t>
                    </m:r>
                  </m:oMath>
                </a14:m>
                <a:r>
                  <a:rPr lang="ru-RU" sz="1800" dirty="0"/>
                  <a:t> 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b="1" dirty="0"/>
                  <a:t>Ответ: 9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1800" dirty="0"/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1800" dirty="0"/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1800" dirty="0"/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kumimoji="0" lang="ru-RU" altLang="ru-RU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839" y="903249"/>
                <a:ext cx="11409556" cy="5870999"/>
              </a:xfrm>
              <a:blipFill>
                <a:blip r:embed="rId2"/>
                <a:stretch>
                  <a:fillRect l="-481" t="-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36E108B3-DD05-440E-B831-E24A8D12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1048"/>
            <a:ext cx="1035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392281-FCED-40AC-B16A-B6284C17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1229925"/>
            <a:ext cx="10515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947B3-6926-4524-B78B-4AF170A0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320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6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8005C5C8-F887-4925-84C6-3DB9995D8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9" y="724395"/>
            <a:ext cx="9357756" cy="58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1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B147DC-A9A8-4AF9-9E4B-441F7BAB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4" y="546410"/>
            <a:ext cx="10673576" cy="56305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643DC4-C1A0-4234-B0D9-C8436A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95" y="681037"/>
            <a:ext cx="9935737" cy="519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4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B147DC-A9A8-4AF9-9E4B-441F7BAB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4" y="546410"/>
            <a:ext cx="10673576" cy="56305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BA4B65-CED4-46A8-8488-4AE34B688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5" y="1218562"/>
            <a:ext cx="7970660" cy="49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4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B147DC-A9A8-4AF9-9E4B-441F7BAB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4" y="546410"/>
            <a:ext cx="10673576" cy="56305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BA4B65-CED4-46A8-8488-4AE34B688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5" y="1218562"/>
            <a:ext cx="7970660" cy="49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81523B-7EED-4199-B640-BAC2F1A8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234176"/>
            <a:ext cx="10963507" cy="59427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A06726-DC8B-4A52-BDA5-A3286E52C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87" y="434899"/>
            <a:ext cx="9396794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906DB93-ED4C-4118-9C24-2F3672F9C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21" y="522514"/>
            <a:ext cx="7232073" cy="6139544"/>
          </a:xfrm>
        </p:spPr>
      </p:pic>
    </p:spTree>
    <p:extLst>
      <p:ext uri="{BB962C8B-B14F-4D97-AF65-F5344CB8AC3E}">
        <p14:creationId xmlns:p14="http://schemas.microsoft.com/office/powerpoint/2010/main" val="127293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BA44BA-B6D4-4ACC-A85C-92D82D55E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42" y="843148"/>
            <a:ext cx="8217724" cy="5854535"/>
          </a:xfrm>
        </p:spPr>
      </p:pic>
    </p:spTree>
    <p:extLst>
      <p:ext uri="{BB962C8B-B14F-4D97-AF65-F5344CB8AC3E}">
        <p14:creationId xmlns:p14="http://schemas.microsoft.com/office/powerpoint/2010/main" val="108307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84852B-6217-4743-AFD5-6132533D9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55" y="641270"/>
            <a:ext cx="6887736" cy="429029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AEF615-C816-42C7-8F94-86887A6D4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46" y="4752730"/>
            <a:ext cx="6634976" cy="19212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964CE5-E2C0-4BC0-8709-CAC62E66E759}"/>
              </a:ext>
            </a:extLst>
          </p:cNvPr>
          <p:cNvSpPr/>
          <p:nvPr/>
        </p:nvSpPr>
        <p:spPr>
          <a:xfrm>
            <a:off x="7311482" y="2341756"/>
            <a:ext cx="4542263" cy="2152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Решение:</a:t>
            </a:r>
            <a:r>
              <a:rPr lang="ru-RU" sz="1600" dirty="0">
                <a:effectLst/>
                <a:latin typeface="Arial" panose="020B0604020202020204" pitchFamily="34" charset="0"/>
              </a:rPr>
              <a:t>: 5% от 2000 – это 100, а 3% от 6000 – 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Тестировщик неправ: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5% от 2000 – это 100, а 3% от 6000 – это 180.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среднем 180 аудиоплееров подлежат ремонту, что превышает среднее количество неисправных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видеоплееров.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2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1" y="2191346"/>
            <a:ext cx="5931431" cy="4380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24" y="2191346"/>
            <a:ext cx="5593322" cy="4368170"/>
          </a:xfrm>
          <a:prstGeom prst="rect">
            <a:avLst/>
          </a:prstGeom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390293" y="86719"/>
            <a:ext cx="1106792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67" b="1" kern="1200" cap="none" spc="0">
                <a:solidFill>
                  <a:srgbClr val="2857A5"/>
                </a:solidFill>
                <a:latin typeface="Cambria" pitchFamily="18" charset="0"/>
                <a:ea typeface="Latha"/>
                <a:cs typeface="Latha" pitchFamily="34" charset="0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5pPr>
            <a:lvl6pPr marL="609585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6pPr>
            <a:lvl7pPr marL="121917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7pPr>
            <a:lvl8pPr marL="1828754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8pPr>
            <a:lvl9pPr marL="2438339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принятие решений на основе статистических данных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7056" y="1314465"/>
            <a:ext cx="328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Описание контекста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8F06AB-7321-4BC7-BA25-3BAC3ACA3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" y="1314464"/>
            <a:ext cx="11869255" cy="53651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0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78" y="2785018"/>
            <a:ext cx="4160881" cy="2110923"/>
          </a:xfrm>
          <a:prstGeom prst="rect">
            <a:avLst/>
          </a:prstGeom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104119" y="86719"/>
            <a:ext cx="1135410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67" b="1" kern="1200" cap="none" spc="0">
                <a:solidFill>
                  <a:srgbClr val="2857A5"/>
                </a:solidFill>
                <a:latin typeface="Cambria" pitchFamily="18" charset="0"/>
                <a:ea typeface="Latha"/>
                <a:cs typeface="Latha" pitchFamily="34" charset="0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5pPr>
            <a:lvl6pPr marL="609585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6pPr>
            <a:lvl7pPr marL="121917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7pPr>
            <a:lvl8pPr marL="1828754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8pPr>
            <a:lvl9pPr marL="2438339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анализ входных данных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принятия условных решений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" y="1296783"/>
            <a:ext cx="6814552" cy="5087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6821" y="5016532"/>
                <a:ext cx="2279470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7+4</m:t>
                          </m:r>
                        </m:num>
                        <m:den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163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∙100%≈6,75%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821" y="5016532"/>
                <a:ext cx="2279470" cy="519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982332" y="3765542"/>
                <a:ext cx="670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6,75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32" y="3765542"/>
                <a:ext cx="6703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4730" y="5545406"/>
                <a:ext cx="4215898" cy="5695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13+4</m:t>
                          </m:r>
                        </m:num>
                        <m:den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(13+4+7+4+5+8)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∙100%≈41,5%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30" y="5545406"/>
                <a:ext cx="4215898" cy="569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057492" y="4705526"/>
                <a:ext cx="670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41,5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92" y="4705526"/>
                <a:ext cx="6703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8988552" y="5791821"/>
            <a:ext cx="291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https://pisa2022-maths.oecd.org/#Examples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2" descr="http://qrcoder.ru/code/?https%3A%2F%2Fpisa2022-maths.oecd.org%2F%23Examples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52" y="5074858"/>
            <a:ext cx="1684600" cy="16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084018" y="4890192"/>
            <a:ext cx="1925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Уровень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1-2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001CB-108D-4C3B-8FEF-F59FFEF4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9" y="98541"/>
            <a:ext cx="12087880" cy="10193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707E7F38-9571-408B-86EF-979176AF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56899"/>
            <a:ext cx="12087880" cy="54143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9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6" y="1247141"/>
            <a:ext cx="7251166" cy="5501132"/>
          </a:xfrm>
          <a:prstGeom prst="rect">
            <a:avLst/>
          </a:prstGeom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0" y="49277"/>
            <a:ext cx="119084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67" b="1" kern="1200" cap="none" spc="0">
                <a:solidFill>
                  <a:srgbClr val="2857A5"/>
                </a:solidFill>
                <a:latin typeface="Cambria" pitchFamily="18" charset="0"/>
                <a:ea typeface="Latha"/>
                <a:cs typeface="Latha" pitchFamily="34" charset="0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5pPr>
            <a:lvl6pPr marL="609585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6pPr>
            <a:lvl7pPr marL="121917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7pPr>
            <a:lvl8pPr marL="1828754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8pPr>
            <a:lvl9pPr marL="2438339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00A6EB"/>
                </a:solidFill>
                <a:latin typeface="Cambria" panose="02040503050406030204" pitchFamily="18" charset="0"/>
                <a:ea typeface="Latha"/>
                <a:cs typeface="Lath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Оценка рисков при принятии условных решений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14" y="2770635"/>
            <a:ext cx="4160881" cy="21109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88552" y="5791821"/>
            <a:ext cx="291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https://pisa2022-maths.oecd.org/#Examples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2" descr="http://qrcoder.ru/code/?https%3A%2F%2Fpisa2022-maths.oecd.org%2F%23Examples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52" y="5074858"/>
            <a:ext cx="1684600" cy="16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84018" y="4890192"/>
            <a:ext cx="1925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Уровень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3-4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7118" y="5594587"/>
                <a:ext cx="131606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13+4</m:t>
                          </m:r>
                        </m:num>
                        <m:den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163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0,1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18" y="5594587"/>
                <a:ext cx="1316066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231340" y="4277606"/>
                <a:ext cx="5421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0,1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40" y="4277606"/>
                <a:ext cx="5421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3333C4CD-AF9A-4224-ACDA-83EE1E9E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542"/>
            <a:ext cx="10381785" cy="8272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05E14301-FBDE-4E5F-B253-56296BCC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98309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3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3F95-A626-44B5-8E58-FC41C01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34"/>
            <a:ext cx="10515600" cy="4748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</a:rPr>
              <a:t>ПИЦЦА</a:t>
            </a: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br>
              <a:rPr lang="ru-RU" sz="3200" dirty="0">
                <a:ln>
                  <a:solidFill>
                    <a:schemeClr val="tx1"/>
                  </a:solidFill>
                </a:ln>
                <a:effectLst/>
              </a:rPr>
            </a:b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839" y="1025911"/>
                <a:ext cx="11409556" cy="562695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400" dirty="0">
                  <a:effectLst/>
                  <a:latin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ru-RU" sz="2400" dirty="0">
                  <a:effectLst/>
                  <a:latin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ru-RU" sz="2400" dirty="0">
                    <a:effectLst/>
                    <a:latin typeface="Arial" panose="020B0604020202020204" pitchFamily="34" charset="0"/>
                  </a:rPr>
                  <a:t>В пиццерии готовят две круглые пиццы одинаковой</a:t>
                </a:r>
                <a:br>
                  <a:rPr lang="ru-RU" sz="2400" dirty="0"/>
                </a:br>
                <a:r>
                  <a:rPr lang="ru-RU" sz="2400" dirty="0">
                    <a:effectLst/>
                    <a:latin typeface="Arial" panose="020B0604020202020204" pitchFamily="34" charset="0"/>
                  </a:rPr>
                  <a:t>толщины и разного размера. Меньшая имеет диаметр</a:t>
                </a:r>
                <a:br>
                  <a:rPr lang="ru-RU" sz="2400" dirty="0"/>
                </a:br>
                <a:r>
                  <a:rPr lang="ru-RU" sz="2400" dirty="0">
                    <a:effectLst/>
                    <a:latin typeface="Arial" panose="020B0604020202020204" pitchFamily="34" charset="0"/>
                  </a:rPr>
                  <a:t>30 см и стоит 30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</a:rPr>
                  <a:t>зед</a:t>
                </a:r>
                <a:r>
                  <a:rPr lang="ru-RU" sz="2400" dirty="0">
                    <a:effectLst/>
                    <a:latin typeface="Arial" panose="020B0604020202020204" pitchFamily="34" charset="0"/>
                  </a:rPr>
                  <a:t>. Большая имеет диаметр 40 см и</a:t>
                </a:r>
                <a:br>
                  <a:rPr lang="ru-RU" sz="2400" dirty="0"/>
                </a:br>
                <a:r>
                  <a:rPr lang="ru-RU" sz="2400" dirty="0">
                    <a:effectLst/>
                    <a:latin typeface="Arial" panose="020B0604020202020204" pitchFamily="34" charset="0"/>
                  </a:rPr>
                  <a:t>стоит 40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</a:rPr>
                  <a:t>зед</a:t>
                </a:r>
                <a:r>
                  <a:rPr lang="ru-RU" sz="2400" dirty="0">
                    <a:effectLst/>
                    <a:latin typeface="Arial" panose="020B0604020202020204" pitchFamily="34" charset="0"/>
                  </a:rPr>
                  <a:t>.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marL="0" indent="0">
                  <a:buNone/>
                </a:pPr>
                <a:r>
                  <a:rPr lang="ru-RU" sz="2400" dirty="0">
                    <a:effectLst/>
                    <a:latin typeface="Arial" panose="020B0604020202020204" pitchFamily="34" charset="0"/>
                  </a:rPr>
                  <a:t>Площадь меньшей пиццы составляет 0.25 x π x 30 x 30 = 225π; </a:t>
                </a:r>
              </a:p>
              <a:p>
                <a:pPr marL="0" indent="0">
                  <a:buNone/>
                </a:pPr>
                <a:r>
                  <a:rPr lang="ru-RU" sz="2400" dirty="0">
                    <a:effectLst/>
                    <a:latin typeface="Arial" panose="020B0604020202020204" pitchFamily="34" charset="0"/>
                  </a:rPr>
                  <a:t>размер пиццы за один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</a:rPr>
                  <a:t>зед</a:t>
                </a:r>
                <a:r>
                  <a:rPr lang="ru-RU" sz="2400" dirty="0">
                    <a:effectLst/>
                    <a:latin typeface="Arial" panose="020B0604020202020204" pitchFamily="34" charset="0"/>
                  </a:rPr>
                  <a:t> - 23.6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Arial" panose="020B0604020202020204" pitchFamily="34" charset="0"/>
                  </a:rPr>
                  <a:t>; 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Arial" panose="020B0604020202020204" pitchFamily="34" charset="0"/>
                  </a:rPr>
                  <a:t>П</a:t>
                </a:r>
                <a:r>
                  <a:rPr lang="ru-RU" sz="2400" dirty="0">
                    <a:effectLst/>
                    <a:latin typeface="Arial" panose="020B0604020202020204" pitchFamily="34" charset="0"/>
                  </a:rPr>
                  <a:t>лощадь большей пиццы составляет 0.25 x π x 40 x 40 = 400π;</a:t>
                </a:r>
              </a:p>
              <a:p>
                <a:pPr marL="0" indent="0">
                  <a:buNone/>
                </a:pPr>
                <a:r>
                  <a:rPr lang="ru-RU" sz="2400" dirty="0">
                    <a:effectLst/>
                    <a:latin typeface="Arial" panose="020B0604020202020204" pitchFamily="34" charset="0"/>
                  </a:rPr>
                  <a:t>размер пиццы за один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</a:rPr>
                  <a:t>зед</a:t>
                </a:r>
                <a:r>
                  <a:rPr lang="ru-RU" sz="2400" dirty="0">
                    <a:effectLst/>
                    <a:latin typeface="Arial" panose="020B0604020202020204" pitchFamily="34" charset="0"/>
                  </a:rPr>
                  <a:t> - 31.4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Arial" panose="020B0604020202020204" pitchFamily="34" charset="0"/>
                  </a:rPr>
                  <a:t>, следовательно, большая пицца выгоднее</a:t>
                </a:r>
                <a:endParaRPr lang="ru-RU" alt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</a:tabLst>
                </a:pPr>
                <a:endParaRPr lang="ru-RU" alt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</a:pPr>
                <a:endParaRPr lang="ru-RU" sz="1800" spc="-5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kumimoji="0" lang="ru-RU" altLang="ru-RU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210C1C-FEC4-4898-A2CE-AA3B334C6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839" y="1025911"/>
                <a:ext cx="11409556" cy="5626953"/>
              </a:xfrm>
              <a:blipFill>
                <a:blip r:embed="rId2"/>
                <a:stretch>
                  <a:fillRect l="-1122" r="-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36E108B3-DD05-440E-B831-E24A8D12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1048"/>
            <a:ext cx="1035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947B3-6926-4524-B78B-4AF170A0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24" y="320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3CDF72-CD69-4980-A56D-0AEF934E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629" y="122458"/>
            <a:ext cx="2260086" cy="2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1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1B280005-46ED-454D-9964-0B70AEDAE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" y="591015"/>
            <a:ext cx="6045381" cy="48613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618" r="53867" b="15370"/>
          <a:stretch/>
        </p:blipFill>
        <p:spPr>
          <a:xfrm>
            <a:off x="6385477" y="1069506"/>
            <a:ext cx="5549348" cy="392525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591550" y="1212242"/>
            <a:ext cx="114300" cy="1238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87408" y="3304525"/>
                <a:ext cx="32954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800</m:t>
                          </m:r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÷40</m:t>
                          </m:r>
                        </m:e>
                      </m:d>
                      <m:r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=20;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[</m:t>
                      </m:r>
                      <m:r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470÷50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]</m:t>
                      </m:r>
                      <m:r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=9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08" y="3304525"/>
                <a:ext cx="3295453" cy="276999"/>
              </a:xfrm>
              <a:prstGeom prst="rect">
                <a:avLst/>
              </a:prstGeom>
              <a:blipFill>
                <a:blip r:embed="rId4"/>
                <a:stretch>
                  <a:fillRect t="-2174" r="-1296" b="-36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82073" y="3351002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180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73" y="3351002"/>
                <a:ext cx="437620" cy="276999"/>
              </a:xfrm>
              <a:prstGeom prst="rect">
                <a:avLst/>
              </a:prstGeom>
              <a:blipFill>
                <a:blip r:embed="rId5"/>
                <a:stretch>
                  <a:fillRect l="-12500" r="-125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87408" y="4194914"/>
                <a:ext cx="32842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ru-RU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800</m:t>
                        </m:r>
                        <m:r>
                          <a:rPr kumimoji="0" lang="ru-RU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÷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0" lang="ru-RU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ru-RU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16</m:t>
                    </m:r>
                    <m:r>
                      <a:rPr kumimoji="0" lang="ru-RU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;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[</m:t>
                    </m:r>
                    <m:r>
                      <a:rPr kumimoji="0" lang="ru-RU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470÷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4</m:t>
                    </m:r>
                    <m:r>
                      <a:rPr kumimoji="0" lang="ru-RU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0" lang="ru-RU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11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08" y="4194914"/>
                <a:ext cx="3284232" cy="276999"/>
              </a:xfrm>
              <a:prstGeom prst="rect">
                <a:avLst/>
              </a:prstGeom>
              <a:blipFill>
                <a:blip r:embed="rId6"/>
                <a:stretch>
                  <a:fillRect l="-186" t="-28261" r="-3532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65741" y="4333413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176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741" y="4333413"/>
                <a:ext cx="437620" cy="276999"/>
              </a:xfrm>
              <a:prstGeom prst="rect">
                <a:avLst/>
              </a:prstGeom>
              <a:blipFill>
                <a:blip r:embed="rId7"/>
                <a:stretch>
                  <a:fillRect l="-11111" r="-1388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9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0E76CC-367C-4BF1-A7F2-6D41491EE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354"/>
            <a:ext cx="10515600" cy="51336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n>
                  <a:solidFill>
                    <a:schemeClr val="tx1"/>
                  </a:solidFill>
                </a:ln>
              </a:rPr>
              <a:t>ТРОТУАРНАЯ ПЛИТКА</a:t>
            </a:r>
            <a:endParaRPr lang="ru-RU" sz="2400" dirty="0">
              <a:ln>
                <a:solidFill>
                  <a:schemeClr val="tx1"/>
                </a:solidFill>
              </a:ln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Тротуарная плитка – популярный современный материал, который используется при благоустройстве дорог, тротуаров, в общественных местах, на загородных участках. Тротуарной плиткой можно замостить парковку, площадку для летнего кафе, садовую дорожку. 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Плиточное оформление площадок и дорожек требует специальных материалов и технологий. Часто его применяют для создания сложных узоров с круговыми элементами, например, в скверах, парках, на аллеях.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круговых элементов производят фигурную плитку. На рисунке 1 изображена плитка с основанием в форме трапеции, а в таблице 1 даны ее основные характеристики.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E108B3-DD05-440E-B831-E24A8D12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95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70338D-7EFC-4DA5-8F8C-BD611F232C7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377" y="4127926"/>
            <a:ext cx="3021739" cy="16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BB2076-F5BE-4918-94D6-53E30A88E9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293" y="4127926"/>
            <a:ext cx="2413238" cy="144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434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_style_mcko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1129</Words>
  <Application>Microsoft Office PowerPoint</Application>
  <PresentationFormat>Широкоэкранный</PresentationFormat>
  <Paragraphs>204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Times New Roman</vt:lpstr>
      <vt:lpstr>Trebuchet MS</vt:lpstr>
      <vt:lpstr>Wingdings 2</vt:lpstr>
      <vt:lpstr>Тема Office</vt:lpstr>
      <vt:lpstr>s_style_mcko</vt:lpstr>
      <vt:lpstr>Разбор заданий Международного исследования PISA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ПИЦЦА  </vt:lpstr>
      <vt:lpstr>Презентация PowerPoint</vt:lpstr>
      <vt:lpstr>Презентация PowerPoint</vt:lpstr>
      <vt:lpstr>  ТРОТУАРНАЯ ПЛИТКА  </vt:lpstr>
      <vt:lpstr>  ТРОТУАРНАЯ ПЛИТКА  </vt:lpstr>
      <vt:lpstr>  ТРОТУАРНАЯ ПЛИТКА  </vt:lpstr>
      <vt:lpstr>  ТРОТУАРНАЯ ПЛИТКА  </vt:lpstr>
      <vt:lpstr>  ТРОТУАРНАЯ ПЛИТКА  </vt:lpstr>
      <vt:lpstr>  Красота роста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заданий Международного исследования PISA</dc:title>
  <dc:creator>Сергеева Татьяна Федоровна</dc:creator>
  <cp:lastModifiedBy>Сергеева Татьяна Федоровна</cp:lastModifiedBy>
  <cp:revision>13</cp:revision>
  <dcterms:created xsi:type="dcterms:W3CDTF">2022-02-23T07:22:44Z</dcterms:created>
  <dcterms:modified xsi:type="dcterms:W3CDTF">2022-03-22T04:19:17Z</dcterms:modified>
</cp:coreProperties>
</file>