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2" r:id="rId4"/>
    <p:sldId id="265" r:id="rId5"/>
    <p:sldId id="261" r:id="rId6"/>
    <p:sldId id="260" r:id="rId7"/>
    <p:sldId id="264" r:id="rId8"/>
    <p:sldId id="267" r:id="rId9"/>
    <p:sldId id="268" r:id="rId10"/>
    <p:sldId id="269" r:id="rId11"/>
    <p:sldId id="270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6;&#1071;_&#1090;&#1072;&#1073;&#1083;&#1080;&#1094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6;&#1071;_&#1090;&#1072;&#1073;&#1083;&#1080;&#1094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6;&#1071;_&#1090;&#1072;&#1073;&#1083;&#1080;&#1094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7;&#1072;&#1093;&#1072;&#1088;&#1086;&#1074;&#1072;%20&#1043;.&#1042;\&#1044;&#1048;&#1040;&#1043;&#1053;&#1054;&#1057;&#1058;&#1048;&#1050;&#1040;_5&#1082;&#1083;\2016-2017\5%20&#1082;&#1083;%20&#1089;&#1090;&#1072;&#1088;&#1090;%20&#1076;&#1080;&#1072;&#1075;&#1085;-&#1082;&#1072;_&#1052;&#1072;&#1090;&#1077;&#1088;&#1080;&#1072;&#1083;&#1099;%20&#1050;&#1054;&#1080;&#1055;&#1054;\&#1052;&#1077;&#1090;&#1072;&#1087;&#1088;&#1077;&#1076;&#1084;&#1077;&#1090;&#1085;&#1072;&#1103;_&#1050;&#1080;&#1088;&#1080;&#1096;&#1089;&#1082;&#1080;&#1081;\&#1041;&#1083;&#1072;&#1085;&#1082;%20&#1086;&#1073;&#1097;&#1080;&#1081;_&#1050;&#1080;&#1088;&#1080;&#1096;&#1089;&#1082;&#1080;&#108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7;&#1072;&#1093;&#1072;&#1088;&#1086;&#1074;&#1072;%20&#1043;.&#1042;\&#1044;&#1048;&#1040;&#1043;&#1053;&#1054;&#1057;&#1058;&#1048;&#1050;&#1040;_5&#1082;&#1083;\2016-2017\5%20&#1082;&#1083;%20&#1089;&#1090;&#1072;&#1088;&#1090;%20&#1076;&#1080;&#1072;&#1075;&#1085;-&#1082;&#1072;_&#1052;&#1072;&#1090;&#1077;&#1088;&#1080;&#1072;&#1083;&#1099;%20&#1050;&#1054;&#1080;&#1055;&#1054;\&#1052;&#1077;&#1090;&#1072;&#1087;&#1088;&#1077;&#1076;&#1084;&#1077;&#1090;&#1085;&#1072;&#1103;_&#1050;&#1080;&#1088;&#1080;&#1096;&#1089;&#1082;&#1080;&#1081;\&#1041;&#1083;&#1072;&#1085;&#1082;%20&#1086;&#1073;&#1097;&#1080;&#1081;_&#1050;&#1080;&#1088;&#1080;&#1096;&#1089;&#1082;&#1080;&#108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2;&#1055;_&#1090;&#1072;&#1073;&#1083;&#1080;&#1094;&#107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2;&#1055;_&#1090;&#1072;&#1073;&#1083;&#1080;&#1094;&#107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2;&#1055;_&#1090;&#1072;&#1073;&#1083;&#1080;&#1094;&#107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2;&#1055;_&#1090;&#1072;&#1073;&#1083;&#1080;&#1094;&#107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>
                <a:solidFill>
                  <a:srgbClr val="FF0000"/>
                </a:solidFill>
              </a:rPr>
              <a:t>СИЛЬНЫЕ ПОЗИЦИИ</a:t>
            </a:r>
          </a:p>
        </c:rich>
      </c:tx>
      <c:layout>
        <c:manualLayout>
          <c:xMode val="edge"/>
          <c:yMode val="edge"/>
          <c:x val="0.40382563650615089"/>
          <c:y val="3.11239316092936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[РЯ_таблица.xlsx]РЯ!$A$4</c:f>
              <c:strCache>
                <c:ptCount val="1"/>
                <c:pt idx="0">
                  <c:v>распознавать правильную орфоэпическую норму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[РЯ_таблица.xlsx]РЯ!$B$3:$D$3</c:f>
              <c:strCache>
                <c:ptCount val="3"/>
                <c:pt idx="0">
                  <c:v>итог2016</c:v>
                </c:pt>
                <c:pt idx="1">
                  <c:v>ВПР2016</c:v>
                </c:pt>
                <c:pt idx="2">
                  <c:v>старт2016</c:v>
                </c:pt>
              </c:strCache>
            </c:strRef>
          </c:cat>
          <c:val>
            <c:numRef>
              <c:f>[РЯ_таблица.xlsx]РЯ!$B$4:$D$4</c:f>
              <c:numCache>
                <c:formatCode>General</c:formatCode>
                <c:ptCount val="3"/>
                <c:pt idx="0">
                  <c:v>85</c:v>
                </c:pt>
                <c:pt idx="1">
                  <c:v>67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[РЯ_таблица.xlsx]РЯ!$A$5</c:f>
              <c:strCache>
                <c:ptCount val="1"/>
                <c:pt idx="0">
                  <c:v>классифицировать согласные звуки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[РЯ_таблица.xlsx]РЯ!$B$3:$D$3</c:f>
              <c:strCache>
                <c:ptCount val="3"/>
                <c:pt idx="0">
                  <c:v>итог2016</c:v>
                </c:pt>
                <c:pt idx="1">
                  <c:v>ВПР2016</c:v>
                </c:pt>
                <c:pt idx="2">
                  <c:v>старт2016</c:v>
                </c:pt>
              </c:strCache>
            </c:strRef>
          </c:cat>
          <c:val>
            <c:numRef>
              <c:f>[РЯ_таблица.xlsx]РЯ!$B$5:$D$5</c:f>
              <c:numCache>
                <c:formatCode>General</c:formatCode>
                <c:ptCount val="3"/>
                <c:pt idx="0">
                  <c:v>70</c:v>
                </c:pt>
                <c:pt idx="1">
                  <c:v>71</c:v>
                </c:pt>
                <c:pt idx="2">
                  <c:v>70</c:v>
                </c:pt>
              </c:numCache>
            </c:numRef>
          </c:val>
        </c:ser>
        <c:ser>
          <c:idx val="2"/>
          <c:order val="2"/>
          <c:tx>
            <c:strRef>
              <c:f>[РЯ_таблица.xlsx]РЯ!$A$6</c:f>
              <c:strCache>
                <c:ptCount val="1"/>
                <c:pt idx="0">
                  <c:v>подбирать синонимы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[РЯ_таблица.xlsx]РЯ!$B$3:$D$3</c:f>
              <c:strCache>
                <c:ptCount val="3"/>
                <c:pt idx="0">
                  <c:v>итог2016</c:v>
                </c:pt>
                <c:pt idx="1">
                  <c:v>ВПР2016</c:v>
                </c:pt>
                <c:pt idx="2">
                  <c:v>старт2016</c:v>
                </c:pt>
              </c:strCache>
            </c:strRef>
          </c:cat>
          <c:val>
            <c:numRef>
              <c:f>[РЯ_таблица.xlsx]РЯ!$B$6:$D$6</c:f>
              <c:numCache>
                <c:formatCode>General</c:formatCode>
                <c:ptCount val="3"/>
                <c:pt idx="0">
                  <c:v>80</c:v>
                </c:pt>
                <c:pt idx="1">
                  <c:v>68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982666544"/>
        <c:axId val="-1982669264"/>
      </c:barChart>
      <c:catAx>
        <c:axId val="-198266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2669264"/>
        <c:crosses val="autoZero"/>
        <c:auto val="1"/>
        <c:lblAlgn val="ctr"/>
        <c:lblOffset val="100"/>
        <c:noMultiLvlLbl val="0"/>
      </c:catAx>
      <c:valAx>
        <c:axId val="-1982669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266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762986999801002E-2"/>
          <c:y val="0.89123552720712462"/>
          <c:w val="0.9"/>
          <c:h val="6.86096607102817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solidFill>
                  <a:srgbClr val="FF0000"/>
                </a:solidFill>
                <a:effectLst/>
              </a:rPr>
              <a:t>ЗОНА РИСКА</a:t>
            </a:r>
            <a:endParaRPr lang="ru-RU">
              <a:solidFill>
                <a:srgbClr val="FF0000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РЯ!$B$8</c:f>
              <c:strCache>
                <c:ptCount val="1"/>
                <c:pt idx="0">
                  <c:v>итог2016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РЯ!$A$9:$A$15</c:f>
              <c:strCache>
                <c:ptCount val="7"/>
                <c:pt idx="0">
                  <c:v>писать текст под диктовку, соблюдая в практике письма изученные орфографические и пунктуационные нормы</c:v>
                </c:pt>
                <c:pt idx="1">
                  <c:v>строить речевое высказывание (задавать вопросы по содержанию текста) </c:v>
                </c:pt>
                <c:pt idx="2">
                  <c:v>составлять план прочитанного текста </c:v>
                </c:pt>
                <c:pt idx="3">
                  <c:v>определять основную мысль текста</c:v>
                </c:pt>
                <c:pt idx="4">
                  <c:v>создавать и редактировать собственные тексты</c:v>
                </c:pt>
                <c:pt idx="5">
                  <c:v>проводить морфологический разбор имён существительных</c:v>
                </c:pt>
                <c:pt idx="6">
                  <c:v>проводить морфологический разбор имён прилагательных</c:v>
                </c:pt>
              </c:strCache>
            </c:strRef>
          </c:cat>
          <c:val>
            <c:numRef>
              <c:f>РЯ!$B$9:$B$15</c:f>
              <c:numCache>
                <c:formatCode>General</c:formatCode>
                <c:ptCount val="7"/>
                <c:pt idx="0">
                  <c:v>50</c:v>
                </c:pt>
                <c:pt idx="1">
                  <c:v>60</c:v>
                </c:pt>
                <c:pt idx="2">
                  <c:v>63.3</c:v>
                </c:pt>
                <c:pt idx="3">
                  <c:v>90</c:v>
                </c:pt>
                <c:pt idx="4">
                  <c:v>50</c:v>
                </c:pt>
                <c:pt idx="5">
                  <c:v>56.7</c:v>
                </c:pt>
                <c:pt idx="6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РЯ!$C$8</c:f>
              <c:strCache>
                <c:ptCount val="1"/>
                <c:pt idx="0">
                  <c:v>ВПР2016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РЯ!$A$9:$A$15</c:f>
              <c:strCache>
                <c:ptCount val="7"/>
                <c:pt idx="0">
                  <c:v>писать текст под диктовку, соблюдая в практике письма изученные орфографические и пунктуационные нормы</c:v>
                </c:pt>
                <c:pt idx="1">
                  <c:v>строить речевое высказывание (задавать вопросы по содержанию текста) </c:v>
                </c:pt>
                <c:pt idx="2">
                  <c:v>составлять план прочитанного текста </c:v>
                </c:pt>
                <c:pt idx="3">
                  <c:v>определять основную мысль текста</c:v>
                </c:pt>
                <c:pt idx="4">
                  <c:v>создавать и редактировать собственные тексты</c:v>
                </c:pt>
                <c:pt idx="5">
                  <c:v>проводить морфологический разбор имён существительных</c:v>
                </c:pt>
                <c:pt idx="6">
                  <c:v>проводить морфологический разбор имён прилагательных</c:v>
                </c:pt>
              </c:strCache>
            </c:strRef>
          </c:cat>
          <c:val>
            <c:numRef>
              <c:f>РЯ!$C$9:$C$15</c:f>
              <c:numCache>
                <c:formatCode>General</c:formatCode>
                <c:ptCount val="7"/>
                <c:pt idx="0">
                  <c:v>67</c:v>
                </c:pt>
                <c:pt idx="1">
                  <c:v>52</c:v>
                </c:pt>
                <c:pt idx="2">
                  <c:v>59</c:v>
                </c:pt>
                <c:pt idx="3">
                  <c:v>49</c:v>
                </c:pt>
                <c:pt idx="4">
                  <c:v>89</c:v>
                </c:pt>
                <c:pt idx="5">
                  <c:v>71</c:v>
                </c:pt>
                <c:pt idx="6">
                  <c:v>64</c:v>
                </c:pt>
              </c:numCache>
            </c:numRef>
          </c:val>
        </c:ser>
        <c:ser>
          <c:idx val="2"/>
          <c:order val="2"/>
          <c:tx>
            <c:strRef>
              <c:f>РЯ!$D$8</c:f>
              <c:strCache>
                <c:ptCount val="1"/>
                <c:pt idx="0">
                  <c:v>старт2016</c:v>
                </c:pt>
              </c:strCache>
            </c:strRef>
          </c:tx>
          <c:spPr>
            <a:solidFill>
              <a:srgbClr val="863669"/>
            </a:solidFill>
            <a:ln>
              <a:noFill/>
            </a:ln>
            <a:effectLst/>
          </c:spPr>
          <c:invertIfNegative val="0"/>
          <c:cat>
            <c:strRef>
              <c:f>РЯ!$A$9:$A$15</c:f>
              <c:strCache>
                <c:ptCount val="7"/>
                <c:pt idx="0">
                  <c:v>писать текст под диктовку, соблюдая в практике письма изученные орфографические и пунктуационные нормы</c:v>
                </c:pt>
                <c:pt idx="1">
                  <c:v>строить речевое высказывание (задавать вопросы по содержанию текста) </c:v>
                </c:pt>
                <c:pt idx="2">
                  <c:v>составлять план прочитанного текста </c:v>
                </c:pt>
                <c:pt idx="3">
                  <c:v>определять основную мысль текста</c:v>
                </c:pt>
                <c:pt idx="4">
                  <c:v>создавать и редактировать собственные тексты</c:v>
                </c:pt>
                <c:pt idx="5">
                  <c:v>проводить морфологический разбор имён существительных</c:v>
                </c:pt>
                <c:pt idx="6">
                  <c:v>проводить морфологический разбор имён прилагательных</c:v>
                </c:pt>
              </c:strCache>
            </c:strRef>
          </c:cat>
          <c:val>
            <c:numRef>
              <c:f>РЯ!$D$9:$D$15</c:f>
              <c:numCache>
                <c:formatCode>General</c:formatCode>
                <c:ptCount val="7"/>
                <c:pt idx="0">
                  <c:v>62.8</c:v>
                </c:pt>
                <c:pt idx="1">
                  <c:v>60</c:v>
                </c:pt>
                <c:pt idx="2">
                  <c:v>57.6</c:v>
                </c:pt>
                <c:pt idx="3">
                  <c:v>50</c:v>
                </c:pt>
                <c:pt idx="4">
                  <c:v>55</c:v>
                </c:pt>
                <c:pt idx="5">
                  <c:v>50</c:v>
                </c:pt>
                <c:pt idx="6">
                  <c:v>43.3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982673072"/>
        <c:axId val="-1982664368"/>
      </c:barChart>
      <c:catAx>
        <c:axId val="-1982673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2664368"/>
        <c:crosses val="autoZero"/>
        <c:auto val="1"/>
        <c:lblAlgn val="ctr"/>
        <c:lblOffset val="100"/>
        <c:noMultiLvlLbl val="0"/>
      </c:catAx>
      <c:valAx>
        <c:axId val="-1982664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267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solidFill>
                  <a:srgbClr val="FF0000"/>
                </a:solidFill>
                <a:effectLst/>
              </a:rPr>
              <a:t>СЛАБЫЕ ПОЗИЦИИ</a:t>
            </a:r>
            <a:endParaRPr lang="ru-RU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0.39162746421059735"/>
          <c:y val="2.6520803568455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РЯ!$B$18</c:f>
              <c:strCache>
                <c:ptCount val="1"/>
                <c:pt idx="0">
                  <c:v>итог2016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РЯ!$A$19:$A$22</c:f>
              <c:strCache>
                <c:ptCount val="4"/>
                <c:pt idx="0">
                  <c:v>определять значение слова</c:v>
                </c:pt>
                <c:pt idx="1">
                  <c:v>классифицировать слова по составу (выполнять морфемный разбор)</c:v>
                </c:pt>
                <c:pt idx="2">
                  <c:v>выполнять синтаксический разбор предложения/выделять предложения с однородными членами</c:v>
                </c:pt>
                <c:pt idx="3">
                  <c:v>проводить морфологический разбор глаголов</c:v>
                </c:pt>
              </c:strCache>
            </c:strRef>
          </c:cat>
          <c:val>
            <c:numRef>
              <c:f>РЯ!$B$19:$B$22</c:f>
              <c:numCache>
                <c:formatCode>General</c:formatCode>
                <c:ptCount val="4"/>
                <c:pt idx="0">
                  <c:v>80</c:v>
                </c:pt>
                <c:pt idx="1">
                  <c:v>60</c:v>
                </c:pt>
                <c:pt idx="2">
                  <c:v>53.3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РЯ!$C$18</c:f>
              <c:strCache>
                <c:ptCount val="1"/>
                <c:pt idx="0">
                  <c:v>ВПР2016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РЯ!$A$19:$A$22</c:f>
              <c:strCache>
                <c:ptCount val="4"/>
                <c:pt idx="0">
                  <c:v>определять значение слова</c:v>
                </c:pt>
                <c:pt idx="1">
                  <c:v>классифицировать слова по составу (выполнять морфемный разбор)</c:v>
                </c:pt>
                <c:pt idx="2">
                  <c:v>выполнять синтаксический разбор предложения/выделять предложения с однородными членами</c:v>
                </c:pt>
                <c:pt idx="3">
                  <c:v>проводить морфологический разбор глаголов</c:v>
                </c:pt>
              </c:strCache>
            </c:strRef>
          </c:cat>
          <c:val>
            <c:numRef>
              <c:f>РЯ!$C$19:$C$22</c:f>
              <c:numCache>
                <c:formatCode>General</c:formatCode>
                <c:ptCount val="4"/>
                <c:pt idx="0">
                  <c:v>49</c:v>
                </c:pt>
                <c:pt idx="1">
                  <c:v>69</c:v>
                </c:pt>
                <c:pt idx="2">
                  <c:v>77</c:v>
                </c:pt>
                <c:pt idx="3">
                  <c:v>56</c:v>
                </c:pt>
              </c:numCache>
            </c:numRef>
          </c:val>
        </c:ser>
        <c:ser>
          <c:idx val="2"/>
          <c:order val="2"/>
          <c:tx>
            <c:strRef>
              <c:f>РЯ!$D$18</c:f>
              <c:strCache>
                <c:ptCount val="1"/>
                <c:pt idx="0">
                  <c:v>старт2016</c:v>
                </c:pt>
              </c:strCache>
            </c:strRef>
          </c:tx>
          <c:spPr>
            <a:solidFill>
              <a:srgbClr val="863669"/>
            </a:solidFill>
            <a:ln>
              <a:noFill/>
            </a:ln>
            <a:effectLst/>
          </c:spPr>
          <c:invertIfNegative val="0"/>
          <c:cat>
            <c:strRef>
              <c:f>РЯ!$A$19:$A$22</c:f>
              <c:strCache>
                <c:ptCount val="4"/>
                <c:pt idx="0">
                  <c:v>определять значение слова</c:v>
                </c:pt>
                <c:pt idx="1">
                  <c:v>классифицировать слова по составу (выполнять морфемный разбор)</c:v>
                </c:pt>
                <c:pt idx="2">
                  <c:v>выполнять синтаксический разбор предложения/выделять предложения с однородными членами</c:v>
                </c:pt>
                <c:pt idx="3">
                  <c:v>проводить морфологический разбор глаголов</c:v>
                </c:pt>
              </c:strCache>
            </c:strRef>
          </c:cat>
          <c:val>
            <c:numRef>
              <c:f>РЯ!$D$19:$D$22</c:f>
              <c:numCache>
                <c:formatCode>General</c:formatCode>
                <c:ptCount val="4"/>
                <c:pt idx="0">
                  <c:v>50</c:v>
                </c:pt>
                <c:pt idx="1">
                  <c:v>45</c:v>
                </c:pt>
                <c:pt idx="2">
                  <c:v>37.6</c:v>
                </c:pt>
                <c:pt idx="3">
                  <c:v>43.3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982668720"/>
        <c:axId val="-1982668176"/>
      </c:barChart>
      <c:catAx>
        <c:axId val="-1982668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2668176"/>
        <c:crosses val="autoZero"/>
        <c:auto val="1"/>
        <c:lblAlgn val="ctr"/>
        <c:lblOffset val="100"/>
        <c:noMultiLvlLbl val="0"/>
      </c:catAx>
      <c:valAx>
        <c:axId val="-1982668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266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400" b="1">
                <a:solidFill>
                  <a:sysClr val="windowText" lastClr="000000"/>
                </a:solidFill>
              </a:rPr>
              <a:t>Средний балл за выполнение всей работы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Лист1!$B$579:$B$592</c:f>
              <c:strCache>
                <c:ptCount val="14"/>
                <c:pt idx="0">
                  <c:v>МОУ «Будогощская СОШ»</c:v>
                </c:pt>
                <c:pt idx="1">
                  <c:v>МОУ «Гимназия» г. Кириши</c:v>
                </c:pt>
                <c:pt idx="2">
                  <c:v>МОУ «Глажевская СОШ»</c:v>
                </c:pt>
                <c:pt idx="3">
                  <c:v>МОУ «КСОШ № 1»</c:v>
                </c:pt>
                <c:pt idx="4">
                  <c:v>МОУ «КСОШ №2»</c:v>
                </c:pt>
                <c:pt idx="5">
                  <c:v>МОУ «КСОШ №3»</c:v>
                </c:pt>
                <c:pt idx="6">
                  <c:v>МОУ «КСОШ №6»</c:v>
                </c:pt>
                <c:pt idx="7">
                  <c:v>МОУ «КСОШ №7»</c:v>
                </c:pt>
                <c:pt idx="8">
                  <c:v>МОУ «КСОШ №8»</c:v>
                </c:pt>
                <c:pt idx="9">
                  <c:v>МОУ «Киришский лицей»</c:v>
                </c:pt>
                <c:pt idx="10">
                  <c:v>МОУ «Кусинская СОШ»</c:v>
                </c:pt>
                <c:pt idx="11">
                  <c:v>МОУ «Пчевжинская СОШ»</c:v>
                </c:pt>
                <c:pt idx="12">
                  <c:v>МОУ «Пчевская СОШ»</c:v>
                </c:pt>
                <c:pt idx="13">
                  <c:v>Киришский район</c:v>
                </c:pt>
              </c:strCache>
            </c:strRef>
          </c:cat>
          <c:val>
            <c:numRef>
              <c:f>Лист1!$C$579:$C$592</c:f>
              <c:numCache>
                <c:formatCode>General</c:formatCode>
                <c:ptCount val="14"/>
                <c:pt idx="0">
                  <c:v>12.5</c:v>
                </c:pt>
                <c:pt idx="1">
                  <c:v>11.9</c:v>
                </c:pt>
                <c:pt idx="2">
                  <c:v>11.2</c:v>
                </c:pt>
                <c:pt idx="3">
                  <c:v>9.9</c:v>
                </c:pt>
                <c:pt idx="4">
                  <c:v>9.1999999999999993</c:v>
                </c:pt>
                <c:pt idx="5">
                  <c:v>9</c:v>
                </c:pt>
                <c:pt idx="6">
                  <c:v>9.1</c:v>
                </c:pt>
                <c:pt idx="7">
                  <c:v>11.4</c:v>
                </c:pt>
                <c:pt idx="8">
                  <c:v>11.5</c:v>
                </c:pt>
                <c:pt idx="9">
                  <c:v>12.3</c:v>
                </c:pt>
                <c:pt idx="10">
                  <c:v>15</c:v>
                </c:pt>
                <c:pt idx="11">
                  <c:v>8.1999999999999993</c:v>
                </c:pt>
                <c:pt idx="12">
                  <c:v>16.399999999999999</c:v>
                </c:pt>
                <c:pt idx="13">
                  <c:v>11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1982671984"/>
        <c:axId val="-1982670896"/>
      </c:barChart>
      <c:catAx>
        <c:axId val="-19826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2670896"/>
        <c:crosses val="autoZero"/>
        <c:auto val="1"/>
        <c:lblAlgn val="ctr"/>
        <c:lblOffset val="100"/>
        <c:noMultiLvlLbl val="0"/>
      </c:catAx>
      <c:valAx>
        <c:axId val="-1982670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9826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bg1"/>
                </a:solidFill>
              </a:rPr>
              <a:t>Распределение по уровням достижения </a:t>
            </a:r>
            <a:r>
              <a:rPr lang="ru-RU" b="1" dirty="0" err="1">
                <a:solidFill>
                  <a:schemeClr val="bg1"/>
                </a:solidFill>
              </a:rPr>
              <a:t>метапредметных</a:t>
            </a:r>
            <a:r>
              <a:rPr lang="ru-RU" b="1" dirty="0">
                <a:solidFill>
                  <a:schemeClr val="bg1"/>
                </a:solidFill>
              </a:rPr>
              <a:t> результатов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Лист1!$B$570:$B$572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Лист1!$C$570:$C$572</c:f>
              <c:numCache>
                <c:formatCode>General</c:formatCode>
                <c:ptCount val="3"/>
                <c:pt idx="0">
                  <c:v>86</c:v>
                </c:pt>
                <c:pt idx="1">
                  <c:v>419</c:v>
                </c:pt>
                <c:pt idx="2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ysClr val="windowText" lastClr="000000"/>
                </a:solidFill>
              </a:rPr>
              <a:t>Познавательные логические действия</a:t>
            </a:r>
          </a:p>
        </c:rich>
      </c:tx>
      <c:layout>
        <c:manualLayout>
          <c:xMode val="edge"/>
          <c:yMode val="edge"/>
          <c:x val="0.25415826370436506"/>
          <c:y val="1.68534778102510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Выявлять черты сходства и различия, осуществлять сравнение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Лист1!$B$4:$C$4</c:f>
              <c:strCache>
                <c:ptCount val="2"/>
                <c:pt idx="0">
                  <c:v>старт2015</c:v>
                </c:pt>
                <c:pt idx="1">
                  <c:v>старт2016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46.7</c:v>
                </c:pt>
                <c:pt idx="1">
                  <c:v>31.2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Проводить группировку, сериацию, классификацию, выделять главное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Лист1!$B$4:$C$4</c:f>
              <c:strCache>
                <c:ptCount val="2"/>
                <c:pt idx="0">
                  <c:v>старт2015</c:v>
                </c:pt>
                <c:pt idx="1">
                  <c:v>старт2016</c:v>
                </c:pt>
              </c:strCache>
            </c:strRef>
          </c:cat>
          <c:val>
            <c:numRef>
              <c:f>Лист1!$B$6:$C$6</c:f>
              <c:numCache>
                <c:formatCode>General</c:formatCode>
                <c:ptCount val="2"/>
                <c:pt idx="0">
                  <c:v>76.5</c:v>
                </c:pt>
                <c:pt idx="1">
                  <c:v>21.7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982660016"/>
        <c:axId val="-1982664912"/>
      </c:barChart>
      <c:catAx>
        <c:axId val="-1982660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2664912"/>
        <c:crosses val="autoZero"/>
        <c:auto val="1"/>
        <c:lblAlgn val="ctr"/>
        <c:lblOffset val="100"/>
        <c:noMultiLvlLbl val="0"/>
      </c:catAx>
      <c:valAx>
        <c:axId val="-1982664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266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084822650627873"/>
          <c:y val="0.84259259259259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4608413810036708"/>
          <c:y val="0.1386574074074074"/>
          <c:w val="0.82727442122129646"/>
          <c:h val="0.59653579760863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Лист1!$A$9</c:f>
              <c:strCache>
                <c:ptCount val="1"/>
                <c:pt idx="0">
                  <c:v>Преобразовывать модели из одной знаковой системы в другую (таблицы, схемы, графики, диаграммы, рисунки и др.)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Лист1!$B$8:$C$8</c:f>
              <c:strCache>
                <c:ptCount val="2"/>
                <c:pt idx="0">
                  <c:v>старт2015</c:v>
                </c:pt>
                <c:pt idx="1">
                  <c:v>старт2016</c:v>
                </c:pt>
              </c:strCache>
            </c:strRef>
          </c:cat>
          <c:val>
            <c:numRef>
              <c:f>Лист1!$B$9:$C$9</c:f>
              <c:numCache>
                <c:formatCode>General</c:formatCode>
                <c:ptCount val="2"/>
                <c:pt idx="0">
                  <c:v>41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49930384"/>
        <c:axId val="-1749932016"/>
      </c:barChart>
      <c:catAx>
        <c:axId val="-174993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49932016"/>
        <c:crosses val="autoZero"/>
        <c:auto val="1"/>
        <c:lblAlgn val="ctr"/>
        <c:lblOffset val="100"/>
        <c:noMultiLvlLbl val="0"/>
      </c:catAx>
      <c:valAx>
        <c:axId val="-1749932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4993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b="1">
                <a:solidFill>
                  <a:schemeClr val="tx1"/>
                </a:solidFill>
              </a:rPr>
              <a:t>Познавательные действия по решению задач (проблем)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Лист1!$A$12</c:f>
              <c:strCache>
                <c:ptCount val="1"/>
                <c:pt idx="0">
                  <c:v>Владеть рядом общих приемов решения задач (проблем)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Лист1!$B$11:$C$11</c:f>
              <c:strCache>
                <c:ptCount val="2"/>
                <c:pt idx="0">
                  <c:v>старт2015</c:v>
                </c:pt>
                <c:pt idx="1">
                  <c:v>старт2016</c:v>
                </c:pt>
              </c:strCache>
            </c:strRef>
          </c:cat>
          <c:val>
            <c:numRef>
              <c:f>Лист1!$B$12:$C$12</c:f>
              <c:numCache>
                <c:formatCode>General</c:formatCode>
                <c:ptCount val="2"/>
                <c:pt idx="0">
                  <c:v>26.5</c:v>
                </c:pt>
                <c:pt idx="1">
                  <c:v>23.3</c:v>
                </c:pt>
              </c:numCache>
            </c:numRef>
          </c:val>
        </c:ser>
        <c:ser>
          <c:idx val="1"/>
          <c:order val="1"/>
          <c:tx>
            <c:strRef>
              <c:f>Лист1!$A$13</c:f>
              <c:strCache>
                <c:ptCount val="1"/>
                <c:pt idx="0">
                  <c:v>Проводить исследования (наблюдения, опыты и измерения)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Лист1!$B$11:$C$11</c:f>
              <c:strCache>
                <c:ptCount val="2"/>
                <c:pt idx="0">
                  <c:v>старт2015</c:v>
                </c:pt>
                <c:pt idx="1">
                  <c:v>старт2016</c:v>
                </c:pt>
              </c:strCache>
            </c:strRef>
          </c:cat>
          <c:val>
            <c:numRef>
              <c:f>Лист1!$B$13:$C$13</c:f>
              <c:numCache>
                <c:formatCode>General</c:formatCode>
                <c:ptCount val="2"/>
                <c:pt idx="0">
                  <c:v>48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49924944"/>
        <c:axId val="-1749934736"/>
      </c:barChart>
      <c:catAx>
        <c:axId val="-174992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49934736"/>
        <c:crosses val="autoZero"/>
        <c:auto val="1"/>
        <c:lblAlgn val="ctr"/>
        <c:lblOffset val="100"/>
        <c:noMultiLvlLbl val="0"/>
      </c:catAx>
      <c:valAx>
        <c:axId val="-1749934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4992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ysClr val="windowText" lastClr="000000"/>
                </a:solidFill>
              </a:rPr>
              <a:t>Познавательные действия по работе с информацией </a:t>
            </a:r>
            <a:endParaRPr lang="ru-RU" sz="1800" b="1" dirty="0" smtClean="0">
              <a:solidFill>
                <a:sysClr val="windowText" lastClr="000000"/>
              </a:solidFill>
            </a:endParaRPr>
          </a:p>
          <a:p>
            <a:pPr>
              <a:defRPr sz="1800" b="1">
                <a:solidFill>
                  <a:sysClr val="windowText" lastClr="000000"/>
                </a:solidFill>
              </a:defRPr>
            </a:pPr>
            <a:r>
              <a:rPr lang="ru-RU" sz="1800" b="1" dirty="0" smtClean="0">
                <a:solidFill>
                  <a:sysClr val="windowText" lastClr="000000"/>
                </a:solidFill>
              </a:rPr>
              <a:t>и </a:t>
            </a:r>
            <a:r>
              <a:rPr lang="ru-RU" sz="1800" b="1" dirty="0">
                <a:solidFill>
                  <a:sysClr val="windowText" lastClr="000000"/>
                </a:solidFill>
              </a:rPr>
              <a:t>чтению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старт2015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Лист1!$A$16:$A$19</c:f>
              <c:strCache>
                <c:ptCount val="4"/>
                <c:pt idx="0">
                  <c:v>Осуществлять поиск информации</c:v>
                </c:pt>
                <c:pt idx="1">
                  <c:v>Ориентироваться в содержании текста, отвечать на вопросы, используя явно заданную в тексте информацию</c:v>
                </c:pt>
                <c:pt idx="2">
                  <c:v>Интерпретировать информацию, отвечать на вопросы, используя неявно заданную информацию</c:v>
                </c:pt>
                <c:pt idx="3">
                  <c:v>Оценивать достоверность предложенной информации, строить оценочные суждения на основе текста</c:v>
                </c:pt>
              </c:strCache>
            </c:strRef>
          </c:cat>
          <c:val>
            <c:numRef>
              <c:f>Лист1!$B$16:$B$19</c:f>
              <c:numCache>
                <c:formatCode>General</c:formatCode>
                <c:ptCount val="4"/>
                <c:pt idx="0">
                  <c:v>83</c:v>
                </c:pt>
                <c:pt idx="1">
                  <c:v>72.599999999999994</c:v>
                </c:pt>
                <c:pt idx="2">
                  <c:v>61</c:v>
                </c:pt>
                <c:pt idx="3">
                  <c:v>73</c:v>
                </c:pt>
              </c:numCache>
            </c:numRef>
          </c:val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старт2016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Лист1!$A$16:$A$19</c:f>
              <c:strCache>
                <c:ptCount val="4"/>
                <c:pt idx="0">
                  <c:v>Осуществлять поиск информации</c:v>
                </c:pt>
                <c:pt idx="1">
                  <c:v>Ориентироваться в содержании текста, отвечать на вопросы, используя явно заданную в тексте информацию</c:v>
                </c:pt>
                <c:pt idx="2">
                  <c:v>Интерпретировать информацию, отвечать на вопросы, используя неявно заданную информацию</c:v>
                </c:pt>
                <c:pt idx="3">
                  <c:v>Оценивать достоверность предложенной информации, строить оценочные суждения на основе текста</c:v>
                </c:pt>
              </c:strCache>
            </c:strRef>
          </c:cat>
          <c:val>
            <c:numRef>
              <c:f>Лист1!$C$16:$C$19</c:f>
              <c:numCache>
                <c:formatCode>General</c:formatCode>
                <c:ptCount val="4"/>
                <c:pt idx="0">
                  <c:v>90</c:v>
                </c:pt>
                <c:pt idx="1">
                  <c:v>73.3</c:v>
                </c:pt>
                <c:pt idx="2">
                  <c:v>70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49929296"/>
        <c:axId val="-1749927120"/>
      </c:barChart>
      <c:catAx>
        <c:axId val="-1749929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49927120"/>
        <c:crosses val="autoZero"/>
        <c:auto val="1"/>
        <c:lblAlgn val="ctr"/>
        <c:lblOffset val="100"/>
        <c:noMultiLvlLbl val="0"/>
      </c:catAx>
      <c:valAx>
        <c:axId val="-1749927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4992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06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9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18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2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2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99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8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4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7638-8CF1-4CCD-A27E-0B93A5834438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C1C8-E1E5-4B9C-BE47-EB448E41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2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641" y="558184"/>
            <a:ext cx="11232614" cy="351281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диагностических работ муниципального и регионального уровней в 5 классах общеобразовательных школ </a:t>
            </a:r>
            <a:r>
              <a:rPr lang="ru-RU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Киришского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36395" y="5001657"/>
            <a:ext cx="5645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Захарова Г.В., методист МБУ «</a:t>
            </a:r>
            <a:r>
              <a:rPr lang="ru-RU" dirty="0" err="1" smtClean="0">
                <a:solidFill>
                  <a:schemeClr val="bg1"/>
                </a:solidFill>
              </a:rPr>
              <a:t>Киришский</a:t>
            </a:r>
            <a:r>
              <a:rPr lang="ru-RU" dirty="0" smtClean="0">
                <a:solidFill>
                  <a:schemeClr val="bg1"/>
                </a:solidFill>
              </a:rPr>
              <a:t> центр МППС»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3467" y="5976381"/>
            <a:ext cx="2185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24 ноября 2016 года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3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854"/>
            <a:ext cx="10515600" cy="12692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Сравнительные результаты стартовых </a:t>
            </a:r>
            <a:r>
              <a:rPr lang="ru-RU" sz="32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 в 5 классе в 2015 и 2016 годах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807020"/>
              </p:ext>
            </p:extLst>
          </p:nvPr>
        </p:nvGraphicFramePr>
        <p:xfrm>
          <a:off x="251253" y="1544596"/>
          <a:ext cx="7753865" cy="509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106032" y="1581666"/>
            <a:ext cx="391709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chemeClr val="bg1"/>
                </a:solidFill>
              </a:rPr>
              <a:t>2015 </a:t>
            </a:r>
            <a:r>
              <a:rPr lang="ru-RU" sz="1700" b="1" dirty="0" smtClean="0">
                <a:solidFill>
                  <a:schemeClr val="bg1"/>
                </a:solidFill>
              </a:rPr>
              <a:t>год </a:t>
            </a:r>
          </a:p>
          <a:p>
            <a:r>
              <a:rPr lang="ru-RU" sz="1700" dirty="0" smtClean="0">
                <a:solidFill>
                  <a:schemeClr val="bg1"/>
                </a:solidFill>
              </a:rPr>
              <a:t>12. Олег </a:t>
            </a:r>
            <a:r>
              <a:rPr lang="ru-RU" sz="1700" dirty="0">
                <a:solidFill>
                  <a:schemeClr val="bg1"/>
                </a:solidFill>
              </a:rPr>
              <a:t>взялся за дело. Разметил доски, вырезал все необходимые детали в соответствии рисунком 2, прикрутил бруски и покрасил. Когда краска высохла, Олег решил поставить ящик на ножки, но оказалось, что под ними видна </a:t>
            </a:r>
            <a:r>
              <a:rPr lang="ru-RU" sz="1700" dirty="0" err="1">
                <a:solidFill>
                  <a:schemeClr val="bg1"/>
                </a:solidFill>
              </a:rPr>
              <a:t>непрокрашенная</a:t>
            </a:r>
            <a:r>
              <a:rPr lang="ru-RU" sz="1700" dirty="0">
                <a:solidFill>
                  <a:schemeClr val="bg1"/>
                </a:solidFill>
              </a:rPr>
              <a:t> часть доски. Какой(-</a:t>
            </a:r>
            <a:r>
              <a:rPr lang="ru-RU" sz="1700" dirty="0" err="1">
                <a:solidFill>
                  <a:schemeClr val="bg1"/>
                </a:solidFill>
              </a:rPr>
              <a:t>ие</a:t>
            </a:r>
            <a:r>
              <a:rPr lang="ru-RU" sz="1700" dirty="0">
                <a:solidFill>
                  <a:schemeClr val="bg1"/>
                </a:solidFill>
              </a:rPr>
              <a:t>) пункт (-ы) инструкции нарушил Олег</a:t>
            </a:r>
            <a:r>
              <a:rPr lang="ru-RU" sz="17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1700" dirty="0" smtClean="0">
                <a:solidFill>
                  <a:schemeClr val="bg1"/>
                </a:solidFill>
              </a:rPr>
              <a:t>С2. Какое </a:t>
            </a:r>
            <a:r>
              <a:rPr lang="ru-RU" sz="1700" dirty="0">
                <a:solidFill>
                  <a:schemeClr val="bg1"/>
                </a:solidFill>
              </a:rPr>
              <a:t>объяснение привёл Олег</a:t>
            </a:r>
            <a:r>
              <a:rPr lang="ru-RU" sz="17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1700" b="1" dirty="0" smtClean="0">
                <a:solidFill>
                  <a:schemeClr val="bg1"/>
                </a:solidFill>
              </a:rPr>
              <a:t>2016 год </a:t>
            </a:r>
          </a:p>
          <a:p>
            <a:r>
              <a:rPr lang="ru-RU" sz="1700" dirty="0" smtClean="0">
                <a:solidFill>
                  <a:schemeClr val="bg1"/>
                </a:solidFill>
              </a:rPr>
              <a:t>6. С </a:t>
            </a:r>
            <a:r>
              <a:rPr lang="ru-RU" sz="1700" dirty="0">
                <a:solidFill>
                  <a:schemeClr val="bg1"/>
                </a:solidFill>
              </a:rPr>
              <a:t>помощью поисковой системы Аня нашла несколько источников информации в сети Интернет, посвящённых воспитанию и дрессировке собак. Какой источник информации является наиболее достоверным?</a:t>
            </a:r>
          </a:p>
        </p:txBody>
      </p:sp>
    </p:spTree>
    <p:extLst>
      <p:ext uri="{BB962C8B-B14F-4D97-AF65-F5344CB8AC3E}">
        <p14:creationId xmlns:p14="http://schemas.microsoft.com/office/powerpoint/2010/main" val="2196346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854"/>
            <a:ext cx="10515600" cy="12692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</a:t>
            </a:r>
            <a:b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3676" y="3286898"/>
            <a:ext cx="11244647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ea typeface="Calibri" panose="020F0502020204030204" pitchFamily="34" charset="0"/>
              </a:rPr>
              <a:t>Промежуточная оценка, фиксирующая достижение предметных планируемых результатов и универсальных учебных действий на уровне не ниже базового, является основанием для перевода в следующий класс и для допуска обучающегося к государственной итоговой аттестации. В период введения ФГОС ООО в случае использования стандартизированных измерительных материалов критерий достижения/освоения учебного материала задается как выполнение не менее 50% заданий базового уровня или получения 50% от максимального балла за выполнение заданий базового уровня. В дальнейшем этот критерий должен составлять не менее 65%.</a:t>
            </a:r>
            <a:endParaRPr lang="ru-RU" sz="20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34433" y="1519957"/>
            <a:ext cx="4983890" cy="170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ОДОБРЕНА</a:t>
            </a:r>
            <a:endParaRPr lang="ru-RU" sz="14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решением федерального учебно-методического объединения по общему образованию</a:t>
            </a:r>
            <a:endParaRPr lang="ru-RU" sz="14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(протокол  от 8 апреля 2015 г. № 1/15)</a:t>
            </a:r>
            <a:endParaRPr lang="ru-RU" sz="14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chemeClr val="bg1"/>
                </a:solidFill>
                <a:ea typeface="Times New Roman" panose="02020603050405020304" pitchFamily="18" charset="0"/>
              </a:rPr>
              <a:t>В редакции протокола № 3/15 от 28.10.2015 </a:t>
            </a:r>
            <a:r>
              <a:rPr lang="ru-RU" sz="11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федерального </a:t>
            </a:r>
            <a:r>
              <a:rPr lang="ru-RU" sz="1100" dirty="0">
                <a:solidFill>
                  <a:schemeClr val="bg1"/>
                </a:solidFill>
                <a:ea typeface="Times New Roman" panose="02020603050405020304" pitchFamily="18" charset="0"/>
              </a:rPr>
              <a:t>учебно-методического объединения по общему образованию</a:t>
            </a:r>
            <a:endParaRPr lang="ru-RU" sz="11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14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601" y="102354"/>
            <a:ext cx="8478795" cy="7008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ПРЕДМЕТНЫХ РЕЗУЛЬТАТОВ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 cstate="print"/>
          <a:srcRect l="16843" t="23979" r="18454" b="19799"/>
          <a:stretch/>
        </p:blipFill>
        <p:spPr bwMode="auto">
          <a:xfrm>
            <a:off x="808479" y="914400"/>
            <a:ext cx="10575037" cy="57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0767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4244" y="250635"/>
            <a:ext cx="8478795" cy="7008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ПРЕДМЕТНЫХ РЕЗУЛЬТАТОВ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/>
          <a:srcRect l="16842" t="15038" r="19012" b="31106"/>
          <a:stretch/>
        </p:blipFill>
        <p:spPr bwMode="auto">
          <a:xfrm>
            <a:off x="1124466" y="1139097"/>
            <a:ext cx="10335396" cy="542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2769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4244" y="250635"/>
            <a:ext cx="8478795" cy="7008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ПРЕДМЕТНЫХ РЕЗУЛЬТАТОВ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62897"/>
              </p:ext>
            </p:extLst>
          </p:nvPr>
        </p:nvGraphicFramePr>
        <p:xfrm>
          <a:off x="1297458" y="1739420"/>
          <a:ext cx="10058401" cy="2905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456"/>
                <a:gridCol w="1810596"/>
                <a:gridCol w="1337768"/>
                <a:gridCol w="1367942"/>
                <a:gridCol w="1367942"/>
                <a:gridCol w="1060249"/>
                <a:gridCol w="963827"/>
                <a:gridCol w="679621"/>
              </a:tblGrid>
              <a:tr h="6716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ОО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Успешность выполнения всей работы** (в%)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* обучающихся, не достигших базового уровня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%*  обучающихся, достигших базового уровня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Успешность выполнения заданий** (в%)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9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Выполнили менее 50% заданий базового уровня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Выполнили от 50% до 100% заданий базового уровня (критическое значение)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Выполнили  от 65% до 100% заданий базового уровня (перспективное значение)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Задания базового уровня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Задания повышенного уровня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Задания высокого уровня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1" marR="547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2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860" y="210887"/>
            <a:ext cx="11232614" cy="17170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качества образования по русскому языку обучающихся </a:t>
            </a:r>
            <a:r>
              <a:rPr lang="ru-RU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Киришского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в 2015 и 2016 годах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671013"/>
              </p:ext>
            </p:extLst>
          </p:nvPr>
        </p:nvGraphicFramePr>
        <p:xfrm>
          <a:off x="352540" y="2258458"/>
          <a:ext cx="11441933" cy="437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41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810" y="188853"/>
            <a:ext cx="1143550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качества образования по русскому языку обучающихся </a:t>
            </a:r>
            <a:r>
              <a:rPr lang="ru-RU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Киришского</a:t>
            </a: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в 2015 и 2016 годах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649231"/>
              </p:ext>
            </p:extLst>
          </p:nvPr>
        </p:nvGraphicFramePr>
        <p:xfrm>
          <a:off x="683046" y="1949986"/>
          <a:ext cx="11016867" cy="4616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70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810" y="188853"/>
            <a:ext cx="1143550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качества образования по русскому языку обучающихся </a:t>
            </a:r>
            <a:r>
              <a:rPr lang="ru-RU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Киришского</a:t>
            </a: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в 2015 и 2016 годах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915961"/>
              </p:ext>
            </p:extLst>
          </p:nvPr>
        </p:nvGraphicFramePr>
        <p:xfrm>
          <a:off x="528810" y="2046382"/>
          <a:ext cx="11270255" cy="4414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255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85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стартовой </a:t>
            </a:r>
            <a:r>
              <a:rPr lang="ru-RU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метапредметной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в 5 классе по </a:t>
            </a:r>
            <a:r>
              <a:rPr lang="ru-RU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Киришскому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25785"/>
              </p:ext>
            </p:extLst>
          </p:nvPr>
        </p:nvGraphicFramePr>
        <p:xfrm>
          <a:off x="437841" y="1722121"/>
          <a:ext cx="11290522" cy="767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4420"/>
                <a:gridCol w="413316"/>
                <a:gridCol w="413316"/>
                <a:gridCol w="411058"/>
                <a:gridCol w="417833"/>
                <a:gridCol w="411058"/>
                <a:gridCol w="417833"/>
                <a:gridCol w="417833"/>
                <a:gridCol w="417833"/>
                <a:gridCol w="417833"/>
                <a:gridCol w="417833"/>
                <a:gridCol w="417833"/>
                <a:gridCol w="420091"/>
                <a:gridCol w="420091"/>
                <a:gridCol w="420091"/>
                <a:gridCol w="420091"/>
                <a:gridCol w="420091"/>
                <a:gridCol w="420091"/>
                <a:gridCol w="420091"/>
                <a:gridCol w="420091"/>
                <a:gridCol w="420091"/>
                <a:gridCol w="420091"/>
                <a:gridCol w="420091"/>
                <a:gridCol w="420091"/>
                <a:gridCol w="641431"/>
              </a:tblGrid>
              <a:tr h="350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задания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Вся 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</a:tr>
              <a:tr h="204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балл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</a:tr>
              <a:tr h="204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Успешность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42,3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05" marR="73605" marT="0" marB="0" anchor="b"/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488231"/>
              </p:ext>
            </p:extLst>
          </p:nvPr>
        </p:nvGraphicFramePr>
        <p:xfrm>
          <a:off x="438838" y="2938748"/>
          <a:ext cx="5708302" cy="3424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069837"/>
              </p:ext>
            </p:extLst>
          </p:nvPr>
        </p:nvGraphicFramePr>
        <p:xfrm>
          <a:off x="5828270" y="2866991"/>
          <a:ext cx="6013250" cy="360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904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058" y="4056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позиции по результатам стартовой </a:t>
            </a:r>
            <a:r>
              <a:rPr lang="ru-RU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метапредметной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в 5 классе (2016г.)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04388"/>
              </p:ext>
            </p:extLst>
          </p:nvPr>
        </p:nvGraphicFramePr>
        <p:xfrm>
          <a:off x="481912" y="1269572"/>
          <a:ext cx="11306434" cy="548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67"/>
                <a:gridCol w="958787"/>
                <a:gridCol w="7412904"/>
                <a:gridCol w="642551"/>
                <a:gridCol w="1507525"/>
              </a:tblGrid>
              <a:tr h="448017">
                <a:tc>
                  <a:txBody>
                    <a:bodyPr/>
                    <a:lstStyle/>
                    <a:p>
                      <a:pPr marL="58420" marR="266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за</a:t>
                      </a:r>
                      <a:r>
                        <a:rPr lang="ru-RU" sz="1400" spc="-5" dirty="0">
                          <a:effectLst/>
                        </a:rPr>
                        <a:t>д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ru-RU" sz="1400" spc="8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-</a:t>
                      </a:r>
                      <a:r>
                        <a:rPr lang="ru-RU" sz="1400" dirty="0" err="1" smtClean="0">
                          <a:effectLst/>
                        </a:rPr>
                        <a:t>н</a:t>
                      </a:r>
                      <a:r>
                        <a:rPr lang="ru-RU" sz="1400" spc="-5" dirty="0" err="1" smtClean="0">
                          <a:effectLst/>
                        </a:rPr>
                        <a:t>и</a:t>
                      </a:r>
                      <a:r>
                        <a:rPr lang="ru-RU" sz="1400" dirty="0" err="1" smtClean="0">
                          <a:effectLst/>
                        </a:rPr>
                        <a:t>я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 marR="292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</a:t>
                      </a:r>
                      <a:r>
                        <a:rPr lang="ru-RU" sz="1400" spc="-10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п </a:t>
                      </a:r>
                      <a:r>
                        <a:rPr lang="ru-RU" sz="1400" dirty="0" smtClean="0">
                          <a:effectLst/>
                        </a:rPr>
                        <a:t>за</a:t>
                      </a:r>
                      <a:r>
                        <a:rPr lang="ru-RU" sz="1400" spc="-5" dirty="0" smtClean="0">
                          <a:effectLst/>
                        </a:rPr>
                        <a:t>да</a:t>
                      </a:r>
                      <a:r>
                        <a:rPr lang="ru-RU" sz="1400" dirty="0" smtClean="0">
                          <a:effectLst/>
                        </a:rPr>
                        <a:t>-</a:t>
                      </a:r>
                      <a:r>
                        <a:rPr lang="ru-RU" sz="1400" spc="-5" dirty="0" err="1" smtClean="0">
                          <a:effectLst/>
                        </a:rPr>
                        <a:t>н</a:t>
                      </a:r>
                      <a:r>
                        <a:rPr lang="ru-RU" sz="1400" dirty="0" err="1" smtClean="0">
                          <a:effectLst/>
                        </a:rPr>
                        <a:t>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8605" marR="2374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</a:t>
                      </a:r>
                      <a:r>
                        <a:rPr lang="ru-RU" sz="1400" b="1" spc="-10" dirty="0">
                          <a:effectLst/>
                        </a:rPr>
                        <a:t>н</a:t>
                      </a:r>
                      <a:r>
                        <a:rPr lang="ru-RU" sz="1400" b="1" spc="10" dirty="0">
                          <a:effectLst/>
                        </a:rPr>
                        <a:t>т</a:t>
                      </a:r>
                      <a:r>
                        <a:rPr lang="ru-RU" sz="1400" b="1" spc="-5" dirty="0">
                          <a:effectLst/>
                        </a:rPr>
                        <a:t>ро</a:t>
                      </a:r>
                      <a:r>
                        <a:rPr lang="ru-RU" sz="1400" b="1" dirty="0">
                          <a:effectLst/>
                        </a:rPr>
                        <a:t>лир</a:t>
                      </a:r>
                      <a:r>
                        <a:rPr lang="ru-RU" sz="1400" b="1" spc="-5" dirty="0">
                          <a:effectLst/>
                        </a:rPr>
                        <a:t>у</a:t>
                      </a:r>
                      <a:r>
                        <a:rPr lang="ru-RU" sz="1400" b="1" spc="-10" dirty="0">
                          <a:effectLst/>
                        </a:rPr>
                        <a:t>е</a:t>
                      </a:r>
                      <a:r>
                        <a:rPr lang="ru-RU" sz="1400" b="1" spc="5" dirty="0">
                          <a:effectLst/>
                        </a:rPr>
                        <a:t>мы</a:t>
                      </a:r>
                      <a:r>
                        <a:rPr lang="ru-RU" sz="1400" b="1" dirty="0">
                          <a:effectLst/>
                        </a:rPr>
                        <a:t>е</a:t>
                      </a:r>
                      <a:r>
                        <a:rPr lang="ru-RU" sz="1400" b="1" spc="-15" dirty="0">
                          <a:effectLst/>
                        </a:rPr>
                        <a:t> </a:t>
                      </a:r>
                      <a:r>
                        <a:rPr lang="ru-RU" sz="1400" b="1" spc="-5" dirty="0">
                          <a:effectLst/>
                        </a:rPr>
                        <a:t>у</a:t>
                      </a:r>
                      <a:r>
                        <a:rPr lang="ru-RU" sz="1400" b="1" spc="5" dirty="0">
                          <a:effectLst/>
                        </a:rPr>
                        <a:t>м</a:t>
                      </a:r>
                      <a:r>
                        <a:rPr lang="ru-RU" sz="1400" b="1" spc="-5" dirty="0">
                          <a:effectLst/>
                        </a:rPr>
                        <a:t>е</a:t>
                      </a:r>
                      <a:r>
                        <a:rPr lang="ru-RU" sz="1400" b="1" dirty="0">
                          <a:effectLst/>
                        </a:rPr>
                        <a:t>н</a:t>
                      </a:r>
                      <a:r>
                        <a:rPr lang="ru-RU" sz="1400" b="1" spc="-5" dirty="0">
                          <a:effectLst/>
                        </a:rPr>
                        <a:t>и</a:t>
                      </a:r>
                      <a:r>
                        <a:rPr lang="ru-RU" sz="1400" b="1" dirty="0">
                          <a:effectLst/>
                        </a:rPr>
                        <a:t>я</a:t>
                      </a:r>
                      <a:r>
                        <a:rPr lang="ru-RU" sz="1400" b="1" spc="-5" dirty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и сп</a:t>
                      </a:r>
                      <a:r>
                        <a:rPr lang="ru-RU" sz="1400" b="1" spc="5" dirty="0">
                          <a:effectLst/>
                        </a:rPr>
                        <a:t>о</a:t>
                      </a:r>
                      <a:r>
                        <a:rPr lang="ru-RU" sz="1400" b="1" spc="-5" dirty="0">
                          <a:effectLst/>
                        </a:rPr>
                        <a:t>соб</a:t>
                      </a:r>
                      <a:r>
                        <a:rPr lang="ru-RU" sz="1400" b="1" dirty="0">
                          <a:effectLst/>
                        </a:rPr>
                        <a:t>ы д</a:t>
                      </a:r>
                      <a:r>
                        <a:rPr lang="ru-RU" sz="1400" b="1" spc="5" dirty="0">
                          <a:effectLst/>
                        </a:rPr>
                        <a:t>е</a:t>
                      </a:r>
                      <a:r>
                        <a:rPr lang="ru-RU" sz="1400" b="1" spc="-20" dirty="0">
                          <a:effectLst/>
                        </a:rPr>
                        <a:t>я</a:t>
                      </a:r>
                      <a:r>
                        <a:rPr lang="ru-RU" sz="1400" b="1" spc="25" dirty="0">
                          <a:effectLst/>
                        </a:rPr>
                        <a:t>т</a:t>
                      </a:r>
                      <a:r>
                        <a:rPr lang="ru-RU" sz="1400" b="1" spc="-15" dirty="0">
                          <a:effectLst/>
                        </a:rPr>
                        <a:t>е</a:t>
                      </a:r>
                      <a:r>
                        <a:rPr lang="ru-RU" sz="1400" b="1" dirty="0">
                          <a:effectLst/>
                        </a:rPr>
                        <a:t>л</a:t>
                      </a:r>
                      <a:r>
                        <a:rPr lang="ru-RU" sz="1400" b="1" spc="-5" dirty="0">
                          <a:effectLst/>
                        </a:rPr>
                        <a:t>ь</a:t>
                      </a:r>
                      <a:r>
                        <a:rPr lang="ru-RU" sz="1400" b="1" dirty="0">
                          <a:effectLst/>
                        </a:rPr>
                        <a:t>н</a:t>
                      </a:r>
                      <a:r>
                        <a:rPr lang="ru-RU" sz="1400" b="1" spc="10" dirty="0">
                          <a:effectLst/>
                        </a:rPr>
                        <a:t>о</a:t>
                      </a:r>
                      <a:r>
                        <a:rPr lang="ru-RU" sz="1400" b="1" spc="-15" dirty="0">
                          <a:effectLst/>
                        </a:rPr>
                        <a:t>с</a:t>
                      </a:r>
                      <a:r>
                        <a:rPr lang="ru-RU" sz="1400" b="1" spc="10" dirty="0">
                          <a:effectLst/>
                        </a:rPr>
                        <a:t>т</a:t>
                      </a:r>
                      <a:r>
                        <a:rPr lang="ru-RU" sz="1400" b="1" dirty="0">
                          <a:effectLst/>
                        </a:rPr>
                        <a:t>и</a:t>
                      </a:r>
                    </a:p>
                    <a:p>
                      <a:pPr marL="268605" marR="2374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</a:t>
                      </a:r>
                      <a:r>
                        <a:rPr lang="ru-RU" sz="1400" spc="5" dirty="0" smtClean="0">
                          <a:effectLst/>
                        </a:rPr>
                        <a:t>о</a:t>
                      </a:r>
                      <a:r>
                        <a:rPr lang="ru-RU" sz="1400" dirty="0" smtClean="0">
                          <a:effectLst/>
                        </a:rPr>
                        <a:t>д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590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10" dirty="0">
                          <a:effectLst/>
                        </a:rPr>
                        <a:t>Успешность выполнения </a:t>
                      </a:r>
                      <a:r>
                        <a:rPr lang="ru-RU" sz="1400" b="1" spc="10" dirty="0" smtClean="0">
                          <a:effectLst/>
                        </a:rPr>
                        <a:t>(%)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7440">
                <a:tc>
                  <a:txBody>
                    <a:bodyPr/>
                    <a:lstStyle/>
                    <a:p>
                      <a:pPr marL="154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</a:p>
                    <a:p>
                      <a:pPr marL="1543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</a:t>
                      </a:r>
                    </a:p>
                    <a:p>
                      <a:pPr marL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5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ла</a:t>
                      </a:r>
                      <a:r>
                        <a:rPr lang="ru-RU" sz="1400" spc="-5" dirty="0">
                          <a:effectLst/>
                        </a:rPr>
                        <a:t>д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ru-RU" sz="1400" spc="-10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ь ряд</a:t>
                      </a:r>
                      <a:r>
                        <a:rPr lang="ru-RU" sz="1400" spc="-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м</a:t>
                      </a:r>
                      <a:r>
                        <a:rPr lang="ru-RU" sz="1400" spc="-5" dirty="0">
                          <a:effectLst/>
                        </a:rPr>
                        <a:t> о</a:t>
                      </a:r>
                      <a:r>
                        <a:rPr lang="ru-RU" sz="1400" dirty="0">
                          <a:effectLst/>
                        </a:rPr>
                        <a:t>бщих </a:t>
                      </a:r>
                      <a:r>
                        <a:rPr lang="ru-RU" sz="1400" spc="-5" dirty="0">
                          <a:effectLst/>
                        </a:rPr>
                        <a:t>при</a:t>
                      </a:r>
                      <a:r>
                        <a:rPr lang="ru-RU" sz="1400" dirty="0">
                          <a:effectLst/>
                        </a:rPr>
                        <a:t>ем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</a:t>
                      </a:r>
                      <a:r>
                        <a:rPr lang="ru-RU" sz="1400" spc="-5" dirty="0">
                          <a:effectLst/>
                        </a:rPr>
                        <a:t>еш</a:t>
                      </a:r>
                      <a:r>
                        <a:rPr lang="ru-RU" sz="1400" dirty="0">
                          <a:effectLst/>
                        </a:rPr>
                        <a:t>ен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я з</a:t>
                      </a:r>
                      <a:r>
                        <a:rPr lang="ru-RU" sz="1400" spc="-5" dirty="0">
                          <a:effectLst/>
                        </a:rPr>
                        <a:t>а</a:t>
                      </a:r>
                      <a:r>
                        <a:rPr lang="ru-RU" sz="1400" dirty="0">
                          <a:effectLst/>
                        </a:rPr>
                        <a:t>дач </a:t>
                      </a:r>
                      <a:r>
                        <a:rPr lang="ru-RU" sz="1400" spc="5" dirty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п</a:t>
                      </a:r>
                      <a:r>
                        <a:rPr lang="ru-RU" sz="1400" spc="-5" dirty="0">
                          <a:effectLst/>
                        </a:rPr>
                        <a:t>р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бл</a:t>
                      </a:r>
                      <a:r>
                        <a:rPr lang="ru-RU" sz="1400" spc="-10" dirty="0">
                          <a:effectLst/>
                        </a:rPr>
                        <a:t>е</a:t>
                      </a:r>
                      <a:r>
                        <a:rPr lang="ru-RU" sz="1400" spc="-5" dirty="0">
                          <a:effectLst/>
                        </a:rPr>
                        <a:t>м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5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1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40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8648">
                <a:tc>
                  <a:txBody>
                    <a:bodyPr/>
                    <a:lstStyle/>
                    <a:p>
                      <a:pPr marL="1117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С1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Р</a:t>
                      </a:r>
                      <a:r>
                        <a:rPr lang="ru-RU" sz="1400" dirty="0" smtClean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4006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в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д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ть</a:t>
                      </a:r>
                      <a:r>
                        <a:rPr lang="ru-RU" sz="1400" spc="15" dirty="0">
                          <a:effectLst/>
                        </a:rPr>
                        <a:t> </a:t>
                      </a:r>
                      <a:r>
                        <a:rPr lang="ru-RU" sz="1400" spc="-10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ссле</a:t>
                      </a:r>
                      <a:r>
                        <a:rPr lang="ru-RU" sz="1400" spc="-10" dirty="0">
                          <a:effectLst/>
                        </a:rPr>
                        <a:t>д</a:t>
                      </a:r>
                      <a:r>
                        <a:rPr lang="ru-RU" sz="1400" spc="-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ru-RU" sz="1400" spc="-5" dirty="0">
                          <a:effectLst/>
                        </a:rPr>
                        <a:t>ани</a:t>
                      </a:r>
                      <a:r>
                        <a:rPr lang="ru-RU" sz="1400" dirty="0">
                          <a:effectLst/>
                        </a:rPr>
                        <a:t>я </a:t>
                      </a:r>
                      <a:r>
                        <a:rPr lang="ru-RU" sz="1400" spc="5" dirty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н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dirty="0">
                          <a:effectLst/>
                        </a:rPr>
                        <a:t>б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юден</a:t>
                      </a:r>
                      <a:r>
                        <a:rPr lang="ru-RU" sz="1400" spc="-1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я, 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п</a:t>
                      </a:r>
                      <a:r>
                        <a:rPr lang="ru-RU" sz="1400" spc="-5" dirty="0">
                          <a:effectLst/>
                        </a:rPr>
                        <a:t>ы</a:t>
                      </a:r>
                      <a:r>
                        <a:rPr lang="ru-RU" sz="1400" spc="5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ы и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</a:t>
                      </a:r>
                      <a:r>
                        <a:rPr lang="ru-RU" sz="1400" spc="-10" dirty="0">
                          <a:effectLst/>
                        </a:rPr>
                        <a:t>з</a:t>
                      </a:r>
                      <a:r>
                        <a:rPr lang="ru-RU" sz="1400" spc="5" dirty="0">
                          <a:effectLst/>
                        </a:rPr>
                        <a:t>м</a:t>
                      </a:r>
                      <a:r>
                        <a:rPr lang="ru-RU" sz="1400" dirty="0">
                          <a:effectLst/>
                        </a:rPr>
                        <a:t>ерени</a:t>
                      </a:r>
                      <a:r>
                        <a:rPr lang="ru-RU" sz="1400" spc="-15" dirty="0">
                          <a:effectLst/>
                        </a:rPr>
                        <a:t>я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5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2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20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56418">
                <a:tc>
                  <a:txBody>
                    <a:bodyPr/>
                    <a:lstStyle/>
                    <a:p>
                      <a:pPr marL="1206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5">
                          <a:effectLst/>
                        </a:rPr>
                        <a:t>1</a:t>
                      </a:r>
                      <a:r>
                        <a:rPr lang="ru-RU" sz="1400" b="1">
                          <a:effectLst/>
                        </a:rPr>
                        <a:t>0</a:t>
                      </a:r>
                    </a:p>
                    <a:p>
                      <a:pPr marL="1206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</a:t>
                      </a:r>
                    </a:p>
                    <a:p>
                      <a:pPr marL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590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5" dirty="0">
                          <a:effectLst/>
                        </a:rPr>
                        <a:t>бр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spc="10" dirty="0">
                          <a:effectLst/>
                        </a:rPr>
                        <a:t>з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ыв</a:t>
                      </a:r>
                      <a:r>
                        <a:rPr lang="ru-RU" sz="1400" spc="5" dirty="0">
                          <a:effectLst/>
                        </a:rPr>
                        <a:t>а</a:t>
                      </a:r>
                      <a:r>
                        <a:rPr lang="ru-RU" sz="1400" spc="-10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ь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мод</a:t>
                      </a:r>
                      <a:r>
                        <a:rPr lang="ru-RU" sz="1400" spc="5" dirty="0">
                          <a:effectLst/>
                        </a:rPr>
                        <a:t>е</a:t>
                      </a:r>
                      <a:r>
                        <a:rPr lang="ru-RU" sz="1400" dirty="0">
                          <a:effectLst/>
                        </a:rPr>
                        <a:t>ли </a:t>
                      </a:r>
                      <a:r>
                        <a:rPr lang="ru-RU" sz="1400" spc="-20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з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дн</a:t>
                      </a:r>
                      <a:r>
                        <a:rPr lang="ru-RU" sz="1400" spc="-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й зн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dirty="0">
                          <a:effectLst/>
                        </a:rPr>
                        <a:t>ковой си</a:t>
                      </a:r>
                      <a:r>
                        <a:rPr lang="ru-RU" sz="1400" spc="-5" dirty="0">
                          <a:effectLst/>
                        </a:rPr>
                        <a:t>с</a:t>
                      </a:r>
                      <a:r>
                        <a:rPr lang="ru-RU" sz="1400" spc="5" dirty="0">
                          <a:effectLst/>
                        </a:rPr>
                        <a:t>т</a:t>
                      </a:r>
                      <a:r>
                        <a:rPr lang="ru-RU" sz="1400" spc="-5" dirty="0">
                          <a:effectLst/>
                        </a:rPr>
                        <a:t>е</a:t>
                      </a:r>
                      <a:r>
                        <a:rPr lang="ru-RU" sz="1400" spc="5" dirty="0">
                          <a:effectLst/>
                        </a:rPr>
                        <a:t>м</a:t>
                      </a:r>
                      <a:r>
                        <a:rPr lang="ru-RU" sz="1400" dirty="0">
                          <a:effectLst/>
                        </a:rPr>
                        <a:t>ы в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д</a:t>
                      </a:r>
                      <a:r>
                        <a:rPr lang="ru-RU" sz="1400" spc="5" dirty="0">
                          <a:effectLst/>
                        </a:rPr>
                        <a:t>р</a:t>
                      </a:r>
                      <a:r>
                        <a:rPr lang="ru-RU" sz="1400" spc="-15" dirty="0">
                          <a:effectLst/>
                        </a:rPr>
                        <a:t>у</a:t>
                      </a:r>
                      <a:r>
                        <a:rPr lang="ru-RU" sz="1400" spc="10" dirty="0">
                          <a:effectLst/>
                        </a:rPr>
                        <a:t>г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dirty="0">
                          <a:effectLst/>
                        </a:rPr>
                        <a:t>ю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spc="15" dirty="0">
                          <a:effectLst/>
                        </a:rPr>
                        <a:t>(</a:t>
                      </a:r>
                      <a:r>
                        <a:rPr lang="ru-RU" sz="1400" spc="-10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аб</a:t>
                      </a:r>
                      <a:r>
                        <a:rPr lang="ru-RU" sz="1400" spc="-1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и</a:t>
                      </a:r>
                      <a:r>
                        <a:rPr lang="ru-RU" sz="1400" spc="-5" dirty="0">
                          <a:effectLst/>
                        </a:rPr>
                        <a:t>ц</a:t>
                      </a:r>
                      <a:r>
                        <a:rPr lang="ru-RU" sz="1400" dirty="0">
                          <a:effectLst/>
                        </a:rPr>
                        <a:t>ы,</a:t>
                      </a:r>
                      <a:r>
                        <a:rPr lang="ru-RU" sz="1400" spc="5" dirty="0">
                          <a:effectLst/>
                        </a:rPr>
                        <a:t> с</a:t>
                      </a:r>
                      <a:r>
                        <a:rPr lang="ru-RU" sz="1400" dirty="0">
                          <a:effectLst/>
                        </a:rPr>
                        <a:t>х</a:t>
                      </a:r>
                      <a:r>
                        <a:rPr lang="ru-RU" sz="1400" spc="-10" dirty="0">
                          <a:effectLst/>
                        </a:rPr>
                        <a:t>е</a:t>
                      </a:r>
                      <a:r>
                        <a:rPr lang="ru-RU" sz="1400" spc="-5" dirty="0">
                          <a:effectLst/>
                        </a:rPr>
                        <a:t>м</a:t>
                      </a:r>
                      <a:r>
                        <a:rPr lang="ru-RU" sz="1400" dirty="0">
                          <a:effectLst/>
                        </a:rPr>
                        <a:t>ы, г</a:t>
                      </a:r>
                      <a:r>
                        <a:rPr lang="ru-RU" sz="1400" spc="-5" dirty="0">
                          <a:effectLst/>
                        </a:rPr>
                        <a:t>ра</a:t>
                      </a:r>
                      <a:r>
                        <a:rPr lang="ru-RU" sz="1400" dirty="0">
                          <a:effectLst/>
                        </a:rPr>
                        <a:t>фи</a:t>
                      </a:r>
                      <a:r>
                        <a:rPr lang="ru-RU" sz="1400" spc="-5" dirty="0">
                          <a:effectLst/>
                        </a:rPr>
                        <a:t>к</a:t>
                      </a:r>
                      <a:r>
                        <a:rPr lang="ru-RU" sz="1400" dirty="0">
                          <a:effectLst/>
                        </a:rPr>
                        <a:t>и, ди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dirty="0">
                          <a:effectLst/>
                        </a:rPr>
                        <a:t>г</a:t>
                      </a:r>
                      <a:r>
                        <a:rPr lang="ru-RU" sz="1400" spc="5" dirty="0">
                          <a:effectLst/>
                        </a:rPr>
                        <a:t>р</a:t>
                      </a:r>
                      <a:r>
                        <a:rPr lang="ru-RU" sz="1400" spc="-5" dirty="0">
                          <a:effectLst/>
                        </a:rPr>
                        <a:t>ам</a:t>
                      </a:r>
                      <a:r>
                        <a:rPr lang="ru-RU" sz="1400" spc="5" dirty="0">
                          <a:effectLst/>
                        </a:rPr>
                        <a:t>м</a:t>
                      </a:r>
                      <a:r>
                        <a:rPr lang="ru-RU" sz="1400" spc="-5" dirty="0">
                          <a:effectLst/>
                        </a:rPr>
                        <a:t>ы</a:t>
                      </a:r>
                      <a:r>
                        <a:rPr lang="ru-RU" sz="1400" dirty="0">
                          <a:effectLst/>
                        </a:rPr>
                        <a:t>,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рис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spc="-5" dirty="0">
                          <a:effectLst/>
                        </a:rPr>
                        <a:t>н</a:t>
                      </a:r>
                      <a:r>
                        <a:rPr lang="ru-RU" sz="1400" spc="5" dirty="0">
                          <a:effectLst/>
                        </a:rPr>
                        <a:t>к</a:t>
                      </a:r>
                      <a:r>
                        <a:rPr lang="ru-RU" sz="1400" dirty="0">
                          <a:effectLst/>
                        </a:rPr>
                        <a:t>и и др</a:t>
                      </a:r>
                      <a:r>
                        <a:rPr lang="ru-RU" sz="1400" spc="-10" dirty="0" smtClean="0">
                          <a:effectLst/>
                        </a:rPr>
                        <a:t>.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4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2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40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59407">
                <a:tc>
                  <a:txBody>
                    <a:bodyPr/>
                    <a:lstStyle/>
                    <a:p>
                      <a:pPr marL="1206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5">
                          <a:effectLst/>
                        </a:rPr>
                        <a:t>1</a:t>
                      </a:r>
                      <a:r>
                        <a:rPr lang="ru-RU" sz="1400" b="1">
                          <a:effectLst/>
                        </a:rPr>
                        <a:t>1</a:t>
                      </a:r>
                    </a:p>
                    <a:p>
                      <a:pPr marL="1206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</a:t>
                      </a:r>
                    </a:p>
                    <a:p>
                      <a:pPr marL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590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5" dirty="0">
                          <a:effectLst/>
                        </a:rPr>
                        <a:t>бр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spc="10" dirty="0">
                          <a:effectLst/>
                        </a:rPr>
                        <a:t>з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ыв</a:t>
                      </a:r>
                      <a:r>
                        <a:rPr lang="ru-RU" sz="1400" spc="5" dirty="0">
                          <a:effectLst/>
                        </a:rPr>
                        <a:t>а</a:t>
                      </a:r>
                      <a:r>
                        <a:rPr lang="ru-RU" sz="1400" spc="-10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ь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мод</a:t>
                      </a:r>
                      <a:r>
                        <a:rPr lang="ru-RU" sz="1400" spc="5" dirty="0">
                          <a:effectLst/>
                        </a:rPr>
                        <a:t>е</a:t>
                      </a:r>
                      <a:r>
                        <a:rPr lang="ru-RU" sz="1400" dirty="0">
                          <a:effectLst/>
                        </a:rPr>
                        <a:t>ли </a:t>
                      </a:r>
                      <a:r>
                        <a:rPr lang="ru-RU" sz="1400" spc="-20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з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дн</a:t>
                      </a:r>
                      <a:r>
                        <a:rPr lang="ru-RU" sz="1400" spc="-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й зн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dirty="0">
                          <a:effectLst/>
                        </a:rPr>
                        <a:t>ковой си</a:t>
                      </a:r>
                      <a:r>
                        <a:rPr lang="ru-RU" sz="1400" spc="-5" dirty="0">
                          <a:effectLst/>
                        </a:rPr>
                        <a:t>с</a:t>
                      </a:r>
                      <a:r>
                        <a:rPr lang="ru-RU" sz="1400" spc="5" dirty="0">
                          <a:effectLst/>
                        </a:rPr>
                        <a:t>т</a:t>
                      </a:r>
                      <a:r>
                        <a:rPr lang="ru-RU" sz="1400" spc="-5" dirty="0">
                          <a:effectLst/>
                        </a:rPr>
                        <a:t>е</a:t>
                      </a:r>
                      <a:r>
                        <a:rPr lang="ru-RU" sz="1400" spc="5" dirty="0">
                          <a:effectLst/>
                        </a:rPr>
                        <a:t>м</a:t>
                      </a:r>
                      <a:r>
                        <a:rPr lang="ru-RU" sz="1400" dirty="0">
                          <a:effectLst/>
                        </a:rPr>
                        <a:t>ы в</a:t>
                      </a:r>
                      <a:r>
                        <a:rPr lang="ru-RU" sz="1400" spc="-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д</a:t>
                      </a:r>
                      <a:r>
                        <a:rPr lang="ru-RU" sz="1400" spc="5" dirty="0">
                          <a:effectLst/>
                        </a:rPr>
                        <a:t>р</a:t>
                      </a:r>
                      <a:r>
                        <a:rPr lang="ru-RU" sz="1400" spc="-15" dirty="0">
                          <a:effectLst/>
                        </a:rPr>
                        <a:t>у</a:t>
                      </a:r>
                      <a:r>
                        <a:rPr lang="ru-RU" sz="1400" spc="10" dirty="0">
                          <a:effectLst/>
                        </a:rPr>
                        <a:t>г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dirty="0">
                          <a:effectLst/>
                        </a:rPr>
                        <a:t>ю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spc="15" dirty="0">
                          <a:effectLst/>
                        </a:rPr>
                        <a:t>(</a:t>
                      </a:r>
                      <a:r>
                        <a:rPr lang="ru-RU" sz="1400" spc="-10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абл</a:t>
                      </a:r>
                      <a:r>
                        <a:rPr lang="ru-RU" sz="1400" spc="-15" dirty="0">
                          <a:effectLst/>
                        </a:rPr>
                        <a:t>и</a:t>
                      </a:r>
                      <a:r>
                        <a:rPr lang="ru-RU" sz="1400" spc="-5" dirty="0">
                          <a:effectLst/>
                        </a:rPr>
                        <a:t>ц</a:t>
                      </a:r>
                      <a:r>
                        <a:rPr lang="ru-RU" sz="1400" dirty="0">
                          <a:effectLst/>
                        </a:rPr>
                        <a:t>ы,</a:t>
                      </a:r>
                      <a:r>
                        <a:rPr lang="ru-RU" sz="1400" spc="5" dirty="0">
                          <a:effectLst/>
                        </a:rPr>
                        <a:t> с</a:t>
                      </a:r>
                      <a:r>
                        <a:rPr lang="ru-RU" sz="1400" dirty="0">
                          <a:effectLst/>
                        </a:rPr>
                        <a:t>х</a:t>
                      </a:r>
                      <a:r>
                        <a:rPr lang="ru-RU" sz="1400" spc="-10" dirty="0">
                          <a:effectLst/>
                        </a:rPr>
                        <a:t>е</a:t>
                      </a:r>
                      <a:r>
                        <a:rPr lang="ru-RU" sz="1400" spc="-5" dirty="0">
                          <a:effectLst/>
                        </a:rPr>
                        <a:t>м</a:t>
                      </a:r>
                      <a:r>
                        <a:rPr lang="ru-RU" sz="1400" dirty="0">
                          <a:effectLst/>
                        </a:rPr>
                        <a:t>ы, г</a:t>
                      </a:r>
                      <a:r>
                        <a:rPr lang="ru-RU" sz="1400" spc="-5" dirty="0">
                          <a:effectLst/>
                        </a:rPr>
                        <a:t>ра</a:t>
                      </a:r>
                      <a:r>
                        <a:rPr lang="ru-RU" sz="1400" dirty="0">
                          <a:effectLst/>
                        </a:rPr>
                        <a:t>фи</a:t>
                      </a:r>
                      <a:r>
                        <a:rPr lang="ru-RU" sz="1400" spc="-5" dirty="0">
                          <a:effectLst/>
                        </a:rPr>
                        <a:t>к</a:t>
                      </a:r>
                      <a:r>
                        <a:rPr lang="ru-RU" sz="1400" dirty="0">
                          <a:effectLst/>
                        </a:rPr>
                        <a:t>и, ди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dirty="0">
                          <a:effectLst/>
                        </a:rPr>
                        <a:t>г</a:t>
                      </a:r>
                      <a:r>
                        <a:rPr lang="ru-RU" sz="1400" spc="5" dirty="0">
                          <a:effectLst/>
                        </a:rPr>
                        <a:t>р</a:t>
                      </a:r>
                      <a:r>
                        <a:rPr lang="ru-RU" sz="1400" spc="-5" dirty="0">
                          <a:effectLst/>
                        </a:rPr>
                        <a:t>ам</a:t>
                      </a:r>
                      <a:r>
                        <a:rPr lang="ru-RU" sz="1400" spc="5" dirty="0">
                          <a:effectLst/>
                        </a:rPr>
                        <a:t>м</a:t>
                      </a:r>
                      <a:r>
                        <a:rPr lang="ru-RU" sz="1400" spc="-5" dirty="0">
                          <a:effectLst/>
                        </a:rPr>
                        <a:t>ы</a:t>
                      </a:r>
                      <a:r>
                        <a:rPr lang="ru-RU" sz="1400" dirty="0">
                          <a:effectLst/>
                        </a:rPr>
                        <a:t>,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рис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spc="-5" dirty="0">
                          <a:effectLst/>
                        </a:rPr>
                        <a:t>н</a:t>
                      </a:r>
                      <a:r>
                        <a:rPr lang="ru-RU" sz="1400" spc="5" dirty="0">
                          <a:effectLst/>
                        </a:rPr>
                        <a:t>к</a:t>
                      </a:r>
                      <a:r>
                        <a:rPr lang="ru-RU" sz="1400" dirty="0">
                          <a:effectLst/>
                        </a:rPr>
                        <a:t>и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4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2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10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2330">
                <a:tc>
                  <a:txBody>
                    <a:bodyPr/>
                    <a:lstStyle/>
                    <a:p>
                      <a:pPr marL="12065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5">
                          <a:effectLst/>
                        </a:rPr>
                        <a:t>1</a:t>
                      </a:r>
                      <a:r>
                        <a:rPr lang="ru-RU" sz="1400" b="1">
                          <a:effectLst/>
                        </a:rPr>
                        <a:t>4</a:t>
                      </a:r>
                    </a:p>
                    <a:p>
                      <a:pPr marL="12065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</a:t>
                      </a:r>
                    </a:p>
                    <a:p>
                      <a:pPr marL="11303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482600">
                        <a:lnSpc>
                          <a:spcPct val="98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Выявлять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ч</a:t>
                      </a:r>
                      <a:r>
                        <a:rPr lang="ru-RU" sz="1400" spc="-5" dirty="0">
                          <a:effectLst/>
                        </a:rPr>
                        <a:t>е</a:t>
                      </a:r>
                      <a:r>
                        <a:rPr lang="ru-RU" sz="1400" spc="5" dirty="0">
                          <a:effectLst/>
                        </a:rPr>
                        <a:t>р</a:t>
                      </a:r>
                      <a:r>
                        <a:rPr lang="ru-RU" sz="1400" spc="-10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ы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сх</a:t>
                      </a:r>
                      <a:r>
                        <a:rPr lang="ru-RU" sz="1400" spc="-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дст</a:t>
                      </a:r>
                      <a:r>
                        <a:rPr lang="ru-RU" sz="1400" spc="-10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а и р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spc="10" dirty="0">
                          <a:effectLst/>
                        </a:rPr>
                        <a:t>з</a:t>
                      </a:r>
                      <a:r>
                        <a:rPr lang="ru-RU" sz="1400" dirty="0">
                          <a:effectLst/>
                        </a:rPr>
                        <a:t>л</a:t>
                      </a:r>
                      <a:r>
                        <a:rPr lang="ru-RU" sz="1400" spc="-1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чия, </a:t>
                      </a:r>
                      <a:r>
                        <a:rPr lang="ru-RU" sz="1400" spc="5" dirty="0">
                          <a:effectLst/>
                        </a:rPr>
                        <a:t>ос</a:t>
                      </a:r>
                      <a:r>
                        <a:rPr lang="ru-RU" sz="1400" spc="-15" dirty="0">
                          <a:effectLst/>
                        </a:rPr>
                        <a:t>у</a:t>
                      </a:r>
                      <a:r>
                        <a:rPr lang="ru-RU" sz="1400" dirty="0">
                          <a:effectLst/>
                        </a:rPr>
                        <a:t>щ</a:t>
                      </a:r>
                      <a:r>
                        <a:rPr lang="ru-RU" sz="1400" spc="5" dirty="0">
                          <a:effectLst/>
                        </a:rPr>
                        <a:t>ес</a:t>
                      </a:r>
                      <a:r>
                        <a:rPr lang="ru-RU" sz="1400" dirty="0">
                          <a:effectLst/>
                        </a:rPr>
                        <a:t>тв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я</a:t>
                      </a:r>
                      <a:r>
                        <a:rPr lang="ru-RU" sz="1400" spc="-15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ь </a:t>
                      </a:r>
                      <a:r>
                        <a:rPr lang="ru-RU" sz="1400" dirty="0" smtClean="0">
                          <a:effectLst/>
                        </a:rPr>
                        <a:t>с</a:t>
                      </a:r>
                      <a:r>
                        <a:rPr lang="ru-RU" sz="1400" spc="-5" dirty="0" smtClean="0">
                          <a:effectLst/>
                        </a:rPr>
                        <a:t>р</a:t>
                      </a:r>
                      <a:r>
                        <a:rPr lang="ru-RU" sz="1400" dirty="0" smtClean="0">
                          <a:effectLst/>
                        </a:rPr>
                        <a:t>авне</a:t>
                      </a:r>
                      <a:r>
                        <a:rPr lang="ru-RU" sz="1400" spc="-15" dirty="0" smtClean="0">
                          <a:effectLst/>
                        </a:rPr>
                        <a:t>н</a:t>
                      </a:r>
                      <a:r>
                        <a:rPr lang="ru-RU" sz="1400" dirty="0" smtClean="0">
                          <a:effectLst/>
                        </a:rPr>
                        <a:t>ие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3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3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10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90036">
                <a:tc>
                  <a:txBody>
                    <a:bodyPr/>
                    <a:lstStyle/>
                    <a:p>
                      <a:pPr marL="12065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5">
                          <a:effectLst/>
                        </a:rPr>
                        <a:t>1</a:t>
                      </a:r>
                      <a:r>
                        <a:rPr lang="ru-RU" sz="1400" b="1">
                          <a:effectLst/>
                        </a:rPr>
                        <a:t>5</a:t>
                      </a:r>
                    </a:p>
                    <a:p>
                      <a:pPr marL="12065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</a:t>
                      </a:r>
                    </a:p>
                    <a:p>
                      <a:pPr marL="11303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62230">
                        <a:lnSpc>
                          <a:spcPct val="98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spc="5" dirty="0">
                          <a:effectLst/>
                        </a:rPr>
                        <a:t>У</a:t>
                      </a:r>
                      <a:r>
                        <a:rPr lang="ru-RU" sz="1400" dirty="0">
                          <a:effectLst/>
                        </a:rPr>
                        <a:t>ст</a:t>
                      </a:r>
                      <a:r>
                        <a:rPr lang="ru-RU" sz="1400" spc="-5" dirty="0">
                          <a:effectLst/>
                        </a:rPr>
                        <a:t>ан</a:t>
                      </a:r>
                      <a:r>
                        <a:rPr lang="ru-RU" sz="1400" dirty="0">
                          <a:effectLst/>
                        </a:rPr>
                        <a:t>авли</a:t>
                      </a:r>
                      <a:r>
                        <a:rPr lang="ru-RU" sz="1400" spc="-15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ать</a:t>
                      </a:r>
                      <a:r>
                        <a:rPr lang="ru-RU" sz="1400" spc="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ru-RU" sz="1400" spc="-10" dirty="0">
                          <a:effectLst/>
                        </a:rPr>
                        <a:t>н</a:t>
                      </a:r>
                      <a:r>
                        <a:rPr lang="ru-RU" sz="1400" dirty="0">
                          <a:effectLst/>
                        </a:rPr>
                        <a:t>ал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ги</a:t>
                      </a:r>
                      <a:r>
                        <a:rPr lang="ru-RU" sz="1400" spc="-1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spc="5" dirty="0">
                          <a:effectLst/>
                        </a:rPr>
                        <a:t>с</a:t>
                      </a:r>
                      <a:r>
                        <a:rPr lang="ru-RU" sz="1400" dirty="0">
                          <a:effectLst/>
                        </a:rPr>
                        <a:t>тро</a:t>
                      </a:r>
                      <a:r>
                        <a:rPr lang="ru-RU" sz="1400" spc="-10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ть </a:t>
                      </a:r>
                      <a:r>
                        <a:rPr lang="ru-RU" sz="1400" spc="-10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о</a:t>
                      </a:r>
                      <a:r>
                        <a:rPr lang="ru-RU" sz="1400" spc="5" dirty="0">
                          <a:effectLst/>
                        </a:rPr>
                        <a:t>г</a:t>
                      </a:r>
                      <a:r>
                        <a:rPr lang="ru-RU" sz="1400" dirty="0">
                          <a:effectLst/>
                        </a:rPr>
                        <a:t>и</a:t>
                      </a:r>
                      <a:r>
                        <a:rPr lang="ru-RU" sz="1400" spc="-10" dirty="0">
                          <a:effectLst/>
                        </a:rPr>
                        <a:t>ч</a:t>
                      </a:r>
                      <a:r>
                        <a:rPr lang="ru-RU" sz="1400" dirty="0">
                          <a:effectLst/>
                        </a:rPr>
                        <a:t>е</a:t>
                      </a:r>
                      <a:r>
                        <a:rPr lang="ru-RU" sz="1400" spc="-5" dirty="0">
                          <a:effectLst/>
                        </a:rPr>
                        <a:t>с</a:t>
                      </a:r>
                      <a:r>
                        <a:rPr lang="ru-RU" sz="1400" spc="5" dirty="0">
                          <a:effectLst/>
                        </a:rPr>
                        <a:t>к</a:t>
                      </a:r>
                      <a:r>
                        <a:rPr lang="ru-RU" sz="1400" spc="-10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е </a:t>
                      </a:r>
                      <a:r>
                        <a:rPr lang="ru-RU" sz="1400" spc="5" dirty="0">
                          <a:effectLst/>
                        </a:rPr>
                        <a:t>ра</a:t>
                      </a:r>
                      <a:r>
                        <a:rPr lang="ru-RU" sz="1400" spc="-5" dirty="0">
                          <a:effectLst/>
                        </a:rPr>
                        <a:t>с</a:t>
                      </a:r>
                      <a:r>
                        <a:rPr lang="ru-RU" sz="1400" dirty="0">
                          <a:effectLst/>
                        </a:rPr>
                        <a:t>с</a:t>
                      </a:r>
                      <a:r>
                        <a:rPr lang="ru-RU" sz="1400" spc="-15" dirty="0">
                          <a:effectLst/>
                        </a:rPr>
                        <a:t>у</a:t>
                      </a:r>
                      <a:r>
                        <a:rPr lang="ru-RU" sz="1400" spc="10" dirty="0">
                          <a:effectLst/>
                        </a:rPr>
                        <a:t>ж</a:t>
                      </a:r>
                      <a:r>
                        <a:rPr lang="ru-RU" sz="1400" spc="-10" dirty="0">
                          <a:effectLst/>
                        </a:rPr>
                        <a:t>д</a:t>
                      </a:r>
                      <a:r>
                        <a:rPr lang="ru-RU" sz="1400" dirty="0">
                          <a:effectLst/>
                        </a:rPr>
                        <a:t>ен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я, у</a:t>
                      </a:r>
                      <a:r>
                        <a:rPr lang="ru-RU" sz="1400" spc="-5" dirty="0">
                          <a:effectLst/>
                        </a:rPr>
                        <a:t>м</a:t>
                      </a:r>
                      <a:r>
                        <a:rPr lang="ru-RU" sz="1400" dirty="0">
                          <a:effectLst/>
                        </a:rPr>
                        <a:t>оз</a:t>
                      </a:r>
                      <a:r>
                        <a:rPr lang="ru-RU" sz="1400" spc="-5" dirty="0">
                          <a:effectLst/>
                        </a:rPr>
                        <a:t>акл</a:t>
                      </a:r>
                      <a:r>
                        <a:rPr lang="ru-RU" sz="1400" spc="10" dirty="0">
                          <a:effectLst/>
                        </a:rPr>
                        <a:t>ю</a:t>
                      </a:r>
                      <a:r>
                        <a:rPr lang="ru-RU" sz="1400" dirty="0">
                          <a:effectLst/>
                        </a:rPr>
                        <a:t>чен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spc="-10" dirty="0">
                          <a:effectLst/>
                        </a:rPr>
                        <a:t>я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spc="-10" dirty="0">
                          <a:effectLst/>
                        </a:rPr>
                        <a:t>д</a:t>
                      </a:r>
                      <a:r>
                        <a:rPr lang="ru-RU" sz="1400" dirty="0">
                          <a:effectLst/>
                        </a:rPr>
                        <a:t>елать</a:t>
                      </a:r>
                      <a:r>
                        <a:rPr lang="ru-RU" sz="1400" spc="5" dirty="0">
                          <a:effectLst/>
                        </a:rPr>
                        <a:t> </a:t>
                      </a:r>
                      <a:r>
                        <a:rPr lang="ru-RU" sz="1400" spc="-10" dirty="0" smtClean="0">
                          <a:effectLst/>
                        </a:rPr>
                        <a:t>в</a:t>
                      </a:r>
                      <a:r>
                        <a:rPr lang="ru-RU" sz="1400" dirty="0" smtClean="0">
                          <a:effectLst/>
                        </a:rPr>
                        <a:t>ы</a:t>
                      </a:r>
                      <a:r>
                        <a:rPr lang="ru-RU" sz="1400" spc="-10" dirty="0" smtClean="0">
                          <a:effectLst/>
                        </a:rPr>
                        <a:t>в</a:t>
                      </a:r>
                      <a:r>
                        <a:rPr lang="ru-RU" sz="1400" spc="5" dirty="0" smtClean="0">
                          <a:effectLst/>
                        </a:rPr>
                        <a:t>о</a:t>
                      </a:r>
                      <a:r>
                        <a:rPr lang="ru-RU" sz="1400" dirty="0" smtClean="0">
                          <a:effectLst/>
                        </a:rPr>
                        <a:t>ды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3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6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40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3641">
                <a:tc>
                  <a:txBody>
                    <a:bodyPr/>
                    <a:lstStyle/>
                    <a:p>
                      <a:pPr marL="12065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5">
                          <a:effectLst/>
                        </a:rPr>
                        <a:t>1</a:t>
                      </a:r>
                      <a:r>
                        <a:rPr lang="ru-RU" sz="1400" b="1">
                          <a:effectLst/>
                        </a:rPr>
                        <a:t>7</a:t>
                      </a:r>
                    </a:p>
                    <a:p>
                      <a:pPr marL="12065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</a:t>
                      </a:r>
                    </a:p>
                    <a:p>
                      <a:pPr marL="11303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583565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в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д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ть г</a:t>
                      </a:r>
                      <a:r>
                        <a:rPr lang="ru-RU" sz="1400" spc="10" dirty="0">
                          <a:effectLst/>
                        </a:rPr>
                        <a:t>р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spc="-5" dirty="0">
                          <a:effectLst/>
                        </a:rPr>
                        <a:t>п</a:t>
                      </a:r>
                      <a:r>
                        <a:rPr lang="ru-RU" sz="1400" spc="-15" dirty="0">
                          <a:effectLst/>
                        </a:rPr>
                        <a:t>п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spc="15" dirty="0">
                          <a:effectLst/>
                        </a:rPr>
                        <a:t>р</a:t>
                      </a:r>
                      <a:r>
                        <a:rPr lang="ru-RU" sz="1400" dirty="0">
                          <a:effectLst/>
                        </a:rPr>
                        <a:t>ов</a:t>
                      </a:r>
                      <a:r>
                        <a:rPr lang="ru-RU" sz="1400" spc="5" dirty="0">
                          <a:effectLst/>
                        </a:rPr>
                        <a:t>к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spc="-5" dirty="0" err="1">
                          <a:effectLst/>
                        </a:rPr>
                        <a:t>с</a:t>
                      </a:r>
                      <a:r>
                        <a:rPr lang="ru-RU" sz="1400" dirty="0" err="1">
                          <a:effectLst/>
                        </a:rPr>
                        <a:t>е</a:t>
                      </a:r>
                      <a:r>
                        <a:rPr lang="ru-RU" sz="1400" spc="10" dirty="0" err="1">
                          <a:effectLst/>
                        </a:rPr>
                        <a:t>р</a:t>
                      </a:r>
                      <a:r>
                        <a:rPr lang="ru-RU" sz="1400" dirty="0" err="1">
                          <a:effectLst/>
                        </a:rPr>
                        <a:t>и</a:t>
                      </a:r>
                      <a:r>
                        <a:rPr lang="ru-RU" sz="1400" spc="-10" dirty="0" err="1">
                          <a:effectLst/>
                        </a:rPr>
                        <a:t>а</a:t>
                      </a:r>
                      <a:r>
                        <a:rPr lang="ru-RU" sz="1400" dirty="0" err="1">
                          <a:effectLst/>
                        </a:rPr>
                        <a:t>ц</a:t>
                      </a:r>
                      <a:r>
                        <a:rPr lang="ru-RU" sz="1400" spc="-5" dirty="0" err="1">
                          <a:effectLst/>
                        </a:rPr>
                        <a:t>и</a:t>
                      </a:r>
                      <a:r>
                        <a:rPr lang="ru-RU" sz="1400" spc="-10" dirty="0" err="1">
                          <a:effectLst/>
                        </a:rPr>
                        <a:t>ю</a:t>
                      </a:r>
                      <a:r>
                        <a:rPr lang="ru-RU" sz="1400" dirty="0">
                          <a:effectLst/>
                        </a:rPr>
                        <a:t>, к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ru-RU" sz="1400" spc="5" dirty="0">
                          <a:effectLst/>
                        </a:rPr>
                        <a:t>с</a:t>
                      </a:r>
                      <a:r>
                        <a:rPr lang="ru-RU" sz="1400" dirty="0">
                          <a:effectLst/>
                        </a:rPr>
                        <a:t>с</a:t>
                      </a:r>
                      <a:r>
                        <a:rPr lang="ru-RU" sz="1400" spc="-10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фикаци</a:t>
                      </a:r>
                      <a:r>
                        <a:rPr lang="ru-RU" sz="1400" spc="-10" dirty="0">
                          <a:effectLst/>
                        </a:rPr>
                        <a:t>ю</a:t>
                      </a:r>
                      <a:r>
                        <a:rPr lang="ru-RU" sz="1400" dirty="0">
                          <a:effectLst/>
                        </a:rPr>
                        <a:t>,</a:t>
                      </a:r>
                      <a:r>
                        <a:rPr lang="ru-RU" sz="1400" spc="1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в</a:t>
                      </a:r>
                      <a:r>
                        <a:rPr lang="ru-RU" sz="1400" spc="-10" dirty="0">
                          <a:effectLst/>
                        </a:rPr>
                        <a:t>ы</a:t>
                      </a:r>
                      <a:r>
                        <a:rPr lang="ru-RU" sz="1400" dirty="0">
                          <a:effectLst/>
                        </a:rPr>
                        <a:t>д</a:t>
                      </a:r>
                      <a:r>
                        <a:rPr lang="ru-RU" sz="1400" spc="-10" dirty="0">
                          <a:effectLst/>
                        </a:rPr>
                        <a:t>е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ять </a:t>
                      </a:r>
                      <a:r>
                        <a:rPr lang="ru-RU" sz="1400" dirty="0" smtClean="0">
                          <a:effectLst/>
                        </a:rPr>
                        <a:t>глав</a:t>
                      </a:r>
                      <a:r>
                        <a:rPr lang="ru-RU" sz="1400" spc="-10" dirty="0" smtClean="0">
                          <a:effectLst/>
                        </a:rPr>
                        <a:t>н</a:t>
                      </a:r>
                      <a:r>
                        <a:rPr lang="ru-RU" sz="1400" spc="5" dirty="0" smtClean="0">
                          <a:effectLst/>
                        </a:rPr>
                        <a:t>о</a:t>
                      </a:r>
                      <a:r>
                        <a:rPr lang="ru-RU" sz="1400" dirty="0" smtClean="0">
                          <a:effectLst/>
                        </a:rPr>
                        <a:t>е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3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4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20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97206">
                <a:tc>
                  <a:txBody>
                    <a:bodyPr/>
                    <a:lstStyle/>
                    <a:p>
                      <a:pPr marL="12065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5">
                          <a:effectLst/>
                        </a:rPr>
                        <a:t>1</a:t>
                      </a:r>
                      <a:r>
                        <a:rPr lang="ru-RU" sz="1400" b="1">
                          <a:effectLst/>
                        </a:rPr>
                        <a:t>8</a:t>
                      </a:r>
                    </a:p>
                    <a:p>
                      <a:pPr marL="12065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</a:t>
                      </a:r>
                    </a:p>
                    <a:p>
                      <a:pPr marL="11303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583565">
                        <a:lnSpc>
                          <a:spcPct val="98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в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д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ть г</a:t>
                      </a:r>
                      <a:r>
                        <a:rPr lang="ru-RU" sz="1400" spc="10" dirty="0">
                          <a:effectLst/>
                        </a:rPr>
                        <a:t>р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spc="-5" dirty="0">
                          <a:effectLst/>
                        </a:rPr>
                        <a:t>п</a:t>
                      </a:r>
                      <a:r>
                        <a:rPr lang="ru-RU" sz="1400" spc="-15" dirty="0">
                          <a:effectLst/>
                        </a:rPr>
                        <a:t>п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spc="15" dirty="0">
                          <a:effectLst/>
                        </a:rPr>
                        <a:t>р</a:t>
                      </a:r>
                      <a:r>
                        <a:rPr lang="ru-RU" sz="1400" dirty="0">
                          <a:effectLst/>
                        </a:rPr>
                        <a:t>ов</a:t>
                      </a:r>
                      <a:r>
                        <a:rPr lang="ru-RU" sz="1400" spc="5" dirty="0">
                          <a:effectLst/>
                        </a:rPr>
                        <a:t>к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spc="-5" dirty="0" err="1">
                          <a:effectLst/>
                        </a:rPr>
                        <a:t>с</a:t>
                      </a:r>
                      <a:r>
                        <a:rPr lang="ru-RU" sz="1400" dirty="0" err="1">
                          <a:effectLst/>
                        </a:rPr>
                        <a:t>е</a:t>
                      </a:r>
                      <a:r>
                        <a:rPr lang="ru-RU" sz="1400" spc="10" dirty="0" err="1">
                          <a:effectLst/>
                        </a:rPr>
                        <a:t>р</a:t>
                      </a:r>
                      <a:r>
                        <a:rPr lang="ru-RU" sz="1400" dirty="0" err="1">
                          <a:effectLst/>
                        </a:rPr>
                        <a:t>и</a:t>
                      </a:r>
                      <a:r>
                        <a:rPr lang="ru-RU" sz="1400" spc="-10" dirty="0" err="1">
                          <a:effectLst/>
                        </a:rPr>
                        <a:t>а</a:t>
                      </a:r>
                      <a:r>
                        <a:rPr lang="ru-RU" sz="1400" dirty="0" err="1">
                          <a:effectLst/>
                        </a:rPr>
                        <a:t>ц</a:t>
                      </a:r>
                      <a:r>
                        <a:rPr lang="ru-RU" sz="1400" spc="-5" dirty="0" err="1">
                          <a:effectLst/>
                        </a:rPr>
                        <a:t>и</a:t>
                      </a:r>
                      <a:r>
                        <a:rPr lang="ru-RU" sz="1400" spc="-10" dirty="0" err="1">
                          <a:effectLst/>
                        </a:rPr>
                        <a:t>ю</a:t>
                      </a:r>
                      <a:r>
                        <a:rPr lang="ru-RU" sz="1400" dirty="0">
                          <a:effectLst/>
                        </a:rPr>
                        <a:t>, к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ru-RU" sz="1400" spc="5" dirty="0">
                          <a:effectLst/>
                        </a:rPr>
                        <a:t>с</a:t>
                      </a:r>
                      <a:r>
                        <a:rPr lang="ru-RU" sz="1400" dirty="0">
                          <a:effectLst/>
                        </a:rPr>
                        <a:t>с</a:t>
                      </a:r>
                      <a:r>
                        <a:rPr lang="ru-RU" sz="1400" spc="-10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фикаци</a:t>
                      </a:r>
                      <a:r>
                        <a:rPr lang="ru-RU" sz="1400" spc="-10" dirty="0">
                          <a:effectLst/>
                        </a:rPr>
                        <a:t>ю</a:t>
                      </a:r>
                      <a:r>
                        <a:rPr lang="ru-RU" sz="1400" dirty="0">
                          <a:effectLst/>
                        </a:rPr>
                        <a:t>,</a:t>
                      </a:r>
                      <a:r>
                        <a:rPr lang="ru-RU" sz="1400" spc="1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в</a:t>
                      </a:r>
                      <a:r>
                        <a:rPr lang="ru-RU" sz="1400" spc="-10" dirty="0">
                          <a:effectLst/>
                        </a:rPr>
                        <a:t>ы</a:t>
                      </a:r>
                      <a:r>
                        <a:rPr lang="ru-RU" sz="1400" dirty="0">
                          <a:effectLst/>
                        </a:rPr>
                        <a:t>д</a:t>
                      </a:r>
                      <a:r>
                        <a:rPr lang="ru-RU" sz="1400" spc="-10" dirty="0">
                          <a:effectLst/>
                        </a:rPr>
                        <a:t>е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ять </a:t>
                      </a:r>
                      <a:r>
                        <a:rPr lang="ru-RU" sz="1400" dirty="0" smtClean="0">
                          <a:effectLst/>
                        </a:rPr>
                        <a:t>глав</a:t>
                      </a:r>
                      <a:r>
                        <a:rPr lang="ru-RU" sz="1400" spc="-10" dirty="0" smtClean="0">
                          <a:effectLst/>
                        </a:rPr>
                        <a:t>н</a:t>
                      </a:r>
                      <a:r>
                        <a:rPr lang="ru-RU" sz="1400" spc="5" dirty="0" smtClean="0">
                          <a:effectLst/>
                        </a:rPr>
                        <a:t>о</a:t>
                      </a:r>
                      <a:r>
                        <a:rPr lang="ru-RU" sz="1400" dirty="0" smtClean="0">
                          <a:effectLst/>
                        </a:rPr>
                        <a:t>е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3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4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20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0198">
                <a:tc>
                  <a:txBody>
                    <a:bodyPr/>
                    <a:lstStyle/>
                    <a:p>
                      <a:pPr marL="12065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5">
                          <a:effectLst/>
                        </a:rPr>
                        <a:t>1</a:t>
                      </a:r>
                      <a:r>
                        <a:rPr lang="ru-RU" sz="1400" b="1">
                          <a:effectLst/>
                        </a:rPr>
                        <a:t>9</a:t>
                      </a:r>
                    </a:p>
                    <a:p>
                      <a:pPr marL="12065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</a:t>
                      </a:r>
                    </a:p>
                    <a:p>
                      <a:pPr marL="11303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482600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Выявлять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ч</a:t>
                      </a:r>
                      <a:r>
                        <a:rPr lang="ru-RU" sz="1400" spc="-5" dirty="0">
                          <a:effectLst/>
                        </a:rPr>
                        <a:t>е</a:t>
                      </a:r>
                      <a:r>
                        <a:rPr lang="ru-RU" sz="1400" spc="5" dirty="0">
                          <a:effectLst/>
                        </a:rPr>
                        <a:t>р</a:t>
                      </a:r>
                      <a:r>
                        <a:rPr lang="ru-RU" sz="1400" spc="-10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ы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сх</a:t>
                      </a:r>
                      <a:r>
                        <a:rPr lang="ru-RU" sz="1400" spc="-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дст</a:t>
                      </a:r>
                      <a:r>
                        <a:rPr lang="ru-RU" sz="1400" spc="-10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а и р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spc="10" dirty="0">
                          <a:effectLst/>
                        </a:rPr>
                        <a:t>з</a:t>
                      </a:r>
                      <a:r>
                        <a:rPr lang="ru-RU" sz="1400" dirty="0">
                          <a:effectLst/>
                        </a:rPr>
                        <a:t>л</a:t>
                      </a:r>
                      <a:r>
                        <a:rPr lang="ru-RU" sz="1400" spc="-1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чия, </a:t>
                      </a:r>
                      <a:r>
                        <a:rPr lang="ru-RU" sz="1400" spc="5" dirty="0">
                          <a:effectLst/>
                        </a:rPr>
                        <a:t>ос</a:t>
                      </a:r>
                      <a:r>
                        <a:rPr lang="ru-RU" sz="1400" spc="-15" dirty="0">
                          <a:effectLst/>
                        </a:rPr>
                        <a:t>у</a:t>
                      </a:r>
                      <a:r>
                        <a:rPr lang="ru-RU" sz="1400" dirty="0">
                          <a:effectLst/>
                        </a:rPr>
                        <a:t>щ</a:t>
                      </a:r>
                      <a:r>
                        <a:rPr lang="ru-RU" sz="1400" spc="5" dirty="0">
                          <a:effectLst/>
                        </a:rPr>
                        <a:t>ес</a:t>
                      </a:r>
                      <a:r>
                        <a:rPr lang="ru-RU" sz="1400" dirty="0">
                          <a:effectLst/>
                        </a:rPr>
                        <a:t>тв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я</a:t>
                      </a:r>
                      <a:r>
                        <a:rPr lang="ru-RU" sz="1400" spc="-15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ь </a:t>
                      </a:r>
                      <a:r>
                        <a:rPr lang="ru-RU" sz="1400" dirty="0" smtClean="0">
                          <a:effectLst/>
                        </a:rPr>
                        <a:t>с</a:t>
                      </a:r>
                      <a:r>
                        <a:rPr lang="ru-RU" sz="1400" spc="-5" dirty="0" smtClean="0">
                          <a:effectLst/>
                        </a:rPr>
                        <a:t>р</a:t>
                      </a:r>
                      <a:r>
                        <a:rPr lang="ru-RU" sz="1400" dirty="0" smtClean="0">
                          <a:effectLst/>
                        </a:rPr>
                        <a:t>авне</a:t>
                      </a:r>
                      <a:r>
                        <a:rPr lang="ru-RU" sz="1400" spc="-15" dirty="0" smtClean="0">
                          <a:effectLst/>
                        </a:rPr>
                        <a:t>н</a:t>
                      </a:r>
                      <a:r>
                        <a:rPr lang="ru-RU" sz="1400" dirty="0" smtClean="0">
                          <a:effectLst/>
                        </a:rPr>
                        <a:t>ие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3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3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40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23190">
                <a:tc>
                  <a:txBody>
                    <a:bodyPr/>
                    <a:lstStyle/>
                    <a:p>
                      <a:pPr marL="11176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С3</a:t>
                      </a:r>
                    </a:p>
                    <a:p>
                      <a:pPr marL="11176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spc="10">
                          <a:effectLst/>
                        </a:rPr>
                        <a:t>Р</a:t>
                      </a:r>
                      <a:r>
                        <a:rPr lang="ru-RU" sz="1400">
                          <a:effectLst/>
                        </a:rPr>
                        <a:t>О</a:t>
                      </a:r>
                    </a:p>
                    <a:p>
                      <a:pPr marL="11938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482600">
                        <a:lnSpc>
                          <a:spcPct val="98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Выявлять</a:t>
                      </a:r>
                      <a:r>
                        <a:rPr lang="ru-RU" sz="1400" spc="-1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ч</a:t>
                      </a:r>
                      <a:r>
                        <a:rPr lang="ru-RU" sz="1400" spc="-5" dirty="0">
                          <a:effectLst/>
                        </a:rPr>
                        <a:t>е</a:t>
                      </a:r>
                      <a:r>
                        <a:rPr lang="ru-RU" sz="1400" spc="5" dirty="0">
                          <a:effectLst/>
                        </a:rPr>
                        <a:t>р</a:t>
                      </a:r>
                      <a:r>
                        <a:rPr lang="ru-RU" sz="1400" spc="-10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ы</a:t>
                      </a:r>
                      <a:r>
                        <a:rPr lang="ru-RU" sz="1400" spc="-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сх</a:t>
                      </a:r>
                      <a:r>
                        <a:rPr lang="ru-RU" sz="1400" spc="-5" dirty="0">
                          <a:effectLst/>
                        </a:rPr>
                        <a:t>о</a:t>
                      </a:r>
                      <a:r>
                        <a:rPr lang="ru-RU" sz="1400" dirty="0">
                          <a:effectLst/>
                        </a:rPr>
                        <a:t>дст</a:t>
                      </a:r>
                      <a:r>
                        <a:rPr lang="ru-RU" sz="1400" spc="-10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а и р</a:t>
                      </a:r>
                      <a:r>
                        <a:rPr lang="ru-RU" sz="1400" spc="-10" dirty="0">
                          <a:effectLst/>
                        </a:rPr>
                        <a:t>а</a:t>
                      </a:r>
                      <a:r>
                        <a:rPr lang="ru-RU" sz="1400" spc="10" dirty="0">
                          <a:effectLst/>
                        </a:rPr>
                        <a:t>з</a:t>
                      </a:r>
                      <a:r>
                        <a:rPr lang="ru-RU" sz="1400" dirty="0">
                          <a:effectLst/>
                        </a:rPr>
                        <a:t>л</a:t>
                      </a:r>
                      <a:r>
                        <a:rPr lang="ru-RU" sz="1400" spc="-1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чия, </a:t>
                      </a:r>
                      <a:r>
                        <a:rPr lang="ru-RU" sz="1400" spc="5" dirty="0">
                          <a:effectLst/>
                        </a:rPr>
                        <a:t>ос</a:t>
                      </a:r>
                      <a:r>
                        <a:rPr lang="ru-RU" sz="1400" spc="-15" dirty="0">
                          <a:effectLst/>
                        </a:rPr>
                        <a:t>у</a:t>
                      </a:r>
                      <a:r>
                        <a:rPr lang="ru-RU" sz="1400" dirty="0">
                          <a:effectLst/>
                        </a:rPr>
                        <a:t>щ</a:t>
                      </a:r>
                      <a:r>
                        <a:rPr lang="ru-RU" sz="1400" spc="5" dirty="0">
                          <a:effectLst/>
                        </a:rPr>
                        <a:t>ес</a:t>
                      </a:r>
                      <a:r>
                        <a:rPr lang="ru-RU" sz="1400" dirty="0">
                          <a:effectLst/>
                        </a:rPr>
                        <a:t>тв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я</a:t>
                      </a:r>
                      <a:r>
                        <a:rPr lang="ru-RU" sz="1400" spc="-15" dirty="0">
                          <a:effectLst/>
                        </a:rPr>
                        <a:t>т</a:t>
                      </a:r>
                      <a:r>
                        <a:rPr lang="ru-RU" sz="1400" dirty="0">
                          <a:effectLst/>
                        </a:rPr>
                        <a:t>ь </a:t>
                      </a:r>
                      <a:r>
                        <a:rPr lang="ru-RU" sz="1400" dirty="0" smtClean="0">
                          <a:effectLst/>
                        </a:rPr>
                        <a:t>с</a:t>
                      </a:r>
                      <a:r>
                        <a:rPr lang="ru-RU" sz="1400" spc="-5" dirty="0" smtClean="0">
                          <a:effectLst/>
                        </a:rPr>
                        <a:t>р</a:t>
                      </a:r>
                      <a:r>
                        <a:rPr lang="ru-RU" sz="1400" dirty="0" smtClean="0">
                          <a:effectLst/>
                        </a:rPr>
                        <a:t>авне</a:t>
                      </a:r>
                      <a:r>
                        <a:rPr lang="ru-RU" sz="1400" spc="-15" dirty="0" smtClean="0">
                          <a:effectLst/>
                        </a:rPr>
                        <a:t>н</a:t>
                      </a:r>
                      <a:r>
                        <a:rPr lang="ru-RU" sz="1400" dirty="0" smtClean="0">
                          <a:effectLst/>
                        </a:rPr>
                        <a:t>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3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3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35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2305">
                <a:tc>
                  <a:txBody>
                    <a:bodyPr/>
                    <a:lstStyle/>
                    <a:p>
                      <a:pPr marL="11176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С4</a:t>
                      </a:r>
                    </a:p>
                    <a:p>
                      <a:pPr marL="11176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spc="10">
                          <a:effectLst/>
                        </a:rPr>
                        <a:t>Р</a:t>
                      </a:r>
                      <a:r>
                        <a:rPr lang="ru-RU" sz="1400">
                          <a:effectLst/>
                        </a:rPr>
                        <a:t>О</a:t>
                      </a:r>
                    </a:p>
                    <a:p>
                      <a:pPr marL="119380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583565">
                        <a:lnSpc>
                          <a:spcPct val="98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в</a:t>
                      </a:r>
                      <a:r>
                        <a:rPr lang="ru-RU" sz="1400" spc="5" dirty="0">
                          <a:effectLst/>
                        </a:rPr>
                        <a:t>о</a:t>
                      </a:r>
                      <a:r>
                        <a:rPr lang="ru-RU" sz="1400" spc="-10" dirty="0">
                          <a:effectLst/>
                        </a:rPr>
                        <a:t>д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ть г</a:t>
                      </a:r>
                      <a:r>
                        <a:rPr lang="ru-RU" sz="1400" spc="10" dirty="0">
                          <a:effectLst/>
                        </a:rPr>
                        <a:t>р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spc="-5" dirty="0">
                          <a:effectLst/>
                        </a:rPr>
                        <a:t>п</a:t>
                      </a:r>
                      <a:r>
                        <a:rPr lang="ru-RU" sz="1400" spc="-15" dirty="0">
                          <a:effectLst/>
                        </a:rPr>
                        <a:t>п</a:t>
                      </a:r>
                      <a:r>
                        <a:rPr lang="ru-RU" sz="1400" spc="-5" dirty="0">
                          <a:effectLst/>
                        </a:rPr>
                        <a:t>и</a:t>
                      </a:r>
                      <a:r>
                        <a:rPr lang="ru-RU" sz="1400" spc="15" dirty="0">
                          <a:effectLst/>
                        </a:rPr>
                        <a:t>р</a:t>
                      </a:r>
                      <a:r>
                        <a:rPr lang="ru-RU" sz="1400" dirty="0">
                          <a:effectLst/>
                        </a:rPr>
                        <a:t>ов</a:t>
                      </a:r>
                      <a:r>
                        <a:rPr lang="ru-RU" sz="1400" spc="5" dirty="0">
                          <a:effectLst/>
                        </a:rPr>
                        <a:t>к</a:t>
                      </a:r>
                      <a:r>
                        <a:rPr lang="ru-RU" sz="1400" spc="-10" dirty="0">
                          <a:effectLst/>
                        </a:rPr>
                        <a:t>у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spc="-5" dirty="0" err="1">
                          <a:effectLst/>
                        </a:rPr>
                        <a:t>с</a:t>
                      </a:r>
                      <a:r>
                        <a:rPr lang="ru-RU" sz="1400" dirty="0" err="1">
                          <a:effectLst/>
                        </a:rPr>
                        <a:t>е</a:t>
                      </a:r>
                      <a:r>
                        <a:rPr lang="ru-RU" sz="1400" spc="10" dirty="0" err="1">
                          <a:effectLst/>
                        </a:rPr>
                        <a:t>р</a:t>
                      </a:r>
                      <a:r>
                        <a:rPr lang="ru-RU" sz="1400" dirty="0" err="1">
                          <a:effectLst/>
                        </a:rPr>
                        <a:t>и</a:t>
                      </a:r>
                      <a:r>
                        <a:rPr lang="ru-RU" sz="1400" spc="-10" dirty="0" err="1">
                          <a:effectLst/>
                        </a:rPr>
                        <a:t>а</a:t>
                      </a:r>
                      <a:r>
                        <a:rPr lang="ru-RU" sz="1400" dirty="0" err="1">
                          <a:effectLst/>
                        </a:rPr>
                        <a:t>ц</a:t>
                      </a:r>
                      <a:r>
                        <a:rPr lang="ru-RU" sz="1400" spc="-5" dirty="0" err="1">
                          <a:effectLst/>
                        </a:rPr>
                        <a:t>и</a:t>
                      </a:r>
                      <a:r>
                        <a:rPr lang="ru-RU" sz="1400" spc="-10" dirty="0" err="1">
                          <a:effectLst/>
                        </a:rPr>
                        <a:t>ю</a:t>
                      </a:r>
                      <a:r>
                        <a:rPr lang="ru-RU" sz="1400" dirty="0">
                          <a:effectLst/>
                        </a:rPr>
                        <a:t>, к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ru-RU" sz="1400" spc="5" dirty="0">
                          <a:effectLst/>
                        </a:rPr>
                        <a:t>с</a:t>
                      </a:r>
                      <a:r>
                        <a:rPr lang="ru-RU" sz="1400" dirty="0">
                          <a:effectLst/>
                        </a:rPr>
                        <a:t>с</a:t>
                      </a:r>
                      <a:r>
                        <a:rPr lang="ru-RU" sz="1400" spc="-10" dirty="0">
                          <a:effectLst/>
                        </a:rPr>
                        <a:t>и</a:t>
                      </a:r>
                      <a:r>
                        <a:rPr lang="ru-RU" sz="1400" dirty="0">
                          <a:effectLst/>
                        </a:rPr>
                        <a:t>фикаци</a:t>
                      </a:r>
                      <a:r>
                        <a:rPr lang="ru-RU" sz="1400" spc="-10" dirty="0">
                          <a:effectLst/>
                        </a:rPr>
                        <a:t>ю</a:t>
                      </a:r>
                      <a:r>
                        <a:rPr lang="ru-RU" sz="1400" dirty="0">
                          <a:effectLst/>
                        </a:rPr>
                        <a:t>,</a:t>
                      </a:r>
                      <a:r>
                        <a:rPr lang="ru-RU" sz="1400" spc="10" dirty="0">
                          <a:effectLst/>
                        </a:rPr>
                        <a:t> </a:t>
                      </a:r>
                      <a:r>
                        <a:rPr lang="ru-RU" sz="1400" spc="-5" dirty="0">
                          <a:effectLst/>
                        </a:rPr>
                        <a:t>в</a:t>
                      </a:r>
                      <a:r>
                        <a:rPr lang="ru-RU" sz="1400" spc="-10" dirty="0">
                          <a:effectLst/>
                        </a:rPr>
                        <a:t>ы</a:t>
                      </a:r>
                      <a:r>
                        <a:rPr lang="ru-RU" sz="1400" dirty="0">
                          <a:effectLst/>
                        </a:rPr>
                        <a:t>д</a:t>
                      </a:r>
                      <a:r>
                        <a:rPr lang="ru-RU" sz="1400" spc="-10" dirty="0">
                          <a:effectLst/>
                        </a:rPr>
                        <a:t>е</a:t>
                      </a:r>
                      <a:r>
                        <a:rPr lang="ru-RU" sz="1400" spc="-5" dirty="0">
                          <a:effectLst/>
                        </a:rPr>
                        <a:t>л</a:t>
                      </a:r>
                      <a:r>
                        <a:rPr lang="ru-RU" sz="1400" dirty="0">
                          <a:effectLst/>
                        </a:rPr>
                        <a:t>ять </a:t>
                      </a:r>
                      <a:r>
                        <a:rPr lang="ru-RU" sz="1400" dirty="0" smtClean="0">
                          <a:effectLst/>
                        </a:rPr>
                        <a:t>глав</a:t>
                      </a:r>
                      <a:r>
                        <a:rPr lang="ru-RU" sz="1400" spc="-10" dirty="0" smtClean="0">
                          <a:effectLst/>
                        </a:rPr>
                        <a:t>н</a:t>
                      </a:r>
                      <a:r>
                        <a:rPr lang="ru-RU" sz="1400" spc="5" dirty="0" smtClean="0">
                          <a:effectLst/>
                        </a:rPr>
                        <a:t>о</a:t>
                      </a:r>
                      <a:r>
                        <a:rPr lang="ru-RU" sz="1400" dirty="0" smtClean="0">
                          <a:effectLst/>
                        </a:rPr>
                        <a:t>е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spc="5">
                          <a:effectLst/>
                        </a:rPr>
                        <a:t>3</a:t>
                      </a:r>
                      <a:r>
                        <a:rPr lang="ru-RU" sz="1400" spc="-5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4</a:t>
                      </a:r>
                    </a:p>
                    <a:p>
                      <a:pPr marL="122555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5" algn="ctr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25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62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8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Сравнительные результаты стартовых </a:t>
            </a:r>
            <a:r>
              <a:rPr lang="ru-RU" sz="3200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 в 5 классе в 2015 и 2016 годах</a:t>
            </a:r>
            <a:endParaRPr lang="ru-RU" sz="32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009030"/>
              </p:ext>
            </p:extLst>
          </p:nvPr>
        </p:nvGraphicFramePr>
        <p:xfrm>
          <a:off x="415665" y="1992818"/>
          <a:ext cx="7535537" cy="452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75364" y="1905918"/>
            <a:ext cx="38559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Особенность заданий 17, 18, С4 в </a:t>
            </a:r>
            <a:r>
              <a:rPr lang="ru-RU" sz="1600" b="1" dirty="0" smtClean="0">
                <a:solidFill>
                  <a:schemeClr val="bg1"/>
                </a:solidFill>
              </a:rPr>
              <a:t>2016г.</a:t>
            </a:r>
            <a:endParaRPr lang="ru-RU" sz="1600" b="1" dirty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17</a:t>
            </a:r>
            <a:r>
              <a:rPr lang="ru-RU" sz="1400" dirty="0">
                <a:solidFill>
                  <a:schemeClr val="bg1"/>
                </a:solidFill>
              </a:rPr>
              <a:t>. Ниже дан перечень понятий, которые следует расположить таким образом, чтобы прослеживалась цепочка от частного к общему. Например: ботаника-биология-естествознание-наука. Растение, цветок, флора, тычинки. </a:t>
            </a:r>
            <a:endParaRPr lang="ru-RU" sz="1400" dirty="0" smtClean="0">
              <a:solidFill>
                <a:schemeClr val="bg1"/>
              </a:solidFill>
            </a:endParaRPr>
          </a:p>
          <a:p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18</a:t>
            </a:r>
            <a:r>
              <a:rPr lang="ru-RU" sz="1400" dirty="0">
                <a:solidFill>
                  <a:schemeClr val="bg1"/>
                </a:solidFill>
              </a:rPr>
              <a:t>. Ниже дан перечень фраз, которые следует расположить согласно усилению действия. Например:  шептал-говорил-кричал-орал. </a:t>
            </a:r>
            <a:endParaRPr lang="ru-RU" sz="1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На </a:t>
            </a:r>
            <a:r>
              <a:rPr lang="ru-RU" sz="1400" dirty="0">
                <a:solidFill>
                  <a:schemeClr val="bg1"/>
                </a:solidFill>
              </a:rPr>
              <a:t>глаза навернулись слёзы. </a:t>
            </a:r>
            <a:endParaRPr lang="ru-RU" sz="1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Она </a:t>
            </a:r>
            <a:r>
              <a:rPr lang="ru-RU" sz="1400" dirty="0">
                <a:solidFill>
                  <a:schemeClr val="bg1"/>
                </a:solidFill>
              </a:rPr>
              <a:t>разразилась громкими рыданиями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Она </a:t>
            </a:r>
            <a:r>
              <a:rPr lang="ru-RU" sz="1400" dirty="0">
                <a:solidFill>
                  <a:schemeClr val="bg1"/>
                </a:solidFill>
              </a:rPr>
              <a:t>всплакнула от боли, но скоро утихла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Не </a:t>
            </a:r>
            <a:r>
              <a:rPr lang="ru-RU" sz="1400" dirty="0">
                <a:solidFill>
                  <a:schemeClr val="bg1"/>
                </a:solidFill>
              </a:rPr>
              <a:t>получив игрушку, малыш </a:t>
            </a:r>
            <a:r>
              <a:rPr lang="ru-RU" sz="1400" dirty="0" smtClean="0">
                <a:solidFill>
                  <a:schemeClr val="bg1"/>
                </a:solidFill>
              </a:rPr>
              <a:t>заплакал. </a:t>
            </a:r>
          </a:p>
          <a:p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С4.Прочитайте </a:t>
            </a:r>
            <a:r>
              <a:rPr lang="ru-RU" sz="1400" dirty="0">
                <a:solidFill>
                  <a:schemeClr val="bg1"/>
                </a:solidFill>
              </a:rPr>
              <a:t>перечень слов:  имя, кенгуру, время, путь. Заполните таблицу  указанными словами. (Разносклоняемое  имя существительное/Несклоняемое имя существительное/Мужской род/Средний род)</a:t>
            </a:r>
          </a:p>
        </p:txBody>
      </p:sp>
    </p:spTree>
    <p:extLst>
      <p:ext uri="{BB962C8B-B14F-4D97-AF65-F5344CB8AC3E}">
        <p14:creationId xmlns:p14="http://schemas.microsoft.com/office/powerpoint/2010/main" val="209049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470" y="114713"/>
            <a:ext cx="1060209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Сравнительные результаты стартовых </a:t>
            </a:r>
            <a:r>
              <a:rPr lang="ru-RU" sz="32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 в 5 классе в 2015 и 2016 годах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140109"/>
              </p:ext>
            </p:extLst>
          </p:nvPr>
        </p:nvGraphicFramePr>
        <p:xfrm>
          <a:off x="259491" y="1594022"/>
          <a:ext cx="8241958" cy="503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40397" y="1885090"/>
            <a:ext cx="5320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ysClr val="windowText" lastClr="000000"/>
                </a:solidFill>
              </a:rPr>
              <a:t>Познавательные </a:t>
            </a:r>
            <a:r>
              <a:rPr lang="ru-RU" b="1" dirty="0" smtClean="0">
                <a:solidFill>
                  <a:sysClr val="windowText" lastClr="000000"/>
                </a:solidFill>
              </a:rPr>
              <a:t>знаково-символические </a:t>
            </a:r>
            <a:r>
              <a:rPr lang="ru-RU" b="1" dirty="0">
                <a:solidFill>
                  <a:sysClr val="windowText" lastClr="000000"/>
                </a:solidFill>
              </a:rPr>
              <a:t>действия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62087" y="1606865"/>
            <a:ext cx="3249828" cy="505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619375" algn="l"/>
              </a:tabLst>
            </a:pPr>
            <a:r>
              <a:rPr lang="ru-RU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2016 год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619375" algn="l"/>
              </a:tabLst>
            </a:pPr>
            <a:r>
              <a:rPr lang="ru-RU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на основе информации в таблице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619375" algn="l"/>
              </a:tabLst>
            </a:pPr>
            <a:r>
              <a:rPr lang="ru-RU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10. К </a:t>
            </a:r>
            <a:r>
              <a:rPr lang="ru-RU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концу первого года жизни масса мальчиков в среднем увеличивается </a:t>
            </a:r>
            <a:endParaRPr lang="ru-RU" dirty="0" smtClean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19375" algn="l"/>
              </a:tabLst>
            </a:pPr>
            <a:r>
              <a:rPr lang="ru-RU" altLang="ru-RU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на 290%</a:t>
            </a:r>
            <a:endParaRPr lang="ru-RU" altLang="ru-RU" dirty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19375" algn="l"/>
              </a:tabLst>
            </a:pPr>
            <a:r>
              <a:rPr lang="ru-RU" altLang="ru-RU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2) в 2,9 раза</a:t>
            </a:r>
            <a:endParaRPr lang="ru-RU" altLang="ru-RU" dirty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19375" algn="l"/>
              </a:tabLst>
            </a:pPr>
            <a:r>
              <a:rPr lang="ru-RU" altLang="ru-RU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3) на 9,82 кг</a:t>
            </a:r>
            <a:endParaRPr lang="ru-RU" altLang="ru-RU" dirty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19375" algn="l"/>
              </a:tabLst>
            </a:pPr>
            <a:r>
              <a:rPr lang="ru-RU" altLang="ru-RU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4) на 3,97 </a:t>
            </a:r>
            <a:r>
              <a:rPr lang="ru-RU" altLang="ru-RU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кг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19375" algn="l"/>
              </a:tabLst>
            </a:pPr>
            <a:endParaRPr lang="ru-RU" altLang="ru-RU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11. На </a:t>
            </a:r>
            <a:r>
              <a:rPr lang="ru-RU" dirty="0">
                <a:solidFill>
                  <a:schemeClr val="bg1"/>
                </a:solidFill>
              </a:rPr>
              <a:t>сколько сантиметров  увеличение роста мальчиков превышает увеличение роста девочек к концу первых 6 месяцев?</a:t>
            </a:r>
          </a:p>
          <a:p>
            <a:r>
              <a:rPr lang="ru-RU" dirty="0">
                <a:solidFill>
                  <a:schemeClr val="bg1"/>
                </a:solidFill>
              </a:rPr>
              <a:t>Ответ ___________ см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3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8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Сравнительные результаты стартовых </a:t>
            </a:r>
            <a:r>
              <a:rPr lang="ru-RU" sz="32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 в 5 классе в 2015 и 2016 годах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458669"/>
              </p:ext>
            </p:extLst>
          </p:nvPr>
        </p:nvGraphicFramePr>
        <p:xfrm>
          <a:off x="451022" y="1558378"/>
          <a:ext cx="8309919" cy="4985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859795" y="1514416"/>
            <a:ext cx="3200399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6193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2016 год</a:t>
            </a:r>
          </a:p>
          <a:p>
            <a:pPr>
              <a:lnSpc>
                <a:spcPct val="115000"/>
              </a:lnSpc>
              <a:tabLst>
                <a:tab pos="26193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4. Аня  </a:t>
            </a:r>
            <a:r>
              <a:rPr lang="ru-RU" sz="1600" b="1" dirty="0">
                <a:solidFill>
                  <a:schemeClr val="bg1"/>
                </a:solidFill>
              </a:rPr>
              <a:t>живет в 10 минутах ходьбы от станции метро «Петроградская» (см. схему). Время проезда между станциями составляет в среднем 3 минуты. Сколько времени потребуется  Ане, чтобы от дома добраться до выставки?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619375" algn="l"/>
              </a:tabLs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12. Кто </a:t>
            </a:r>
            <a:r>
              <a:rPr lang="ru-RU" sz="16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из мальчиков составил план правильно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6193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С2. Кто </a:t>
            </a:r>
            <a:r>
              <a:rPr lang="ru-RU" sz="1600" b="1" dirty="0">
                <a:solidFill>
                  <a:schemeClr val="bg1"/>
                </a:solidFill>
              </a:rPr>
              <a:t>из мальчиков ошибся при составлении плана? В чём заключается ошибка? Если ошиблись несколько мальчиков, то опишите ошибку одного из них.</a:t>
            </a:r>
            <a:endParaRPr lang="ru-RU" sz="1600" b="1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42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1017</Words>
  <Application>Microsoft Office PowerPoint</Application>
  <PresentationFormat>Широкоэкранный</PresentationFormat>
  <Paragraphs>240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Результаты диагностических работ муниципального и регионального уровней в 5 классах общеобразовательных школ Киришского района</vt:lpstr>
      <vt:lpstr>Результаты исследования качества образования по русскому языку обучающихся Киришского района в 2015 и 2016 годах</vt:lpstr>
      <vt:lpstr>Результаты исследования качества образования по русскому языку обучающихся Киришского района в 2015 и 2016 годах</vt:lpstr>
      <vt:lpstr>Результаты исследования качества образования по русскому языку обучающихся Киришского района в 2015 и 2016 годах</vt:lpstr>
      <vt:lpstr>Результаты стартовой метапредметной работы в 5 классе по Киришскому району</vt:lpstr>
      <vt:lpstr>Слабые позиции по результатам стартовой метапредметной работы в 5 классе (2016г.)</vt:lpstr>
      <vt:lpstr>Сравнительные результаты стартовых метапредметных работ в 5 классе в 2015 и 2016 годах</vt:lpstr>
      <vt:lpstr>Сравнительные результаты стартовых метапредметных работ в 5 классе в 2015 и 2016 годах</vt:lpstr>
      <vt:lpstr>Сравнительные результаты стартовых метапредметных работ в 5 классе в 2015 и 2016 годах</vt:lpstr>
      <vt:lpstr>Сравнительные результаты стартовых метапредметных работ в 5 классе в 2015 и 2016 годах</vt:lpstr>
      <vt:lpstr>ПРИМЕРНАЯ ОСНОВНАЯ ОБРАЗОВАТЕЛЬНАЯ ПРОГРАММА ОСНОВНОГО ОБЩЕГО ОБРАЗОВАНИЯ</vt:lpstr>
      <vt:lpstr>ОЦЕНКА ПРЕДМЕТНЫХ РЕЗУЛЬТАТОВ</vt:lpstr>
      <vt:lpstr>ОЦЕНКА ПРЕДМЕТНЫХ РЕЗУЛЬТАТОВ</vt:lpstr>
      <vt:lpstr>ОЦЕНКА ПРЕДМЕТНЫХ РЕЗУЛЬТАТОВ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53</cp:revision>
  <dcterms:created xsi:type="dcterms:W3CDTF">2016-08-25T05:45:27Z</dcterms:created>
  <dcterms:modified xsi:type="dcterms:W3CDTF">2016-11-23T12:33:24Z</dcterms:modified>
</cp:coreProperties>
</file>