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64" autoAdjust="0"/>
  </p:normalViewPr>
  <p:slideViewPr>
    <p:cSldViewPr>
      <p:cViewPr varScale="1">
        <p:scale>
          <a:sx n="53" d="100"/>
          <a:sy n="53" d="100"/>
        </p:scale>
        <p:origin x="-7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CBA14-BA75-46B5-AA43-8F922170FDEC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C8878-9060-4AA4-B84D-497A50C75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550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C8878-9060-4AA4-B84D-497A50C752C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918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4C9B-D7D2-4FEC-8398-76DA91BD120F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D08F-753F-4E04-9750-BC96528923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31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4C9B-D7D2-4FEC-8398-76DA91BD120F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D08F-753F-4E04-9750-BC96528923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0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4C9B-D7D2-4FEC-8398-76DA91BD120F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D08F-753F-4E04-9750-BC96528923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99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4C9B-D7D2-4FEC-8398-76DA91BD120F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D08F-753F-4E04-9750-BC96528923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70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4C9B-D7D2-4FEC-8398-76DA91BD120F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D08F-753F-4E04-9750-BC96528923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94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4C9B-D7D2-4FEC-8398-76DA91BD120F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D08F-753F-4E04-9750-BC96528923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83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4C9B-D7D2-4FEC-8398-76DA91BD120F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D08F-753F-4E04-9750-BC96528923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12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4C9B-D7D2-4FEC-8398-76DA91BD120F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D08F-753F-4E04-9750-BC96528923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5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4C9B-D7D2-4FEC-8398-76DA91BD120F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D08F-753F-4E04-9750-BC96528923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72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4C9B-D7D2-4FEC-8398-76DA91BD120F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D08F-753F-4E04-9750-BC96528923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42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4C9B-D7D2-4FEC-8398-76DA91BD120F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D08F-753F-4E04-9750-BC96528923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57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94C9B-D7D2-4FEC-8398-76DA91BD120F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2D08F-753F-4E04-9750-BC96528923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17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619723"/>
          </a:xfrm>
        </p:spPr>
        <p:txBody>
          <a:bodyPr>
            <a:noAutofit/>
          </a:bodyPr>
          <a:lstStyle/>
          <a:p>
            <a:r>
              <a:rPr lang="ru-RU" sz="6000" b="1" dirty="0" err="1" smtClean="0"/>
              <a:t>Аграмматическая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дисграфия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chemeClr val="tx2"/>
                </a:solidFill>
              </a:rPr>
              <a:t>Родовые окончания прилагательных</a:t>
            </a:r>
            <a:endParaRPr lang="ru-RU" sz="44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1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-1107504"/>
            <a:ext cx="7772400" cy="3483818"/>
          </a:xfrm>
        </p:spPr>
        <p:txBody>
          <a:bodyPr/>
          <a:lstStyle/>
          <a:p>
            <a:r>
              <a:rPr lang="ru-RU" b="1" dirty="0" smtClean="0"/>
              <a:t>Из </a:t>
            </a:r>
            <a:r>
              <a:rPr lang="ru-RU" sz="4800" b="1" dirty="0" smtClean="0"/>
              <a:t>дерева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536" y="4941168"/>
            <a:ext cx="8568952" cy="17526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tx2"/>
                </a:solidFill>
              </a:rPr>
              <a:t>деревянн</a:t>
            </a:r>
            <a:r>
              <a:rPr lang="ru-RU" sz="3600" b="1" dirty="0" smtClean="0">
                <a:solidFill>
                  <a:srgbClr val="C00000"/>
                </a:solidFill>
              </a:rPr>
              <a:t>ый</a:t>
            </a:r>
            <a:r>
              <a:rPr lang="ru-RU" sz="3600" b="1" dirty="0" smtClean="0">
                <a:solidFill>
                  <a:schemeClr val="tx2"/>
                </a:solidFill>
              </a:rPr>
              <a:t>   деревянн</a:t>
            </a:r>
            <a:r>
              <a:rPr lang="ru-RU" sz="3600" b="1" dirty="0" smtClean="0">
                <a:solidFill>
                  <a:srgbClr val="C00000"/>
                </a:solidFill>
              </a:rPr>
              <a:t>ая</a:t>
            </a:r>
            <a:r>
              <a:rPr lang="ru-RU" sz="3600" b="1" dirty="0" smtClean="0">
                <a:solidFill>
                  <a:schemeClr val="tx2"/>
                </a:solidFill>
              </a:rPr>
              <a:t>   деревянн</a:t>
            </a:r>
            <a:r>
              <a:rPr lang="ru-RU" sz="3600" b="1" dirty="0" smtClean="0">
                <a:solidFill>
                  <a:srgbClr val="C00000"/>
                </a:solidFill>
              </a:rPr>
              <a:t>ое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054" name="Picture 6" descr="C:\Users\Андрей\Desktop\стул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580283" cy="31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Андрей\Desktop\линей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54840" y="1627984"/>
            <a:ext cx="3256510" cy="311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Андрей\Desktop\весло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8"/>
          <a:stretch>
            <a:fillRect/>
          </a:stretch>
        </p:blipFill>
        <p:spPr bwMode="auto">
          <a:xfrm>
            <a:off x="5796135" y="1844825"/>
            <a:ext cx="3071639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16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346728"/>
              </p:ext>
            </p:extLst>
          </p:nvPr>
        </p:nvGraphicFramePr>
        <p:xfrm>
          <a:off x="395536" y="1628800"/>
          <a:ext cx="82296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82920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он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она</a:t>
                      </a:r>
                      <a:endParaRPr lang="ru-RU" sz="6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оно</a:t>
                      </a:r>
                      <a:endParaRPr lang="ru-RU" sz="6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2"/>
                          </a:solidFill>
                        </a:rPr>
                        <a:t>Какой?</a:t>
                      </a:r>
                    </a:p>
                    <a:p>
                      <a:pPr algn="ctr"/>
                      <a:endParaRPr lang="ru-RU" sz="4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2"/>
                          </a:solidFill>
                        </a:rPr>
                        <a:t>Какая?</a:t>
                      </a:r>
                      <a:endParaRPr lang="ru-RU" sz="4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2"/>
                          </a:solidFill>
                        </a:rPr>
                        <a:t>Какое?</a:t>
                      </a:r>
                      <a:endParaRPr lang="ru-RU" sz="4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None/>
                      </a:pPr>
                      <a:r>
                        <a:rPr lang="ru-RU" sz="48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ru-RU" sz="4800" b="1" dirty="0" err="1" smtClean="0">
                          <a:solidFill>
                            <a:srgbClr val="C00000"/>
                          </a:solidFill>
                        </a:rPr>
                        <a:t>ый</a:t>
                      </a:r>
                      <a:r>
                        <a:rPr lang="ru-RU" sz="4800" b="1" dirty="0" smtClean="0">
                          <a:solidFill>
                            <a:srgbClr val="C00000"/>
                          </a:solidFill>
                        </a:rPr>
                        <a:t>, -</a:t>
                      </a:r>
                      <a:r>
                        <a:rPr lang="ru-RU" sz="4800" b="1" dirty="0" err="1" smtClean="0">
                          <a:solidFill>
                            <a:srgbClr val="C00000"/>
                          </a:solidFill>
                        </a:rPr>
                        <a:t>ий</a:t>
                      </a:r>
                      <a:r>
                        <a:rPr lang="ru-RU" sz="4800" b="1" dirty="0" smtClean="0">
                          <a:solidFill>
                            <a:srgbClr val="C00000"/>
                          </a:solidFill>
                        </a:rPr>
                        <a:t>, -ой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ru-RU" sz="4800" b="1" dirty="0" err="1" smtClean="0">
                          <a:solidFill>
                            <a:srgbClr val="C00000"/>
                          </a:solidFill>
                        </a:rPr>
                        <a:t>ая</a:t>
                      </a:r>
                      <a:r>
                        <a:rPr lang="ru-RU" sz="4800" b="1" dirty="0" smtClean="0">
                          <a:solidFill>
                            <a:srgbClr val="C00000"/>
                          </a:solidFill>
                        </a:rPr>
                        <a:t>, -</a:t>
                      </a:r>
                      <a:r>
                        <a:rPr lang="ru-RU" sz="4800" b="1" dirty="0" err="1" smtClean="0">
                          <a:solidFill>
                            <a:srgbClr val="C00000"/>
                          </a:solidFill>
                        </a:rPr>
                        <a:t>яя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ru-RU" sz="4800" b="1" dirty="0" err="1" smtClean="0">
                          <a:solidFill>
                            <a:srgbClr val="C00000"/>
                          </a:solidFill>
                        </a:rPr>
                        <a:t>ое</a:t>
                      </a:r>
                      <a:r>
                        <a:rPr lang="ru-RU" sz="4800" b="1" dirty="0" smtClean="0">
                          <a:solidFill>
                            <a:srgbClr val="C00000"/>
                          </a:solidFill>
                        </a:rPr>
                        <a:t>, -ее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C00000"/>
                </a:solidFill>
              </a:rPr>
              <a:t>З а п о м н и!</a:t>
            </a:r>
            <a:endParaRPr lang="ru-RU" sz="8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8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Вставь окончания: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</a:p>
          <a:p>
            <a:pPr marL="0" indent="0">
              <a:buNone/>
            </a:pPr>
            <a:r>
              <a:rPr lang="ru-RU" sz="4800" b="1" i="1" dirty="0" err="1" smtClean="0">
                <a:solidFill>
                  <a:schemeClr val="tx2">
                    <a:lumMod val="75000"/>
                  </a:schemeClr>
                </a:solidFill>
              </a:rPr>
              <a:t>Зимн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…  день, сер…  кошка,  </a:t>
            </a:r>
            <a:r>
              <a:rPr lang="ru-RU" sz="4800" b="1" i="1" dirty="0" err="1" smtClean="0">
                <a:solidFill>
                  <a:schemeClr val="tx2">
                    <a:lumMod val="75000"/>
                  </a:schemeClr>
                </a:solidFill>
              </a:rPr>
              <a:t>ярк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…  солнце,  </a:t>
            </a:r>
            <a:r>
              <a:rPr lang="ru-RU" sz="4800" b="1" i="1" dirty="0" err="1" smtClean="0">
                <a:solidFill>
                  <a:schemeClr val="tx2">
                    <a:lumMod val="75000"/>
                  </a:schemeClr>
                </a:solidFill>
              </a:rPr>
              <a:t>стройн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…  берёза,  </a:t>
            </a:r>
            <a:r>
              <a:rPr lang="ru-RU" sz="4800" b="1" i="1" dirty="0" err="1" smtClean="0">
                <a:solidFill>
                  <a:schemeClr val="tx2">
                    <a:lumMod val="75000"/>
                  </a:schemeClr>
                </a:solidFill>
              </a:rPr>
              <a:t>красн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…  мяч,  </a:t>
            </a:r>
            <a:r>
              <a:rPr lang="ru-RU" sz="4800" b="1" i="1" dirty="0" err="1" smtClean="0">
                <a:solidFill>
                  <a:schemeClr val="tx2">
                    <a:lumMod val="75000"/>
                  </a:schemeClr>
                </a:solidFill>
              </a:rPr>
              <a:t>летн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…  утро,  стар…  шляпа,  </a:t>
            </a:r>
            <a:r>
              <a:rPr lang="ru-RU" sz="4800" b="1" i="1" dirty="0" err="1" smtClean="0">
                <a:solidFill>
                  <a:schemeClr val="tx2">
                    <a:lumMod val="75000"/>
                  </a:schemeClr>
                </a:solidFill>
              </a:rPr>
              <a:t>ранн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…  весна,  свеж…  ветер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06916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Проверь себя: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</a:p>
          <a:p>
            <a:pPr marL="0" indent="0">
              <a:buNone/>
            </a:pP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Зимн</a:t>
            </a:r>
            <a:r>
              <a:rPr lang="ru-RU" sz="4800" b="1" i="1" dirty="0" smtClean="0">
                <a:solidFill>
                  <a:srgbClr val="C00000"/>
                </a:solidFill>
              </a:rPr>
              <a:t>ий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 день,  сер</a:t>
            </a:r>
            <a:r>
              <a:rPr lang="ru-RU" sz="4800" b="1" i="1" dirty="0" smtClean="0">
                <a:solidFill>
                  <a:srgbClr val="C00000"/>
                </a:solidFill>
              </a:rPr>
              <a:t>ая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 кошка,  ярк</a:t>
            </a:r>
            <a:r>
              <a:rPr lang="ru-RU" sz="4800" b="1" i="1" dirty="0" smtClean="0">
                <a:solidFill>
                  <a:srgbClr val="C00000"/>
                </a:solidFill>
              </a:rPr>
              <a:t>ое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 солнце,  стройн</a:t>
            </a:r>
            <a:r>
              <a:rPr lang="ru-RU" sz="4800" b="1" i="1" dirty="0" smtClean="0">
                <a:solidFill>
                  <a:srgbClr val="C00000"/>
                </a:solidFill>
              </a:rPr>
              <a:t>ая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  берёза,  красн</a:t>
            </a:r>
            <a:r>
              <a:rPr lang="ru-RU" sz="4800" b="1" i="1" dirty="0" smtClean="0">
                <a:solidFill>
                  <a:srgbClr val="C00000"/>
                </a:solidFill>
              </a:rPr>
              <a:t>ый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  мяч,  летн</a:t>
            </a:r>
            <a:r>
              <a:rPr lang="ru-RU" sz="4800" b="1" i="1" dirty="0" smtClean="0">
                <a:solidFill>
                  <a:srgbClr val="C00000"/>
                </a:solidFill>
              </a:rPr>
              <a:t>ее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  утро,  стар</a:t>
            </a:r>
            <a:r>
              <a:rPr lang="ru-RU" sz="4800" b="1" i="1" dirty="0" smtClean="0">
                <a:solidFill>
                  <a:srgbClr val="C00000"/>
                </a:solidFill>
              </a:rPr>
              <a:t>ая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  шляпа,  ранн</a:t>
            </a:r>
            <a:r>
              <a:rPr lang="ru-RU" sz="4800" b="1" i="1" dirty="0" smtClean="0">
                <a:solidFill>
                  <a:srgbClr val="C00000"/>
                </a:solidFill>
              </a:rPr>
              <a:t>яя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  весна,  свеж</a:t>
            </a:r>
            <a:r>
              <a:rPr lang="ru-RU" sz="4800" b="1" i="1" dirty="0" smtClean="0">
                <a:solidFill>
                  <a:srgbClr val="C00000"/>
                </a:solidFill>
              </a:rPr>
              <a:t>ий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  ветер.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9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269776"/>
            <a:ext cx="8229600" cy="1143000"/>
          </a:xfrm>
        </p:spPr>
        <p:txBody>
          <a:bodyPr/>
          <a:lstStyle/>
          <a:p>
            <a:r>
              <a:rPr lang="ru-RU" sz="5400" b="1" i="1" dirty="0" smtClean="0">
                <a:solidFill>
                  <a:schemeClr val="tx2"/>
                </a:solidFill>
              </a:rPr>
              <a:t>Говори и пиши правильно</a:t>
            </a:r>
            <a:r>
              <a:rPr lang="ru-RU" b="1" i="1" dirty="0" smtClean="0">
                <a:solidFill>
                  <a:schemeClr val="tx2"/>
                </a:solidFill>
              </a:rPr>
              <a:t>!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C:\Users\Андрей\Desktop\ко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719" y="893809"/>
            <a:ext cx="3784513" cy="568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61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Предметы делятся на:</a:t>
            </a:r>
            <a:endParaRPr lang="ru-RU" sz="54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Мужской род   Женский род  Средний род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 </a:t>
            </a:r>
            <a:r>
              <a:rPr lang="ru-RU" sz="4000" b="1" dirty="0" smtClean="0">
                <a:solidFill>
                  <a:srgbClr val="C00000"/>
                </a:solidFill>
              </a:rPr>
              <a:t>он </a:t>
            </a:r>
            <a:r>
              <a:rPr lang="ru-RU" sz="4000" b="1" dirty="0" smtClean="0">
                <a:solidFill>
                  <a:srgbClr val="FF0000"/>
                </a:solidFill>
              </a:rPr>
              <a:t>                </a:t>
            </a:r>
            <a:r>
              <a:rPr lang="ru-RU" sz="4000" b="1" dirty="0" smtClean="0">
                <a:solidFill>
                  <a:srgbClr val="C00000"/>
                </a:solidFill>
              </a:rPr>
              <a:t>она                оно</a:t>
            </a:r>
          </a:p>
          <a:p>
            <a:pPr marL="0" indent="0" algn="ctr">
              <a:buNone/>
            </a:pPr>
            <a:r>
              <a:rPr lang="ru-RU" dirty="0" smtClean="0"/>
              <a:t> мой                     моя                      моё</a:t>
            </a:r>
            <a:endParaRPr lang="ru-RU" dirty="0"/>
          </a:p>
        </p:txBody>
      </p:sp>
      <p:pic>
        <p:nvPicPr>
          <p:cNvPr id="1026" name="Picture 2" descr="C:\Users\Андрей\Desktop\апельсин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60" y="5157192"/>
            <a:ext cx="1296144" cy="121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дрей\Desktop\дом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60" y="3682752"/>
            <a:ext cx="1405082" cy="11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дрей\Desktop\машинка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974" y="3598426"/>
            <a:ext cx="158417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дрей\Desktop\сумка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83" y="5189269"/>
            <a:ext cx="1512167" cy="11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дрей\Desktop\картинки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69753"/>
            <a:ext cx="1440160" cy="138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ндрей\Desktop\ведро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89269"/>
            <a:ext cx="1296144" cy="124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90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183" y="3789040"/>
            <a:ext cx="5486400" cy="56673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Какой?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797152"/>
            <a:ext cx="7272808" cy="444822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tx2"/>
                </a:solidFill>
              </a:rPr>
              <a:t>Оранжев</a:t>
            </a:r>
            <a:r>
              <a:rPr lang="ru-RU" sz="5400" b="1" i="1" dirty="0" smtClean="0">
                <a:solidFill>
                  <a:srgbClr val="C00000"/>
                </a:solidFill>
              </a:rPr>
              <a:t>ый</a:t>
            </a:r>
            <a:r>
              <a:rPr lang="ru-RU" sz="5400" b="1" i="1" dirty="0" smtClean="0">
                <a:solidFill>
                  <a:schemeClr val="tx2"/>
                </a:solidFill>
              </a:rPr>
              <a:t>,</a:t>
            </a:r>
            <a:r>
              <a:rPr lang="ru-RU" sz="5400" dirty="0" smtClean="0"/>
              <a:t> </a:t>
            </a:r>
            <a:r>
              <a:rPr lang="ru-RU" sz="5400" b="1" i="1" dirty="0" smtClean="0">
                <a:solidFill>
                  <a:schemeClr val="tx2"/>
                </a:solidFill>
              </a:rPr>
              <a:t>сладк</a:t>
            </a:r>
            <a:r>
              <a:rPr lang="ru-RU" sz="5400" b="1" i="1" dirty="0" smtClean="0">
                <a:solidFill>
                  <a:srgbClr val="C00000"/>
                </a:solidFill>
              </a:rPr>
              <a:t>ий</a:t>
            </a:r>
            <a:r>
              <a:rPr lang="ru-RU" sz="5400" b="1" i="1" dirty="0" smtClean="0">
                <a:solidFill>
                  <a:schemeClr val="tx2"/>
                </a:solidFill>
              </a:rPr>
              <a:t>, больш</a:t>
            </a:r>
            <a:r>
              <a:rPr lang="ru-RU" sz="5400" b="1" i="1" dirty="0" smtClean="0">
                <a:solidFill>
                  <a:srgbClr val="C00000"/>
                </a:solidFill>
              </a:rPr>
              <a:t>ой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Андрей\Desktop\апельсин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664"/>
            <a:ext cx="4791422" cy="41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60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186" y="2564904"/>
            <a:ext cx="4488748" cy="203064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Какая?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7704" y="5013176"/>
            <a:ext cx="5486400" cy="1015008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tx2"/>
                </a:solidFill>
              </a:rPr>
              <a:t>Спел</a:t>
            </a:r>
            <a:r>
              <a:rPr lang="ru-RU" sz="5400" b="1" i="1" dirty="0" smtClean="0">
                <a:solidFill>
                  <a:srgbClr val="C00000"/>
                </a:solidFill>
              </a:rPr>
              <a:t>ая</a:t>
            </a:r>
            <a:r>
              <a:rPr lang="ru-RU" sz="5400" b="1" i="1" dirty="0" smtClean="0">
                <a:solidFill>
                  <a:schemeClr val="tx2"/>
                </a:solidFill>
              </a:rPr>
              <a:t>, сочн</a:t>
            </a:r>
            <a:r>
              <a:rPr lang="ru-RU" sz="5400" b="1" i="1" dirty="0" smtClean="0">
                <a:solidFill>
                  <a:srgbClr val="C00000"/>
                </a:solidFill>
              </a:rPr>
              <a:t>ая</a:t>
            </a:r>
            <a:r>
              <a:rPr lang="ru-RU" sz="5400" b="1" i="1" dirty="0" smtClean="0">
                <a:solidFill>
                  <a:schemeClr val="tx2"/>
                </a:solidFill>
              </a:rPr>
              <a:t>, летн</a:t>
            </a:r>
            <a:r>
              <a:rPr lang="ru-RU" sz="5400" b="1" i="1" dirty="0" smtClean="0">
                <a:solidFill>
                  <a:srgbClr val="C00000"/>
                </a:solidFill>
              </a:rPr>
              <a:t>яя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Андрей\Desktop\груш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4" t="3333" r="11236" b="5000"/>
          <a:stretch>
            <a:fillRect/>
          </a:stretch>
        </p:blipFill>
        <p:spPr bwMode="auto">
          <a:xfrm>
            <a:off x="3707904" y="404664"/>
            <a:ext cx="46085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57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3861048"/>
            <a:ext cx="5486400" cy="56673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Какое?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547664" y="4797152"/>
            <a:ext cx="5486400" cy="588838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</a:rPr>
              <a:t>Жёлт</a:t>
            </a:r>
            <a:r>
              <a:rPr lang="ru-RU" sz="5400" b="1" i="1" dirty="0" smtClean="0">
                <a:solidFill>
                  <a:srgbClr val="C00000"/>
                </a:solidFill>
              </a:rPr>
              <a:t>ое</a:t>
            </a:r>
            <a:r>
              <a:rPr lang="ru-RU" sz="5400" b="1" i="1" dirty="0" smtClean="0">
                <a:solidFill>
                  <a:srgbClr val="0070C0"/>
                </a:solidFill>
              </a:rPr>
              <a:t>, сладк</a:t>
            </a:r>
            <a:r>
              <a:rPr lang="ru-RU" sz="5400" b="1" i="1" dirty="0" smtClean="0">
                <a:solidFill>
                  <a:srgbClr val="C00000"/>
                </a:solidFill>
              </a:rPr>
              <a:t>ое</a:t>
            </a:r>
            <a:r>
              <a:rPr lang="ru-RU" sz="5400" b="1" i="1" dirty="0" smtClean="0">
                <a:solidFill>
                  <a:srgbClr val="0070C0"/>
                </a:solidFill>
              </a:rPr>
              <a:t>, осенн</a:t>
            </a:r>
            <a:r>
              <a:rPr lang="ru-RU" sz="5400" b="1" i="1" dirty="0" smtClean="0">
                <a:solidFill>
                  <a:srgbClr val="C00000"/>
                </a:solidFill>
              </a:rPr>
              <a:t>ее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C:\Users\Андрей\Desktop\картинки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20688"/>
            <a:ext cx="48245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7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902073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Если вопрос </a:t>
            </a:r>
            <a:r>
              <a:rPr lang="ru-RU" sz="4800" b="1" i="1" dirty="0" smtClean="0">
                <a:solidFill>
                  <a:srgbClr val="C00000"/>
                </a:solidFill>
              </a:rPr>
              <a:t>какой?    </a:t>
            </a:r>
            <a:r>
              <a:rPr lang="ru-RU" sz="4800" b="1" dirty="0" smtClean="0"/>
              <a:t> Пишем мы  </a:t>
            </a:r>
            <a:r>
              <a:rPr lang="ru-RU" sz="4800" b="1" i="1" dirty="0" smtClean="0">
                <a:solidFill>
                  <a:srgbClr val="C00000"/>
                </a:solidFill>
              </a:rPr>
              <a:t>-</a:t>
            </a:r>
            <a:r>
              <a:rPr lang="ru-RU" sz="4800" b="1" i="1" dirty="0" err="1" smtClean="0">
                <a:solidFill>
                  <a:srgbClr val="C00000"/>
                </a:solidFill>
              </a:rPr>
              <a:t>ый</a:t>
            </a:r>
            <a:r>
              <a:rPr lang="ru-RU" sz="4800" b="1" i="1" dirty="0" smtClean="0">
                <a:solidFill>
                  <a:srgbClr val="C00000"/>
                </a:solidFill>
              </a:rPr>
              <a:t>, -</a:t>
            </a:r>
            <a:r>
              <a:rPr lang="ru-RU" sz="4800" b="1" i="1" dirty="0" err="1" smtClean="0">
                <a:solidFill>
                  <a:srgbClr val="C00000"/>
                </a:solidFill>
              </a:rPr>
              <a:t>ий</a:t>
            </a:r>
            <a:r>
              <a:rPr lang="ru-RU" sz="4800" b="1" i="1" dirty="0" smtClean="0">
                <a:solidFill>
                  <a:srgbClr val="C00000"/>
                </a:solidFill>
              </a:rPr>
              <a:t>, -ой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-828600" y="2060848"/>
            <a:ext cx="9001000" cy="1536576"/>
          </a:xfrm>
        </p:spPr>
        <p:txBody>
          <a:bodyPr>
            <a:noAutofit/>
          </a:bodyPr>
          <a:lstStyle/>
          <a:p>
            <a:pPr algn="l"/>
            <a:r>
              <a:rPr lang="ru-RU" sz="4400" b="1" i="1" dirty="0" smtClean="0">
                <a:solidFill>
                  <a:schemeClr val="tx2"/>
                </a:solidFill>
              </a:rPr>
              <a:t>              Овраг больш</a:t>
            </a:r>
            <a:r>
              <a:rPr lang="ru-RU" sz="4400" b="1" i="1" dirty="0" smtClean="0">
                <a:solidFill>
                  <a:srgbClr val="C00000"/>
                </a:solidFill>
              </a:rPr>
              <a:t>ой</a:t>
            </a:r>
            <a:r>
              <a:rPr lang="ru-RU" sz="4400" b="1" i="1" dirty="0" smtClean="0">
                <a:solidFill>
                  <a:schemeClr val="tx2"/>
                </a:solidFill>
              </a:rPr>
              <a:t>,</a:t>
            </a:r>
          </a:p>
          <a:p>
            <a:pPr algn="l"/>
            <a:r>
              <a:rPr lang="ru-RU" sz="4400" b="1" i="1" dirty="0" smtClean="0">
                <a:solidFill>
                  <a:schemeClr val="tx2"/>
                </a:solidFill>
              </a:rPr>
              <a:t>                   Обрыв крут</a:t>
            </a:r>
            <a:r>
              <a:rPr lang="ru-RU" sz="4400" b="1" i="1" dirty="0" smtClean="0">
                <a:solidFill>
                  <a:srgbClr val="C00000"/>
                </a:solidFill>
              </a:rPr>
              <a:t>ой</a:t>
            </a:r>
            <a:r>
              <a:rPr lang="ru-RU" sz="4400" b="1" i="1" dirty="0" smtClean="0">
                <a:solidFill>
                  <a:schemeClr val="tx2"/>
                </a:solidFill>
              </a:rPr>
              <a:t>,</a:t>
            </a:r>
          </a:p>
          <a:p>
            <a:pPr algn="l"/>
            <a:r>
              <a:rPr lang="ru-RU" sz="4400" b="1" i="1" dirty="0" smtClean="0">
                <a:solidFill>
                  <a:schemeClr val="tx2"/>
                </a:solidFill>
              </a:rPr>
              <a:t>                       Тигр полосат</a:t>
            </a:r>
            <a:r>
              <a:rPr lang="ru-RU" sz="4400" b="1" i="1" dirty="0" smtClean="0">
                <a:solidFill>
                  <a:srgbClr val="C00000"/>
                </a:solidFill>
              </a:rPr>
              <a:t>ый</a:t>
            </a:r>
            <a:r>
              <a:rPr lang="ru-RU" sz="4400" b="1" i="1" dirty="0" smtClean="0">
                <a:solidFill>
                  <a:schemeClr val="tx2"/>
                </a:solidFill>
              </a:rPr>
              <a:t>,</a:t>
            </a:r>
          </a:p>
          <a:p>
            <a:pPr algn="l"/>
            <a:r>
              <a:rPr lang="ru-RU" sz="4400" b="1" i="1" dirty="0" smtClean="0">
                <a:solidFill>
                  <a:schemeClr val="tx2"/>
                </a:solidFill>
              </a:rPr>
              <a:t>                           Котик усат</a:t>
            </a:r>
            <a:r>
              <a:rPr lang="ru-RU" sz="4400" b="1" i="1" dirty="0" smtClean="0">
                <a:solidFill>
                  <a:srgbClr val="C00000"/>
                </a:solidFill>
              </a:rPr>
              <a:t>ый</a:t>
            </a:r>
            <a:r>
              <a:rPr lang="ru-RU" sz="4400" b="1" i="1" dirty="0" smtClean="0">
                <a:solidFill>
                  <a:schemeClr val="tx2"/>
                </a:solidFill>
              </a:rPr>
              <a:t>,</a:t>
            </a:r>
          </a:p>
          <a:p>
            <a:pPr algn="l"/>
            <a:r>
              <a:rPr lang="ru-RU" sz="4400" b="1" i="1" dirty="0" smtClean="0">
                <a:solidFill>
                  <a:schemeClr val="tx2"/>
                </a:solidFill>
              </a:rPr>
              <a:t>                                Край далёк</a:t>
            </a:r>
            <a:r>
              <a:rPr lang="ru-RU" sz="4400" b="1" i="1" dirty="0" smtClean="0">
                <a:solidFill>
                  <a:srgbClr val="C00000"/>
                </a:solidFill>
              </a:rPr>
              <a:t>ий</a:t>
            </a:r>
            <a:r>
              <a:rPr lang="ru-RU" sz="4400" b="1" i="1" dirty="0" smtClean="0">
                <a:solidFill>
                  <a:schemeClr val="tx2"/>
                </a:solidFill>
              </a:rPr>
              <a:t>,</a:t>
            </a:r>
          </a:p>
          <a:p>
            <a:pPr algn="l"/>
            <a:r>
              <a:rPr lang="ru-RU" sz="4400" b="1" i="1" dirty="0" smtClean="0">
                <a:solidFill>
                  <a:schemeClr val="tx2"/>
                </a:solidFill>
              </a:rPr>
              <a:t>                                      Дуб высок</a:t>
            </a:r>
            <a:r>
              <a:rPr lang="ru-RU" sz="4400" b="1" i="1" dirty="0" smtClean="0">
                <a:solidFill>
                  <a:srgbClr val="C00000"/>
                </a:solidFill>
              </a:rPr>
              <a:t>ий</a:t>
            </a:r>
          </a:p>
          <a:p>
            <a:endParaRPr lang="ru-RU" sz="4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1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Если вопрос </a:t>
            </a:r>
            <a:r>
              <a:rPr lang="ru-RU" sz="4800" b="1" i="1" dirty="0" smtClean="0">
                <a:solidFill>
                  <a:srgbClr val="C00000"/>
                </a:solidFill>
              </a:rPr>
              <a:t>какая?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Пишем мы  </a:t>
            </a:r>
            <a:r>
              <a:rPr lang="ru-RU" sz="4800" b="1" i="1" dirty="0" smtClean="0">
                <a:solidFill>
                  <a:srgbClr val="C00000"/>
                </a:solidFill>
              </a:rPr>
              <a:t>-</a:t>
            </a:r>
            <a:r>
              <a:rPr lang="ru-RU" sz="4800" b="1" i="1" dirty="0" err="1" smtClean="0">
                <a:solidFill>
                  <a:srgbClr val="C00000"/>
                </a:solidFill>
              </a:rPr>
              <a:t>ая</a:t>
            </a:r>
            <a:r>
              <a:rPr lang="ru-RU" sz="4800" b="1" i="1" dirty="0" smtClean="0">
                <a:solidFill>
                  <a:srgbClr val="C00000"/>
                </a:solidFill>
              </a:rPr>
              <a:t>, -</a:t>
            </a:r>
            <a:r>
              <a:rPr lang="ru-RU" sz="4800" b="1" i="1" dirty="0" err="1" smtClean="0">
                <a:solidFill>
                  <a:srgbClr val="C00000"/>
                </a:solidFill>
              </a:rPr>
              <a:t>яя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564904"/>
            <a:ext cx="11109920" cy="3805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i="1" dirty="0" smtClean="0">
                <a:solidFill>
                  <a:schemeClr val="tx2"/>
                </a:solidFill>
              </a:rPr>
              <a:t>          Горка высок</a:t>
            </a:r>
            <a:r>
              <a:rPr lang="ru-RU" sz="4800" b="1" i="1" dirty="0" smtClean="0">
                <a:solidFill>
                  <a:srgbClr val="C00000"/>
                </a:solidFill>
              </a:rPr>
              <a:t>ая</a:t>
            </a:r>
            <a:r>
              <a:rPr lang="ru-RU" sz="4800" b="1" i="1" dirty="0" smtClean="0">
                <a:solidFill>
                  <a:schemeClr val="tx2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4800" b="1" i="1" dirty="0" smtClean="0">
                <a:solidFill>
                  <a:schemeClr val="tx2"/>
                </a:solidFill>
              </a:rPr>
              <a:t>               Речка глубок</a:t>
            </a:r>
            <a:r>
              <a:rPr lang="ru-RU" sz="4800" b="1" i="1" dirty="0" smtClean="0">
                <a:solidFill>
                  <a:srgbClr val="C00000"/>
                </a:solidFill>
              </a:rPr>
              <a:t>ая</a:t>
            </a:r>
            <a:r>
              <a:rPr lang="ru-RU" sz="4800" b="1" dirty="0" smtClean="0">
                <a:solidFill>
                  <a:schemeClr val="tx2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4800" b="1" i="1" dirty="0" smtClean="0">
                <a:solidFill>
                  <a:schemeClr val="tx2"/>
                </a:solidFill>
              </a:rPr>
              <a:t>                    Заря весенн</a:t>
            </a:r>
            <a:r>
              <a:rPr lang="ru-RU" sz="4800" b="1" i="1" dirty="0" smtClean="0">
                <a:solidFill>
                  <a:srgbClr val="C00000"/>
                </a:solidFill>
              </a:rPr>
              <a:t>яя</a:t>
            </a:r>
            <a:r>
              <a:rPr lang="ru-RU" sz="4800" b="1" i="1" dirty="0" smtClean="0">
                <a:solidFill>
                  <a:schemeClr val="tx2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4800" b="1" i="1" dirty="0" smtClean="0">
                <a:solidFill>
                  <a:schemeClr val="tx2"/>
                </a:solidFill>
              </a:rPr>
              <a:t>                         А ночь осенн</a:t>
            </a:r>
            <a:r>
              <a:rPr lang="ru-RU" sz="4800" b="1" i="1" dirty="0" smtClean="0">
                <a:solidFill>
                  <a:srgbClr val="C00000"/>
                </a:solidFill>
              </a:rPr>
              <a:t>яя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Если вопрос </a:t>
            </a:r>
            <a:r>
              <a:rPr lang="ru-RU" sz="4800" b="1" i="1" dirty="0" smtClean="0">
                <a:solidFill>
                  <a:srgbClr val="C00000"/>
                </a:solidFill>
              </a:rPr>
              <a:t>какое?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Пишем мы  </a:t>
            </a:r>
            <a:r>
              <a:rPr lang="ru-RU" sz="4800" b="1" i="1" dirty="0" smtClean="0">
                <a:solidFill>
                  <a:srgbClr val="C00000"/>
                </a:solidFill>
              </a:rPr>
              <a:t>-ее, -</a:t>
            </a:r>
            <a:r>
              <a:rPr lang="ru-RU" sz="4800" b="1" i="1" dirty="0" err="1" smtClean="0">
                <a:solidFill>
                  <a:srgbClr val="C00000"/>
                </a:solidFill>
              </a:rPr>
              <a:t>ое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i="1" dirty="0" smtClean="0">
                <a:solidFill>
                  <a:schemeClr val="tx2"/>
                </a:solidFill>
              </a:rPr>
              <a:t>          </a:t>
            </a:r>
            <a:r>
              <a:rPr lang="ru-RU" sz="4800" b="1" i="1" dirty="0" smtClean="0">
                <a:solidFill>
                  <a:schemeClr val="tx2"/>
                </a:solidFill>
              </a:rPr>
              <a:t>Небо высок</a:t>
            </a:r>
            <a:r>
              <a:rPr lang="ru-RU" sz="4800" b="1" i="1" dirty="0" smtClean="0">
                <a:solidFill>
                  <a:srgbClr val="C00000"/>
                </a:solidFill>
              </a:rPr>
              <a:t>ое</a:t>
            </a:r>
            <a:r>
              <a:rPr lang="ru-RU" sz="4800" b="1" i="1" dirty="0" smtClean="0">
                <a:solidFill>
                  <a:schemeClr val="tx2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4800" b="1" i="1" dirty="0" smtClean="0">
                <a:solidFill>
                  <a:schemeClr val="tx2"/>
                </a:solidFill>
              </a:rPr>
              <a:t>               Море глубок</a:t>
            </a:r>
            <a:r>
              <a:rPr lang="ru-RU" sz="4800" b="1" i="1" dirty="0" smtClean="0">
                <a:solidFill>
                  <a:srgbClr val="C00000"/>
                </a:solidFill>
              </a:rPr>
              <a:t>ое</a:t>
            </a:r>
            <a:r>
              <a:rPr lang="ru-RU" sz="4800" b="1" i="1" dirty="0" smtClean="0">
                <a:solidFill>
                  <a:srgbClr val="0070C0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4800" b="1" i="1" dirty="0" smtClean="0">
                <a:solidFill>
                  <a:schemeClr val="tx2"/>
                </a:solidFill>
              </a:rPr>
              <a:t>                    Утро осенн</a:t>
            </a:r>
            <a:r>
              <a:rPr lang="ru-RU" sz="4800" b="1" i="1" dirty="0" smtClean="0">
                <a:solidFill>
                  <a:srgbClr val="C00000"/>
                </a:solidFill>
              </a:rPr>
              <a:t>ее</a:t>
            </a:r>
            <a:r>
              <a:rPr lang="ru-RU" sz="4800" b="1" i="1" dirty="0" smtClean="0">
                <a:solidFill>
                  <a:schemeClr val="tx2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4800" b="1" i="1" dirty="0" smtClean="0">
                <a:solidFill>
                  <a:schemeClr val="tx2"/>
                </a:solidFill>
              </a:rPr>
              <a:t>                         Солнце весенн</a:t>
            </a:r>
            <a:r>
              <a:rPr lang="ru-RU" sz="4800" b="1" i="1" dirty="0" smtClean="0">
                <a:solidFill>
                  <a:srgbClr val="C00000"/>
                </a:solidFill>
              </a:rPr>
              <a:t>ее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7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9552" y="195939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Из железа:</a:t>
            </a:r>
            <a:endParaRPr lang="ru-RU" sz="4800" b="1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323527" y="4869160"/>
            <a:ext cx="8693993" cy="17526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chemeClr val="tx2"/>
                </a:solidFill>
              </a:rPr>
              <a:t>ж</a:t>
            </a:r>
            <a:r>
              <a:rPr lang="ru-RU" sz="3600" b="1" dirty="0" smtClean="0">
                <a:solidFill>
                  <a:schemeClr val="tx2"/>
                </a:solidFill>
              </a:rPr>
              <a:t>елезн</a:t>
            </a:r>
            <a:r>
              <a:rPr lang="ru-RU" sz="3600" b="1" dirty="0" smtClean="0">
                <a:solidFill>
                  <a:srgbClr val="C00000"/>
                </a:solidFill>
              </a:rPr>
              <a:t>ый </a:t>
            </a:r>
            <a:r>
              <a:rPr lang="ru-RU" sz="3600" b="1" dirty="0" smtClean="0">
                <a:solidFill>
                  <a:schemeClr val="tx2"/>
                </a:solidFill>
              </a:rPr>
              <a:t>         железн</a:t>
            </a:r>
            <a:r>
              <a:rPr lang="ru-RU" sz="3600" b="1" dirty="0" smtClean="0">
                <a:solidFill>
                  <a:srgbClr val="C00000"/>
                </a:solidFill>
              </a:rPr>
              <a:t>ая</a:t>
            </a:r>
            <a:r>
              <a:rPr lang="ru-RU" sz="3600" b="1" dirty="0" smtClean="0">
                <a:solidFill>
                  <a:schemeClr val="tx2"/>
                </a:solidFill>
              </a:rPr>
              <a:t>            железн</a:t>
            </a:r>
            <a:r>
              <a:rPr lang="ru-RU" sz="3600" b="1" dirty="0" smtClean="0">
                <a:solidFill>
                  <a:srgbClr val="C00000"/>
                </a:solidFill>
              </a:rPr>
              <a:t>ое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C:\Users\Андрей\Desktop\ручк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80" y="1635444"/>
            <a:ext cx="2143125" cy="272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дрей\Desktop\ведро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21" y="1499672"/>
            <a:ext cx="3238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almaty.vsesdelki.kz/content/2012/20121210/visitor/images/201212/f20121210154625-1298639426_143641587_2-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988840"/>
            <a:ext cx="2448272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60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244</Words>
  <Application>Microsoft Office PowerPoint</Application>
  <PresentationFormat>Экран (4:3)</PresentationFormat>
  <Paragraphs>51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Аграмматическая дисграфия</vt:lpstr>
      <vt:lpstr>Предметы делятся на:</vt:lpstr>
      <vt:lpstr>Какой?</vt:lpstr>
      <vt:lpstr>Какая?</vt:lpstr>
      <vt:lpstr>Какое?</vt:lpstr>
      <vt:lpstr>Если вопрос какой?     Пишем мы  -ый, -ий, -ой</vt:lpstr>
      <vt:lpstr>Если вопрос какая? Пишем мы  -ая, -яя</vt:lpstr>
      <vt:lpstr>Если вопрос какое? Пишем мы  -ее, -ое</vt:lpstr>
      <vt:lpstr>Из железа:</vt:lpstr>
      <vt:lpstr>Из дерева:</vt:lpstr>
      <vt:lpstr>З а п о м н и!</vt:lpstr>
      <vt:lpstr>Вставь окончания:</vt:lpstr>
      <vt:lpstr>Проверь себя:</vt:lpstr>
      <vt:lpstr>Говори и пиши правильно!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Аграмматическая дисграфия</dc:title>
  <dc:creator>Андрей</dc:creator>
  <cp:lastModifiedBy>Андрей</cp:lastModifiedBy>
  <cp:revision>39</cp:revision>
  <dcterms:created xsi:type="dcterms:W3CDTF">2013-12-15T12:34:30Z</dcterms:created>
  <dcterms:modified xsi:type="dcterms:W3CDTF">2015-03-23T09:18:50Z</dcterms:modified>
</cp:coreProperties>
</file>