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8" r:id="rId2"/>
    <p:sldId id="273" r:id="rId3"/>
    <p:sldId id="276" r:id="rId4"/>
    <p:sldId id="277" r:id="rId5"/>
    <p:sldId id="274" r:id="rId6"/>
    <p:sldId id="275" r:id="rId7"/>
    <p:sldId id="278" r:id="rId8"/>
    <p:sldId id="279" r:id="rId9"/>
    <p:sldId id="281" r:id="rId10"/>
    <p:sldId id="270" r:id="rId11"/>
    <p:sldId id="282" r:id="rId12"/>
    <p:sldId id="283" r:id="rId13"/>
    <p:sldId id="284" r:id="rId14"/>
    <p:sldId id="280" r:id="rId15"/>
    <p:sldId id="271" r:id="rId16"/>
    <p:sldId id="261" r:id="rId17"/>
    <p:sldId id="262" r:id="rId18"/>
    <p:sldId id="269" r:id="rId19"/>
    <p:sldId id="264" r:id="rId20"/>
    <p:sldId id="285" r:id="rId21"/>
    <p:sldId id="265" r:id="rId22"/>
    <p:sldId id="266" r:id="rId23"/>
    <p:sldId id="287" r:id="rId24"/>
    <p:sldId id="288" r:id="rId25"/>
    <p:sldId id="289" r:id="rId26"/>
    <p:sldId id="290" r:id="rId27"/>
    <p:sldId id="291" r:id="rId28"/>
    <p:sldId id="292" r:id="rId29"/>
    <p:sldId id="267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268" r:id="rId38"/>
    <p:sldId id="263" r:id="rId39"/>
    <p:sldId id="300" r:id="rId4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5" d="100"/>
          <a:sy n="55" d="100"/>
        </p:scale>
        <p:origin x="-96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B8CCA3-9EBC-43BE-829A-FFD1FE58C80E}" type="doc">
      <dgm:prSet loTypeId="urn:microsoft.com/office/officeart/2005/8/layout/vProcess5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307BBDC-9589-4DE1-B8E7-8654689C897F}">
      <dgm:prSet phldrT="[Текст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4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  <a:t>Переход с уровня дошкольного образования на уровень начального  общего  образования </a:t>
          </a:r>
          <a:br>
            <a:rPr lang="ru-RU" sz="24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</a:br>
          <a:r>
            <a:rPr lang="ru-RU" sz="24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  <a:t>(перед 1 классом)</a:t>
          </a:r>
          <a:endParaRPr lang="ru-RU" sz="2400" kern="1200" dirty="0">
            <a:solidFill>
              <a:schemeClr val="tx1"/>
            </a:solidFill>
            <a:latin typeface="Constantia" panose="02030602050306030303" pitchFamily="18" charset="0"/>
            <a:ea typeface="+mn-ea"/>
            <a:cs typeface="+mn-cs"/>
          </a:endParaRPr>
        </a:p>
      </dgm:t>
    </dgm:pt>
    <dgm:pt modelId="{0C7E5B38-8B9C-4AF2-85D3-75B0B63A4E5D}" type="parTrans" cxnId="{A3FA9622-832D-41E8-BDB9-B86462FA5636}">
      <dgm:prSet/>
      <dgm:spPr/>
      <dgm:t>
        <a:bodyPr/>
        <a:lstStyle/>
        <a:p>
          <a:endParaRPr lang="ru-RU"/>
        </a:p>
      </dgm:t>
    </dgm:pt>
    <dgm:pt modelId="{45DFF6F8-5A28-44C9-8E7F-1114AE5ADFD1}" type="sibTrans" cxnId="{A3FA9622-832D-41E8-BDB9-B86462FA5636}">
      <dgm:prSet/>
      <dgm:spPr>
        <a:noFill/>
        <a:ln w="38100"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1352464C-63FD-4AC9-B180-7FCC92F0494B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4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  <a:t>Переход с уровня начального общего образования на уровень основного  общего образования </a:t>
          </a:r>
          <a:br>
            <a:rPr lang="ru-RU" sz="24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</a:br>
          <a:r>
            <a:rPr lang="ru-RU" sz="24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  <a:t>(перед 5 классом)</a:t>
          </a:r>
          <a:endParaRPr lang="ru-RU" sz="2400" kern="1200" dirty="0">
            <a:solidFill>
              <a:schemeClr val="tx1"/>
            </a:solidFill>
            <a:latin typeface="Constantia" panose="02030602050306030303" pitchFamily="18" charset="0"/>
            <a:ea typeface="+mn-ea"/>
            <a:cs typeface="+mn-cs"/>
          </a:endParaRPr>
        </a:p>
      </dgm:t>
    </dgm:pt>
    <dgm:pt modelId="{7EBDD143-8ED8-4254-99F8-685A2BFEBCE5}" type="parTrans" cxnId="{82438C54-66F8-46AE-A7C5-420275B54FDF}">
      <dgm:prSet/>
      <dgm:spPr/>
      <dgm:t>
        <a:bodyPr/>
        <a:lstStyle/>
        <a:p>
          <a:endParaRPr lang="ru-RU"/>
        </a:p>
      </dgm:t>
    </dgm:pt>
    <dgm:pt modelId="{E52DE8D9-6AC6-4855-ADE1-AE17DD6C0001}" type="sibTrans" cxnId="{82438C54-66F8-46AE-A7C5-420275B54FDF}">
      <dgm:prSet/>
      <dgm:spPr>
        <a:noFill/>
        <a:ln w="38100">
          <a:solidFill>
            <a:schemeClr val="accent6">
              <a:lumMod val="50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73AC2B99-8559-49AE-B850-72D0A1EB34A0}">
      <dgm:prSet custT="1"/>
      <dgm:spPr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r>
            <a:rPr lang="ru-RU" sz="24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  <a:t>Переход с уровня основного общего образования на уровень среднего общего образования </a:t>
          </a:r>
          <a:br>
            <a:rPr lang="ru-RU" sz="24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</a:br>
          <a:r>
            <a:rPr lang="ru-RU" sz="24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  <a:t>(перед 10 классом)</a:t>
          </a:r>
          <a:endParaRPr lang="ru-RU" sz="2400" kern="1200" dirty="0">
            <a:solidFill>
              <a:schemeClr val="tx1"/>
            </a:solidFill>
            <a:latin typeface="Constantia" panose="02030602050306030303" pitchFamily="18" charset="0"/>
            <a:ea typeface="+mn-ea"/>
            <a:cs typeface="+mn-cs"/>
          </a:endParaRPr>
        </a:p>
      </dgm:t>
    </dgm:pt>
    <dgm:pt modelId="{BE78CA04-C85C-40D2-BE89-FDD3567C682C}" type="parTrans" cxnId="{7519575C-F5D7-4838-940E-9CAE2FE3C025}">
      <dgm:prSet/>
      <dgm:spPr/>
      <dgm:t>
        <a:bodyPr/>
        <a:lstStyle/>
        <a:p>
          <a:endParaRPr lang="ru-RU"/>
        </a:p>
      </dgm:t>
    </dgm:pt>
    <dgm:pt modelId="{20935465-EAE1-4394-A6F4-5EA07E2C1CE6}" type="sibTrans" cxnId="{7519575C-F5D7-4838-940E-9CAE2FE3C025}">
      <dgm:prSet/>
      <dgm:spPr/>
      <dgm:t>
        <a:bodyPr/>
        <a:lstStyle/>
        <a:p>
          <a:endParaRPr lang="ru-RU"/>
        </a:p>
      </dgm:t>
    </dgm:pt>
    <dgm:pt modelId="{7B5DC912-FF25-4AC4-BAB6-22217D5E0FF3}" type="pres">
      <dgm:prSet presAssocID="{E1B8CCA3-9EBC-43BE-829A-FFD1FE58C80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F7B8AEE-BAAD-437F-9E69-4FBAC26FC152}" type="pres">
      <dgm:prSet presAssocID="{E1B8CCA3-9EBC-43BE-829A-FFD1FE58C80E}" presName="dummyMaxCanvas" presStyleCnt="0">
        <dgm:presLayoutVars/>
      </dgm:prSet>
      <dgm:spPr/>
      <dgm:t>
        <a:bodyPr/>
        <a:lstStyle/>
        <a:p>
          <a:endParaRPr lang="ru-RU"/>
        </a:p>
      </dgm:t>
    </dgm:pt>
    <dgm:pt modelId="{8378EF44-3611-4162-91A3-F52E833B2602}" type="pres">
      <dgm:prSet presAssocID="{E1B8CCA3-9EBC-43BE-829A-FFD1FE58C80E}" presName="ThreeNodes_1" presStyleLbl="node1" presStyleIdx="0" presStyleCnt="3" custScaleY="90590" custLinFactNeighborY="-8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FA8CA7-791F-47B0-8C4F-958EB45E835D}" type="pres">
      <dgm:prSet presAssocID="{E1B8CCA3-9EBC-43BE-829A-FFD1FE58C80E}" presName="ThreeNodes_2" presStyleLbl="node1" presStyleIdx="1" presStyleCnt="3" custScaleX="99701" custScaleY="896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67F31B-B45A-4BC9-9D0C-AF0A0F32DB89}" type="pres">
      <dgm:prSet presAssocID="{E1B8CCA3-9EBC-43BE-829A-FFD1FE58C80E}" presName="ThreeNodes_3" presStyleLbl="node1" presStyleIdx="2" presStyleCnt="3" custScaleX="98006" custScaleY="81932" custLinFactNeighborX="-1695" custLinFactNeighborY="-36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EC1E8C-5B49-49D7-B643-05ABA8E0EA3F}" type="pres">
      <dgm:prSet presAssocID="{E1B8CCA3-9EBC-43BE-829A-FFD1FE58C80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665483-F8E9-44E8-B613-89318F7E70A9}" type="pres">
      <dgm:prSet presAssocID="{E1B8CCA3-9EBC-43BE-829A-FFD1FE58C80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2A38F-B3C3-451A-B10B-88C550A173D7}" type="pres">
      <dgm:prSet presAssocID="{E1B8CCA3-9EBC-43BE-829A-FFD1FE58C80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2A88DA-9200-41B1-87E6-5019ECA77EA4}" type="pres">
      <dgm:prSet presAssocID="{E1B8CCA3-9EBC-43BE-829A-FFD1FE58C80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50C8A2-BD7C-41EA-83DE-E183AFAC6260}" type="pres">
      <dgm:prSet presAssocID="{E1B8CCA3-9EBC-43BE-829A-FFD1FE58C80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BF02CC-6B27-4D93-BA04-A193BA4530AC}" type="presOf" srcId="{1307BBDC-9589-4DE1-B8E7-8654689C897F}" destId="{1842A38F-B3C3-451A-B10B-88C550A173D7}" srcOrd="1" destOrd="0" presId="urn:microsoft.com/office/officeart/2005/8/layout/vProcess5"/>
    <dgm:cxn modelId="{C8119B28-E1FE-4D92-B062-27A72C284BC2}" type="presOf" srcId="{73AC2B99-8559-49AE-B850-72D0A1EB34A0}" destId="{0950C8A2-BD7C-41EA-83DE-E183AFAC6260}" srcOrd="1" destOrd="0" presId="urn:microsoft.com/office/officeart/2005/8/layout/vProcess5"/>
    <dgm:cxn modelId="{28234A7B-73C3-4CF5-BEC0-6B4C0A2EB97D}" type="presOf" srcId="{45DFF6F8-5A28-44C9-8E7F-1114AE5ADFD1}" destId="{DCEC1E8C-5B49-49D7-B643-05ABA8E0EA3F}" srcOrd="0" destOrd="0" presId="urn:microsoft.com/office/officeart/2005/8/layout/vProcess5"/>
    <dgm:cxn modelId="{040E4985-6675-4481-8557-1D774CC5166A}" type="presOf" srcId="{1352464C-63FD-4AC9-B180-7FCC92F0494B}" destId="{79FA8CA7-791F-47B0-8C4F-958EB45E835D}" srcOrd="0" destOrd="0" presId="urn:microsoft.com/office/officeart/2005/8/layout/vProcess5"/>
    <dgm:cxn modelId="{E8467849-DAD9-4695-9AC5-F24080B915C8}" type="presOf" srcId="{1307BBDC-9589-4DE1-B8E7-8654689C897F}" destId="{8378EF44-3611-4162-91A3-F52E833B2602}" srcOrd="0" destOrd="0" presId="urn:microsoft.com/office/officeart/2005/8/layout/vProcess5"/>
    <dgm:cxn modelId="{82438C54-66F8-46AE-A7C5-420275B54FDF}" srcId="{E1B8CCA3-9EBC-43BE-829A-FFD1FE58C80E}" destId="{1352464C-63FD-4AC9-B180-7FCC92F0494B}" srcOrd="1" destOrd="0" parTransId="{7EBDD143-8ED8-4254-99F8-685A2BFEBCE5}" sibTransId="{E52DE8D9-6AC6-4855-ADE1-AE17DD6C0001}"/>
    <dgm:cxn modelId="{CF71DEFA-730A-48BE-B9C1-9A4F2BCD4FC0}" type="presOf" srcId="{E1B8CCA3-9EBC-43BE-829A-FFD1FE58C80E}" destId="{7B5DC912-FF25-4AC4-BAB6-22217D5E0FF3}" srcOrd="0" destOrd="0" presId="urn:microsoft.com/office/officeart/2005/8/layout/vProcess5"/>
    <dgm:cxn modelId="{7519575C-F5D7-4838-940E-9CAE2FE3C025}" srcId="{E1B8CCA3-9EBC-43BE-829A-FFD1FE58C80E}" destId="{73AC2B99-8559-49AE-B850-72D0A1EB34A0}" srcOrd="2" destOrd="0" parTransId="{BE78CA04-C85C-40D2-BE89-FDD3567C682C}" sibTransId="{20935465-EAE1-4394-A6F4-5EA07E2C1CE6}"/>
    <dgm:cxn modelId="{A3FA9622-832D-41E8-BDB9-B86462FA5636}" srcId="{E1B8CCA3-9EBC-43BE-829A-FFD1FE58C80E}" destId="{1307BBDC-9589-4DE1-B8E7-8654689C897F}" srcOrd="0" destOrd="0" parTransId="{0C7E5B38-8B9C-4AF2-85D3-75B0B63A4E5D}" sibTransId="{45DFF6F8-5A28-44C9-8E7F-1114AE5ADFD1}"/>
    <dgm:cxn modelId="{46AEB52D-4AC4-4E84-8CF4-F72E362D4E31}" type="presOf" srcId="{1352464C-63FD-4AC9-B180-7FCC92F0494B}" destId="{E32A88DA-9200-41B1-87E6-5019ECA77EA4}" srcOrd="1" destOrd="0" presId="urn:microsoft.com/office/officeart/2005/8/layout/vProcess5"/>
    <dgm:cxn modelId="{CCC56F46-30CF-41A4-86E6-9BA544790926}" type="presOf" srcId="{73AC2B99-8559-49AE-B850-72D0A1EB34A0}" destId="{3167F31B-B45A-4BC9-9D0C-AF0A0F32DB89}" srcOrd="0" destOrd="0" presId="urn:microsoft.com/office/officeart/2005/8/layout/vProcess5"/>
    <dgm:cxn modelId="{05ECA3C0-1BE9-4EDA-9F4C-E5E8FAF4EBFF}" type="presOf" srcId="{E52DE8D9-6AC6-4855-ADE1-AE17DD6C0001}" destId="{85665483-F8E9-44E8-B613-89318F7E70A9}" srcOrd="0" destOrd="0" presId="urn:microsoft.com/office/officeart/2005/8/layout/vProcess5"/>
    <dgm:cxn modelId="{DFFBAF3F-3FBF-4AB3-B935-23380FABCF24}" type="presParOf" srcId="{7B5DC912-FF25-4AC4-BAB6-22217D5E0FF3}" destId="{BF7B8AEE-BAAD-437F-9E69-4FBAC26FC152}" srcOrd="0" destOrd="0" presId="urn:microsoft.com/office/officeart/2005/8/layout/vProcess5"/>
    <dgm:cxn modelId="{27CFE50B-6CDE-4774-A219-E9639A005178}" type="presParOf" srcId="{7B5DC912-FF25-4AC4-BAB6-22217D5E0FF3}" destId="{8378EF44-3611-4162-91A3-F52E833B2602}" srcOrd="1" destOrd="0" presId="urn:microsoft.com/office/officeart/2005/8/layout/vProcess5"/>
    <dgm:cxn modelId="{8C4F9873-E749-4C58-8202-349838879C77}" type="presParOf" srcId="{7B5DC912-FF25-4AC4-BAB6-22217D5E0FF3}" destId="{79FA8CA7-791F-47B0-8C4F-958EB45E835D}" srcOrd="2" destOrd="0" presId="urn:microsoft.com/office/officeart/2005/8/layout/vProcess5"/>
    <dgm:cxn modelId="{63B5AE45-F344-4FFF-9E54-CA7DE7258B88}" type="presParOf" srcId="{7B5DC912-FF25-4AC4-BAB6-22217D5E0FF3}" destId="{3167F31B-B45A-4BC9-9D0C-AF0A0F32DB89}" srcOrd="3" destOrd="0" presId="urn:microsoft.com/office/officeart/2005/8/layout/vProcess5"/>
    <dgm:cxn modelId="{54A0E53C-846C-427A-85C2-1C65D097476C}" type="presParOf" srcId="{7B5DC912-FF25-4AC4-BAB6-22217D5E0FF3}" destId="{DCEC1E8C-5B49-49D7-B643-05ABA8E0EA3F}" srcOrd="4" destOrd="0" presId="urn:microsoft.com/office/officeart/2005/8/layout/vProcess5"/>
    <dgm:cxn modelId="{1A51A07B-F3B1-4B39-B501-A4E8ABFE2881}" type="presParOf" srcId="{7B5DC912-FF25-4AC4-BAB6-22217D5E0FF3}" destId="{85665483-F8E9-44E8-B613-89318F7E70A9}" srcOrd="5" destOrd="0" presId="urn:microsoft.com/office/officeart/2005/8/layout/vProcess5"/>
    <dgm:cxn modelId="{8439485C-DEC4-48F1-8867-26EC7F6CAED6}" type="presParOf" srcId="{7B5DC912-FF25-4AC4-BAB6-22217D5E0FF3}" destId="{1842A38F-B3C3-451A-B10B-88C550A173D7}" srcOrd="6" destOrd="0" presId="urn:microsoft.com/office/officeart/2005/8/layout/vProcess5"/>
    <dgm:cxn modelId="{2B75DC55-0E1F-4D69-B1FD-29C3701B6779}" type="presParOf" srcId="{7B5DC912-FF25-4AC4-BAB6-22217D5E0FF3}" destId="{E32A88DA-9200-41B1-87E6-5019ECA77EA4}" srcOrd="7" destOrd="0" presId="urn:microsoft.com/office/officeart/2005/8/layout/vProcess5"/>
    <dgm:cxn modelId="{33B11B29-719D-4546-8EFE-9DDA4F2DE2D4}" type="presParOf" srcId="{7B5DC912-FF25-4AC4-BAB6-22217D5E0FF3}" destId="{0950C8A2-BD7C-41EA-83DE-E183AFAC6260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8EF44-3611-4162-91A3-F52E833B2602}">
      <dsp:nvSpPr>
        <dsp:cNvPr id="0" name=""/>
        <dsp:cNvSpPr/>
      </dsp:nvSpPr>
      <dsp:spPr>
        <a:xfrm>
          <a:off x="0" y="0"/>
          <a:ext cx="7372737" cy="152148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  <a:t>Переход с уровня дошкольного образования на уровень начального  общего  образования </a:t>
          </a:r>
          <a:br>
            <a:rPr lang="ru-RU" sz="24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</a:br>
          <a:r>
            <a:rPr lang="ru-RU" sz="24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  <a:t>(перед 1 классом)</a:t>
          </a:r>
          <a:endParaRPr lang="ru-RU" sz="2400" kern="1200" dirty="0">
            <a:solidFill>
              <a:schemeClr val="tx1"/>
            </a:solidFill>
            <a:latin typeface="Constantia" panose="02030602050306030303" pitchFamily="18" charset="0"/>
            <a:ea typeface="+mn-ea"/>
            <a:cs typeface="+mn-cs"/>
          </a:endParaRPr>
        </a:p>
      </dsp:txBody>
      <dsp:txXfrm>
        <a:off x="44563" y="44563"/>
        <a:ext cx="5569648" cy="1432363"/>
      </dsp:txXfrm>
    </dsp:sp>
    <dsp:sp modelId="{79FA8CA7-791F-47B0-8C4F-958EB45E835D}">
      <dsp:nvSpPr>
        <dsp:cNvPr id="0" name=""/>
        <dsp:cNvSpPr/>
      </dsp:nvSpPr>
      <dsp:spPr>
        <a:xfrm>
          <a:off x="661557" y="2046060"/>
          <a:ext cx="7350693" cy="1506322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  <a:t>Переход с уровня начального общего образования на уровень основного  общего образования </a:t>
          </a:r>
          <a:br>
            <a:rPr lang="ru-RU" sz="24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</a:br>
          <a:r>
            <a:rPr lang="ru-RU" sz="24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  <a:t>(перед 5 классом)</a:t>
          </a:r>
          <a:endParaRPr lang="ru-RU" sz="2400" kern="1200" dirty="0">
            <a:solidFill>
              <a:schemeClr val="tx1"/>
            </a:solidFill>
            <a:latin typeface="Constantia" panose="02030602050306030303" pitchFamily="18" charset="0"/>
            <a:ea typeface="+mn-ea"/>
            <a:cs typeface="+mn-cs"/>
          </a:endParaRPr>
        </a:p>
      </dsp:txBody>
      <dsp:txXfrm>
        <a:off x="705676" y="2090179"/>
        <a:ext cx="5525432" cy="1418084"/>
      </dsp:txXfrm>
    </dsp:sp>
    <dsp:sp modelId="{3167F31B-B45A-4BC9-9D0C-AF0A0F32DB89}">
      <dsp:nvSpPr>
        <dsp:cNvPr id="0" name=""/>
        <dsp:cNvSpPr/>
      </dsp:nvSpPr>
      <dsp:spPr>
        <a:xfrm>
          <a:off x="1249609" y="4009152"/>
          <a:ext cx="7225725" cy="1376075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>
          <a:solidFill>
            <a:schemeClr val="accent6">
              <a:lumMod val="50000"/>
            </a:schemeClr>
          </a:solidFill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  <a:t>Переход с уровня основного общего образования на уровень среднего общего образования </a:t>
          </a:r>
          <a:br>
            <a:rPr lang="ru-RU" sz="24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</a:br>
          <a:r>
            <a:rPr lang="ru-RU" sz="2400" kern="1200" dirty="0" smtClean="0">
              <a:solidFill>
                <a:schemeClr val="tx1"/>
              </a:solidFill>
              <a:latin typeface="Constantia" panose="02030602050306030303" pitchFamily="18" charset="0"/>
              <a:ea typeface="+mn-ea"/>
              <a:cs typeface="+mn-cs"/>
            </a:rPr>
            <a:t>(перед 10 классом)</a:t>
          </a:r>
          <a:endParaRPr lang="ru-RU" sz="2400" kern="1200" dirty="0">
            <a:solidFill>
              <a:schemeClr val="tx1"/>
            </a:solidFill>
            <a:latin typeface="Constantia" panose="02030602050306030303" pitchFamily="18" charset="0"/>
            <a:ea typeface="+mn-ea"/>
            <a:cs typeface="+mn-cs"/>
          </a:endParaRPr>
        </a:p>
      </dsp:txBody>
      <dsp:txXfrm>
        <a:off x="1289913" y="4049456"/>
        <a:ext cx="5437625" cy="1295467"/>
      </dsp:txXfrm>
    </dsp:sp>
    <dsp:sp modelId="{DCEC1E8C-5B49-49D7-B643-05ABA8E0EA3F}">
      <dsp:nvSpPr>
        <dsp:cNvPr id="0" name=""/>
        <dsp:cNvSpPr/>
      </dsp:nvSpPr>
      <dsp:spPr>
        <a:xfrm>
          <a:off x="6281041" y="1273646"/>
          <a:ext cx="1091696" cy="1091696"/>
        </a:xfrm>
        <a:prstGeom prst="downArrow">
          <a:avLst>
            <a:gd name="adj1" fmla="val 55000"/>
            <a:gd name="adj2" fmla="val 45000"/>
          </a:avLst>
        </a:prstGeom>
        <a:noFill/>
        <a:ln w="38100" cap="rnd" cmpd="sng" algn="ctr">
          <a:solidFill>
            <a:schemeClr val="accent6">
              <a:lumMod val="50000"/>
              <a:alpha val="9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6526673" y="1273646"/>
        <a:ext cx="600432" cy="821501"/>
      </dsp:txXfrm>
    </dsp:sp>
    <dsp:sp modelId="{85665483-F8E9-44E8-B613-89318F7E70A9}">
      <dsp:nvSpPr>
        <dsp:cNvPr id="0" name=""/>
        <dsp:cNvSpPr/>
      </dsp:nvSpPr>
      <dsp:spPr>
        <a:xfrm>
          <a:off x="6931576" y="3221904"/>
          <a:ext cx="1091696" cy="1091696"/>
        </a:xfrm>
        <a:prstGeom prst="downArrow">
          <a:avLst>
            <a:gd name="adj1" fmla="val 55000"/>
            <a:gd name="adj2" fmla="val 45000"/>
          </a:avLst>
        </a:prstGeom>
        <a:noFill/>
        <a:ln w="38100" cap="rnd" cmpd="sng" algn="ctr">
          <a:solidFill>
            <a:schemeClr val="accent6">
              <a:lumMod val="50000"/>
              <a:alpha val="9000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/>
        </a:p>
      </dsp:txBody>
      <dsp:txXfrm>
        <a:off x="7177208" y="3221904"/>
        <a:ext cx="600432" cy="8215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707939-E35A-45C6-AD42-E2CB391160E3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D65BB0-4613-4A78-BD5D-E5F303477E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8720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1494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0E87-F1C8-49E3-8BBD-EEB90AEF418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F3E4-E619-4042-9A82-3375CCE05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160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0E87-F1C8-49E3-8BBD-EEB90AEF418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F3E4-E619-4042-9A82-3375CCE05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005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0E87-F1C8-49E3-8BBD-EEB90AEF418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F3E4-E619-4042-9A82-3375CCE05177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93593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0E87-F1C8-49E3-8BBD-EEB90AEF418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F3E4-E619-4042-9A82-3375CCE05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17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0E87-F1C8-49E3-8BBD-EEB90AEF418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F3E4-E619-4042-9A82-3375CCE05177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1290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0E87-F1C8-49E3-8BBD-EEB90AEF418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F3E4-E619-4042-9A82-3375CCE05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2085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0E87-F1C8-49E3-8BBD-EEB90AEF418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F3E4-E619-4042-9A82-3375CCE05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80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0E87-F1C8-49E3-8BBD-EEB90AEF418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F3E4-E619-4042-9A82-3375CCE05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980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0E87-F1C8-49E3-8BBD-EEB90AEF418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F3E4-E619-4042-9A82-3375CCE05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599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0E87-F1C8-49E3-8BBD-EEB90AEF418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F3E4-E619-4042-9A82-3375CCE05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530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0E87-F1C8-49E3-8BBD-EEB90AEF418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F3E4-E619-4042-9A82-3375CCE05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6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0E87-F1C8-49E3-8BBD-EEB90AEF418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F3E4-E619-4042-9A82-3375CCE05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837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0E87-F1C8-49E3-8BBD-EEB90AEF418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F3E4-E619-4042-9A82-3375CCE05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44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0E87-F1C8-49E3-8BBD-EEB90AEF418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F3E4-E619-4042-9A82-3375CCE05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30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0E87-F1C8-49E3-8BBD-EEB90AEF418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F3E4-E619-4042-9A82-3375CCE05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638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00E87-F1C8-49E3-8BBD-EEB90AEF418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8F3E4-E619-4042-9A82-3375CCE05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242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00E87-F1C8-49E3-8BBD-EEB90AEF418B}" type="datetimeFigureOut">
              <a:rPr lang="ru-RU" smtClean="0"/>
              <a:t>24.11.2016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E98F3E4-E619-4042-9A82-3375CCE051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8783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273-&#1092;&#1079;.&#1088;&#1092;/zakonodatelstvo/federalnyy-zakon-ot-29-dekabrya-2012-g-no-273-fz-ob-obrazovanii-v-rf#st2_28" TargetMode="External"/><Relationship Id="rId2" Type="http://schemas.openxmlformats.org/officeDocument/2006/relationships/hyperlink" Target="http://273-&#1092;&#1079;.&#1088;&#1092;/zakonodatelstvo/federalnyy-zakon-ot-29-dekabrya-2012-g-no-273-fz-ob-obrazovanii-v-rf#st79_2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inclusive-edu.ru/" TargetMode="Externa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1446" y="678873"/>
            <a:ext cx="9403306" cy="5043054"/>
          </a:xfrm>
        </p:spPr>
        <p:txBody>
          <a:bodyPr/>
          <a:lstStyle/>
          <a:p>
            <a:pPr algn="ctr"/>
            <a:r>
              <a:rPr lang="ru-RU" sz="2800" b="1" dirty="0" smtClean="0"/>
              <a:t>Вопросы инклюзивного образования </a:t>
            </a:r>
            <a:br>
              <a:rPr lang="ru-RU" sz="2800" b="1" dirty="0" smtClean="0"/>
            </a:br>
            <a:r>
              <a:rPr lang="ru-RU" sz="2800" b="1" dirty="0" smtClean="0"/>
              <a:t>в современных условиях</a:t>
            </a:r>
            <a:br>
              <a:rPr lang="ru-RU" sz="2800" b="1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3600" b="1" dirty="0" smtClean="0"/>
              <a:t>Работа ТПМПК</a:t>
            </a:r>
            <a:br>
              <a:rPr lang="ru-RU" sz="3600" b="1" dirty="0" smtClean="0"/>
            </a:br>
            <a:r>
              <a:rPr lang="ru-RU" sz="3600" b="1" dirty="0" smtClean="0"/>
              <a:t>Взаимодействие с образовательными организациями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1800" dirty="0" smtClean="0"/>
              <a:t>Семинар «Управление качеством образования»</a:t>
            </a:r>
            <a:br>
              <a:rPr lang="ru-RU" sz="1800" dirty="0" smtClean="0"/>
            </a:br>
            <a:r>
              <a:rPr lang="ru-RU" sz="1800" dirty="0" smtClean="0"/>
              <a:t>Е.В. Островская, директор МБУ «</a:t>
            </a:r>
            <a:r>
              <a:rPr lang="ru-RU" sz="1800" dirty="0" err="1" smtClean="0"/>
              <a:t>Киришский</a:t>
            </a:r>
            <a:r>
              <a:rPr lang="ru-RU" sz="1800" dirty="0" smtClean="0"/>
              <a:t> центр МППС»</a:t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err="1" smtClean="0"/>
              <a:t>г.п</a:t>
            </a:r>
            <a:r>
              <a:rPr lang="ru-RU" sz="1800" dirty="0" smtClean="0"/>
              <a:t>. Будогощь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73136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847954" cy="980728"/>
          </a:xfrm>
        </p:spPr>
        <p:txBody>
          <a:bodyPr anchor="ctr">
            <a:normAutofit/>
          </a:bodyPr>
          <a:lstStyle/>
          <a:p>
            <a:r>
              <a:rPr lang="ru-RU" sz="4800" b="1" dirty="0">
                <a:latin typeface="Constantia" panose="02030602050306030303" pitchFamily="18" charset="0"/>
              </a:rPr>
              <a:t> </a:t>
            </a:r>
            <a:r>
              <a:rPr lang="ru-RU" sz="3200" b="1" dirty="0" smtClean="0">
                <a:latin typeface="Constantia" panose="02030602050306030303" pitchFamily="18" charset="0"/>
              </a:rPr>
              <a:t>Нормативно-правовые основы</a:t>
            </a:r>
            <a:endParaRPr lang="ru-RU" sz="3200" b="1" dirty="0">
              <a:latin typeface="Constantia" panose="02030602050306030303" pitchFamily="18" charset="0"/>
            </a:endParaRPr>
          </a:p>
        </p:txBody>
      </p:sp>
      <p:sp>
        <p:nvSpPr>
          <p:cNvPr id="5" name="Shape 53"/>
          <p:cNvSpPr>
            <a:spLocks noGrp="1"/>
          </p:cNvSpPr>
          <p:nvPr>
            <p:ph idx="1"/>
          </p:nvPr>
        </p:nvSpPr>
        <p:spPr>
          <a:xfrm>
            <a:off x="690113" y="908720"/>
            <a:ext cx="10357298" cy="585283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SzPct val="150000"/>
              <a:buBlip>
                <a:blip r:embed="rId2"/>
              </a:buBlip>
              <a:defRPr/>
            </a:pPr>
            <a:r>
              <a:rPr lang="ru-RU" sz="2800" b="1" dirty="0">
                <a:solidFill>
                  <a:srgbClr val="000305"/>
                </a:solidFill>
                <a:latin typeface="Times New Roman"/>
                <a:ea typeface="Times New Roman"/>
              </a:rPr>
              <a:t>М</a:t>
            </a:r>
            <a:r>
              <a:rPr lang="ru-RU" sz="2800" b="1" dirty="0" smtClean="0">
                <a:solidFill>
                  <a:srgbClr val="000305"/>
                </a:solidFill>
                <a:latin typeface="Times New Roman"/>
                <a:ea typeface="Times New Roman"/>
              </a:rPr>
              <a:t>еждународные акты </a:t>
            </a:r>
            <a:r>
              <a:rPr lang="ru-RU" sz="2800" dirty="0">
                <a:solidFill>
                  <a:srgbClr val="000305"/>
                </a:solidFill>
                <a:latin typeface="Times New Roman"/>
                <a:ea typeface="Times New Roman"/>
              </a:rPr>
              <a:t>(подписанных СССР или Российской Федерацией) в </a:t>
            </a:r>
            <a:r>
              <a:rPr lang="ru-RU" sz="2800" b="1" dirty="0">
                <a:solidFill>
                  <a:srgbClr val="000305"/>
                </a:solidFill>
                <a:latin typeface="Times New Roman"/>
                <a:ea typeface="Times New Roman"/>
              </a:rPr>
              <a:t>части защиты прав на получение образования детьми с ограниченными возможностями здоровья и\или с инвалидностью</a:t>
            </a:r>
            <a:r>
              <a:rPr lang="ru-RU" sz="2800" dirty="0">
                <a:solidFill>
                  <a:srgbClr val="000305"/>
                </a:solidFill>
                <a:latin typeface="Times New Roman"/>
                <a:ea typeface="Times New Roman"/>
              </a:rPr>
              <a:t>: </a:t>
            </a:r>
            <a:endParaRPr lang="ru-RU" sz="2800" dirty="0" smtClean="0">
              <a:solidFill>
                <a:srgbClr val="000305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50000"/>
              <a:buBlip>
                <a:blip r:embed="rId2"/>
              </a:buBlip>
              <a:defRPr/>
            </a:pPr>
            <a:r>
              <a:rPr lang="ru-RU" sz="2800" dirty="0" smtClean="0">
                <a:solidFill>
                  <a:srgbClr val="000305"/>
                </a:solidFill>
                <a:latin typeface="Times New Roman"/>
                <a:ea typeface="Times New Roman"/>
              </a:rPr>
              <a:t>Декларация </a:t>
            </a:r>
            <a:r>
              <a:rPr lang="ru-RU" sz="2800" dirty="0">
                <a:solidFill>
                  <a:srgbClr val="000305"/>
                </a:solidFill>
                <a:latin typeface="Times New Roman"/>
                <a:ea typeface="Times New Roman"/>
              </a:rPr>
              <a:t>о правах умственно отсталых лиц от 20 декабря 1971г.; </a:t>
            </a:r>
            <a:endParaRPr lang="ru-RU" sz="2800" dirty="0" smtClean="0">
              <a:solidFill>
                <a:srgbClr val="000305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50000"/>
              <a:buBlip>
                <a:blip r:embed="rId2"/>
              </a:buBlip>
              <a:defRPr/>
            </a:pPr>
            <a:r>
              <a:rPr lang="ru-RU" sz="2800" dirty="0" smtClean="0">
                <a:solidFill>
                  <a:srgbClr val="000305"/>
                </a:solidFill>
                <a:latin typeface="Times New Roman"/>
                <a:ea typeface="Times New Roman"/>
              </a:rPr>
              <a:t>Декларация </a:t>
            </a:r>
            <a:r>
              <a:rPr lang="ru-RU" sz="2800" dirty="0">
                <a:solidFill>
                  <a:srgbClr val="000305"/>
                </a:solidFill>
                <a:latin typeface="Times New Roman"/>
                <a:ea typeface="Times New Roman"/>
              </a:rPr>
              <a:t>о правах инвалидов от 09.12.1975г.; </a:t>
            </a:r>
            <a:endParaRPr lang="ru-RU" sz="2800" dirty="0" smtClean="0">
              <a:solidFill>
                <a:srgbClr val="000305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50000"/>
              <a:buBlip>
                <a:blip r:embed="rId2"/>
              </a:buBlip>
              <a:defRPr/>
            </a:pPr>
            <a:r>
              <a:rPr lang="ru-RU" sz="2800" dirty="0" smtClean="0">
                <a:solidFill>
                  <a:srgbClr val="000305"/>
                </a:solidFill>
                <a:latin typeface="Times New Roman"/>
                <a:ea typeface="Times New Roman"/>
              </a:rPr>
              <a:t>Всемирная </a:t>
            </a:r>
            <a:r>
              <a:rPr lang="ru-RU" sz="2800" dirty="0">
                <a:solidFill>
                  <a:srgbClr val="000305"/>
                </a:solidFill>
                <a:latin typeface="Times New Roman"/>
                <a:ea typeface="Times New Roman"/>
              </a:rPr>
              <a:t>программа действий в отношении инвалидов от 3 декабря 1982г.; </a:t>
            </a:r>
            <a:endParaRPr lang="ru-RU" sz="2800" dirty="0" smtClean="0">
              <a:solidFill>
                <a:srgbClr val="000305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50000"/>
              <a:buBlip>
                <a:blip r:embed="rId2"/>
              </a:buBlip>
              <a:defRPr/>
            </a:pPr>
            <a:r>
              <a:rPr lang="ru-RU" sz="2800" dirty="0" smtClean="0">
                <a:solidFill>
                  <a:srgbClr val="000305"/>
                </a:solidFill>
                <a:latin typeface="Times New Roman"/>
                <a:ea typeface="Times New Roman"/>
              </a:rPr>
              <a:t>Стандартные </a:t>
            </a:r>
            <a:r>
              <a:rPr lang="ru-RU" sz="2800" dirty="0">
                <a:solidFill>
                  <a:srgbClr val="000305"/>
                </a:solidFill>
                <a:latin typeface="Times New Roman"/>
                <a:ea typeface="Times New Roman"/>
              </a:rPr>
              <a:t>правила обеспечения равных возможностей для инвалидов, 1993г.; </a:t>
            </a:r>
            <a:endParaRPr lang="ru-RU" sz="2800" dirty="0" smtClean="0">
              <a:solidFill>
                <a:srgbClr val="000305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50000"/>
              <a:buBlip>
                <a:blip r:embed="rId2"/>
              </a:buBlip>
              <a:defRPr/>
            </a:pPr>
            <a:r>
              <a:rPr lang="ru-RU" sz="2800" dirty="0" smtClean="0">
                <a:solidFill>
                  <a:srgbClr val="000305"/>
                </a:solidFill>
                <a:latin typeface="Times New Roman"/>
                <a:ea typeface="Times New Roman"/>
              </a:rPr>
              <a:t>«</a:t>
            </a:r>
            <a:r>
              <a:rPr lang="ru-RU" sz="2800" dirty="0" err="1">
                <a:solidFill>
                  <a:srgbClr val="000305"/>
                </a:solidFill>
                <a:latin typeface="Times New Roman"/>
                <a:ea typeface="Times New Roman"/>
              </a:rPr>
              <a:t>Саламанкская</a:t>
            </a:r>
            <a:r>
              <a:rPr lang="ru-RU" sz="2800" dirty="0">
                <a:solidFill>
                  <a:srgbClr val="000305"/>
                </a:solidFill>
                <a:latin typeface="Times New Roman"/>
                <a:ea typeface="Times New Roman"/>
              </a:rPr>
              <a:t> декларация» и «Рамки действий по образованию лиц с особыми потребностями», июнь 1994 г</a:t>
            </a:r>
            <a:r>
              <a:rPr lang="ru-RU" sz="2800" dirty="0" smtClean="0">
                <a:solidFill>
                  <a:srgbClr val="000305"/>
                </a:solidFill>
                <a:latin typeface="Times New Roman"/>
                <a:ea typeface="Times New Roman"/>
              </a:rPr>
              <a:t>.</a:t>
            </a:r>
            <a:endParaRPr lang="ru-RU" sz="2800" dirty="0" smtClean="0">
              <a:latin typeface="Constantia" panose="02030602050306030303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714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587" y="333555"/>
            <a:ext cx="9432824" cy="101216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В этих документах правительства всех стран призывают: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45722"/>
            <a:ext cx="10140191" cy="5227606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22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уделять </a:t>
            </a:r>
            <a:r>
              <a:rPr lang="ru-RU" sz="2200" b="1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первоочередное внимание</a:t>
            </a:r>
            <a:r>
              <a:rPr lang="ru-RU" sz="22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необходимости придать «включающий» (</a:t>
            </a:r>
            <a:r>
              <a:rPr lang="ru-RU" sz="2200" b="1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инклюзивный) характер системе образования</a:t>
            </a:r>
            <a:r>
              <a:rPr lang="ru-RU" sz="22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2200" dirty="0" smtClean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включить </a:t>
            </a:r>
            <a:r>
              <a:rPr lang="ru-RU" sz="2200" b="1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принцип</a:t>
            </a:r>
            <a:r>
              <a:rPr lang="ru-RU" sz="22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«включающего» (</a:t>
            </a:r>
            <a:r>
              <a:rPr lang="ru-RU" sz="2200" b="1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инклюзивного) образования как компонент правовой</a:t>
            </a:r>
            <a:r>
              <a:rPr lang="ru-RU" sz="22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или политической </a:t>
            </a:r>
            <a:r>
              <a:rPr lang="ru-RU" sz="2200" b="1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системы</a:t>
            </a:r>
            <a:r>
              <a:rPr lang="ru-RU" sz="22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2200" b="1" dirty="0" smtClean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разрабатывать </a:t>
            </a:r>
            <a:r>
              <a:rPr lang="ru-RU" sz="2200" b="1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способы планирования, контроля и оценки образовательного обеспечения детей и взрослых</a:t>
            </a:r>
            <a:r>
              <a:rPr lang="ru-RU" sz="22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2200" dirty="0" smtClean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способствовать </a:t>
            </a:r>
            <a:r>
              <a:rPr lang="ru-RU" sz="22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облегчать участие родителей и организаций инвалидов;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2200" b="1" u="sng" dirty="0" smtClean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финансировать </a:t>
            </a:r>
            <a:r>
              <a:rPr lang="ru-RU" sz="2200" b="1" u="sng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стратегию ранней диагностики и раннего вмешательства</a:t>
            </a:r>
            <a:r>
              <a:rPr lang="ru-RU" sz="2200" b="1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22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2200" dirty="0" smtClean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финансировать </a:t>
            </a:r>
            <a:r>
              <a:rPr lang="ru-RU" sz="22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развитие профессиональных аспектов «включающего» (инклюзивного) образования;</a:t>
            </a:r>
            <a:endParaRPr lang="ru-RU" sz="22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2200" b="1" dirty="0" smtClean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обеспечивать </a:t>
            </a:r>
            <a:r>
              <a:rPr lang="ru-RU" sz="2200" b="1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наличие должных программ по подготовке </a:t>
            </a:r>
            <a:r>
              <a:rPr lang="ru-RU" sz="2200" b="1" dirty="0" smtClean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учителей</a:t>
            </a:r>
            <a:endParaRPr lang="ru-RU" sz="22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4821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58793"/>
            <a:ext cx="8596668" cy="160451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Конвенция о правах инвалидов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(от 13.12.2006г. </a:t>
            </a:r>
            <a:br>
              <a:rPr lang="ru-RU" b="1" dirty="0" smtClean="0"/>
            </a:br>
            <a:r>
              <a:rPr lang="ru-RU" b="1" dirty="0" smtClean="0"/>
              <a:t>Ратифицирована РФ в 2012 году)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828799"/>
            <a:ext cx="10278214" cy="467551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sz="2200" dirty="0" smtClean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</a:t>
            </a:r>
            <a:r>
              <a:rPr lang="ru-RU" sz="2900" dirty="0" smtClean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</a:t>
            </a:r>
            <a:r>
              <a:rPr lang="ru-RU" sz="29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соответствии с Конвенцией </a:t>
            </a:r>
            <a:r>
              <a:rPr lang="ru-RU" sz="2900" b="1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образование должно быть направлено н</a:t>
            </a:r>
            <a:r>
              <a:rPr lang="ru-RU" sz="29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а:</a:t>
            </a:r>
            <a:endParaRPr lang="ru-RU" sz="29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29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развитие умственных и физических способностей </a:t>
            </a:r>
            <a:r>
              <a:rPr lang="ru-RU" sz="2900" b="1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самом полном объеме</a:t>
            </a:r>
            <a:r>
              <a:rPr lang="ru-RU" sz="29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29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29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обеспечение инвалидам возможности эффективно участвовать в жизни свободного общества;</a:t>
            </a:r>
            <a:endParaRPr lang="ru-RU" sz="29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29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</a:t>
            </a:r>
            <a:r>
              <a:rPr lang="ru-RU" sz="2900" b="1" u="sng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доступ инвалидов к образованию в местах своего непосредственного проживания</a:t>
            </a:r>
            <a:r>
              <a:rPr lang="ru-RU" sz="29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при котором обеспечивается разумное удовлетворение потребностей лица;</a:t>
            </a:r>
            <a:endParaRPr lang="ru-RU" sz="29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29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</a:t>
            </a:r>
            <a:r>
              <a:rPr lang="ru-RU" sz="2900" b="1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предоставление эффективных мер индивидуальной поддержки в общей системе образования, облегчающих процесс обучения</a:t>
            </a:r>
            <a:r>
              <a:rPr lang="ru-RU" sz="29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29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29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</a:t>
            </a:r>
            <a:r>
              <a:rPr lang="ru-RU" sz="2900" b="1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создание условий для освоения социальных навыков</a:t>
            </a:r>
            <a:r>
              <a:rPr lang="ru-RU" sz="29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29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29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• </a:t>
            </a:r>
            <a:r>
              <a:rPr lang="ru-RU" sz="2900" b="1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обеспечение подготовки и переподготовки </a:t>
            </a:r>
            <a:r>
              <a:rPr lang="ru-RU" sz="2900" b="1" dirty="0" smtClean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педагогов</a:t>
            </a:r>
            <a:endParaRPr lang="ru-RU" sz="29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5673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7109"/>
          </a:xfrm>
        </p:spPr>
        <p:txBody>
          <a:bodyPr/>
          <a:lstStyle/>
          <a:p>
            <a:r>
              <a:rPr lang="ru-RU" sz="3200" b="1" dirty="0">
                <a:solidFill>
                  <a:srgbClr val="90C226"/>
                </a:solidFill>
                <a:latin typeface="Constantia" panose="02030602050306030303" pitchFamily="18" charset="0"/>
              </a:rPr>
              <a:t>Нормативно-правовые основы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80227"/>
            <a:ext cx="9122274" cy="466113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РФ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(Статья 43) также провозглашает право каждого на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r>
              <a:rPr lang="ru-RU" sz="2800" b="1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ФЗ РФ «Об основных гарантиях прав ребенка в РФ</a:t>
            </a:r>
            <a:r>
              <a:rPr lang="ru-RU" sz="28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» от 24 июля 1998г. № 124: «</a:t>
            </a:r>
            <a:r>
              <a:rPr lang="ru-RU" sz="2800" b="1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Ребенку </a:t>
            </a:r>
            <a:r>
              <a:rPr lang="ru-RU" sz="2800" b="1" u="sng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 рождения </a:t>
            </a:r>
            <a:r>
              <a:rPr lang="ru-RU" sz="28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принадлежат и </a:t>
            </a:r>
            <a:r>
              <a:rPr lang="ru-RU" sz="2800" b="1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гарантируются государством </a:t>
            </a:r>
            <a:r>
              <a:rPr lang="ru-RU" sz="2800" b="1" u="sng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права</a:t>
            </a:r>
            <a:r>
              <a:rPr lang="ru-RU" sz="2800" b="1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и свободы человека и гражданина </a:t>
            </a:r>
            <a:r>
              <a:rPr lang="ru-RU" sz="2800" b="1" u="sng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 соответствии </a:t>
            </a:r>
            <a:r>
              <a:rPr lang="ru-RU" sz="28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 </a:t>
            </a:r>
            <a:r>
              <a:rPr lang="ru-RU" sz="2800" u="sng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Конституцией </a:t>
            </a:r>
            <a:r>
              <a:rPr lang="ru-RU" sz="2800" u="sng" dirty="0" smtClean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РФ, </a:t>
            </a:r>
            <a:r>
              <a:rPr lang="ru-RU" sz="2800" b="1" u="sng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общепризнанными принципами и нормами международного права</a:t>
            </a:r>
            <a:r>
              <a:rPr lang="ru-RU" sz="28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, международными договорами </a:t>
            </a:r>
            <a:r>
              <a:rPr lang="ru-RU" sz="2800" dirty="0" smtClean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РФ, </a:t>
            </a:r>
            <a:r>
              <a:rPr lang="ru-RU" sz="28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Семейным кодексом </a:t>
            </a:r>
            <a:r>
              <a:rPr lang="ru-RU" sz="2800" dirty="0" smtClean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РФ и </a:t>
            </a:r>
            <a:r>
              <a:rPr lang="ru-RU" sz="28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другими нормативными правовыми актами </a:t>
            </a:r>
            <a:r>
              <a:rPr lang="ru-RU" sz="2800" dirty="0" smtClean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РФ» </a:t>
            </a:r>
            <a:r>
              <a:rPr lang="ru-RU" sz="28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(статья 10</a:t>
            </a:r>
            <a:r>
              <a:rPr lang="ru-RU" sz="2800" dirty="0" smtClean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273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847954" cy="980728"/>
          </a:xfrm>
        </p:spPr>
        <p:txBody>
          <a:bodyPr anchor="ctr">
            <a:normAutofit/>
          </a:bodyPr>
          <a:lstStyle/>
          <a:p>
            <a:r>
              <a:rPr lang="ru-RU" sz="4800" b="1" dirty="0">
                <a:latin typeface="Constantia" panose="02030602050306030303" pitchFamily="18" charset="0"/>
              </a:rPr>
              <a:t> </a:t>
            </a:r>
            <a:r>
              <a:rPr lang="ru-RU" sz="3200" b="1" dirty="0" smtClean="0">
                <a:latin typeface="Constantia" panose="02030602050306030303" pitchFamily="18" charset="0"/>
              </a:rPr>
              <a:t>Нормативно-правовые основы</a:t>
            </a:r>
            <a:endParaRPr lang="ru-RU" sz="3200" b="1" dirty="0">
              <a:latin typeface="Constantia" panose="02030602050306030303" pitchFamily="18" charset="0"/>
            </a:endParaRPr>
          </a:p>
        </p:txBody>
      </p:sp>
      <p:sp>
        <p:nvSpPr>
          <p:cNvPr id="5" name="Shape 53"/>
          <p:cNvSpPr>
            <a:spLocks noGrp="1"/>
          </p:cNvSpPr>
          <p:nvPr>
            <p:ph idx="1"/>
          </p:nvPr>
        </p:nvSpPr>
        <p:spPr>
          <a:xfrm>
            <a:off x="1127449" y="908720"/>
            <a:ext cx="9919962" cy="585283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  <a:buSzPct val="150000"/>
              <a:buBlip>
                <a:blip r:embed="rId2"/>
              </a:buBlip>
              <a:defRPr/>
            </a:pPr>
            <a:r>
              <a:rPr lang="ru-RU" sz="1600" b="1" dirty="0">
                <a:ln w="0"/>
                <a:latin typeface="Constantia" panose="02030602050306030303" pitchFamily="18" charset="0"/>
                <a:cs typeface="Times New Roman"/>
              </a:rPr>
              <a:t>Федеральный закон </a:t>
            </a:r>
            <a:endParaRPr lang="ru-RU" sz="1600" b="1" dirty="0" smtClean="0">
              <a:ln w="0"/>
              <a:latin typeface="Constantia" panose="02030602050306030303" pitchFamily="18" charset="0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50000"/>
              <a:buBlip>
                <a:blip r:embed="rId2"/>
              </a:buBlip>
              <a:defRPr/>
            </a:pPr>
            <a:endParaRPr lang="en-US" sz="1600" b="1" dirty="0" smtClean="0">
              <a:ln w="0"/>
              <a:latin typeface="Constantia" panose="02030602050306030303" pitchFamily="18" charset="0"/>
              <a:cs typeface="Times New Roman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buSzPct val="150000"/>
              <a:defRPr/>
            </a:pPr>
            <a:r>
              <a:rPr lang="ru-RU" sz="1600" dirty="0" smtClean="0">
                <a:ln w="0"/>
                <a:latin typeface="Constantia" panose="02030602050306030303" pitchFamily="18" charset="0"/>
                <a:cs typeface="Times New Roman"/>
              </a:rPr>
              <a:t>№ </a:t>
            </a:r>
            <a:r>
              <a:rPr lang="ru-RU" sz="1600" b="1" dirty="0" smtClean="0">
                <a:ln w="0"/>
                <a:latin typeface="Constantia" panose="02030602050306030303" pitchFamily="18" charset="0"/>
                <a:cs typeface="Times New Roman"/>
              </a:rPr>
              <a:t>273-ФЗ </a:t>
            </a:r>
            <a:r>
              <a:rPr lang="ru-RU" sz="1600" dirty="0">
                <a:ln w="0"/>
                <a:latin typeface="Constantia" panose="02030602050306030303" pitchFamily="18" charset="0"/>
                <a:cs typeface="Times New Roman"/>
              </a:rPr>
              <a:t>от 29.12.2012 г. «Об образовании в Российской Федерации</a:t>
            </a:r>
            <a:r>
              <a:rPr lang="ru-RU" sz="1600" dirty="0" smtClean="0">
                <a:ln w="0"/>
                <a:latin typeface="Constantia" panose="02030602050306030303" pitchFamily="18" charset="0"/>
                <a:cs typeface="Times New Roman"/>
              </a:rPr>
              <a:t>»;</a:t>
            </a:r>
            <a:endParaRPr lang="en-US" sz="1600" dirty="0" smtClean="0">
              <a:ln w="0"/>
              <a:latin typeface="Constantia" panose="02030602050306030303" pitchFamily="18" charset="0"/>
              <a:cs typeface="Times New Roman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SzPct val="150000"/>
              <a:defRPr/>
            </a:pPr>
            <a:r>
              <a:rPr lang="ru-RU" sz="1600" dirty="0" smtClean="0">
                <a:latin typeface="Constantia" panose="02030602050306030303" pitchFamily="18" charset="0"/>
              </a:rPr>
              <a:t>№ </a:t>
            </a:r>
            <a:r>
              <a:rPr lang="ru-RU" sz="1600" b="1" dirty="0" smtClean="0">
                <a:latin typeface="Constantia" panose="02030602050306030303" pitchFamily="18" charset="0"/>
              </a:rPr>
              <a:t>181</a:t>
            </a:r>
            <a:r>
              <a:rPr lang="ru-RU" sz="1600" b="1" dirty="0">
                <a:latin typeface="Constantia" panose="02030602050306030303" pitchFamily="18" charset="0"/>
              </a:rPr>
              <a:t>-ФЗ </a:t>
            </a:r>
            <a:r>
              <a:rPr lang="ru-RU" sz="1600" dirty="0" smtClean="0">
                <a:latin typeface="Constantia" panose="02030602050306030303" pitchFamily="18" charset="0"/>
              </a:rPr>
              <a:t>от 24.11.1995г. «</a:t>
            </a:r>
            <a:r>
              <a:rPr lang="ru-RU" sz="1600" dirty="0">
                <a:latin typeface="Constantia" panose="02030602050306030303" pitchFamily="18" charset="0"/>
              </a:rPr>
              <a:t>О социальной защите инвалидов в Российской Федерации» </a:t>
            </a:r>
            <a:r>
              <a:rPr lang="en-US" sz="1600" dirty="0" smtClean="0">
                <a:latin typeface="Constantia" panose="02030602050306030303" pitchFamily="18" charset="0"/>
              </a:rPr>
              <a:t/>
            </a:r>
            <a:br>
              <a:rPr lang="en-US" sz="1600" dirty="0" smtClean="0">
                <a:latin typeface="Constantia" panose="02030602050306030303" pitchFamily="18" charset="0"/>
              </a:rPr>
            </a:br>
            <a:r>
              <a:rPr lang="ru-RU" sz="1600" dirty="0" smtClean="0">
                <a:latin typeface="Constantia" panose="02030602050306030303" pitchFamily="18" charset="0"/>
              </a:rPr>
              <a:t>(</a:t>
            </a:r>
            <a:r>
              <a:rPr lang="ru-RU" sz="1600" dirty="0">
                <a:latin typeface="Constantia" panose="02030602050306030303" pitchFamily="18" charset="0"/>
              </a:rPr>
              <a:t>в редакции </a:t>
            </a:r>
            <a:r>
              <a:rPr lang="ru-RU" sz="1600" dirty="0" smtClean="0">
                <a:latin typeface="Constantia" panose="02030602050306030303" pitchFamily="18" charset="0"/>
              </a:rPr>
              <a:t>от</a:t>
            </a:r>
            <a:r>
              <a:rPr lang="en-US" sz="1600" dirty="0" smtClean="0">
                <a:latin typeface="Constantia" panose="02030602050306030303" pitchFamily="18" charset="0"/>
              </a:rPr>
              <a:t> </a:t>
            </a:r>
            <a:r>
              <a:rPr lang="ru-RU" sz="1600" dirty="0" smtClean="0">
                <a:latin typeface="Constantia" panose="02030602050306030303" pitchFamily="18" charset="0"/>
              </a:rPr>
              <a:t>21.07.2014 </a:t>
            </a:r>
            <a:r>
              <a:rPr lang="ru-RU" sz="1600" dirty="0">
                <a:latin typeface="Constantia" panose="02030602050306030303" pitchFamily="18" charset="0"/>
              </a:rPr>
              <a:t>г., с изменениями от </a:t>
            </a:r>
            <a:r>
              <a:rPr lang="ru-RU" sz="1600" dirty="0" smtClean="0">
                <a:latin typeface="Constantia" panose="02030602050306030303" pitchFamily="18" charset="0"/>
              </a:rPr>
              <a:t>6.04. 2015 </a:t>
            </a:r>
            <a:r>
              <a:rPr lang="ru-RU" sz="1600" dirty="0">
                <a:latin typeface="Constantia" panose="02030602050306030303" pitchFamily="18" charset="0"/>
              </a:rPr>
              <a:t>г.</a:t>
            </a:r>
            <a:r>
              <a:rPr lang="ru-RU" sz="1600" dirty="0" smtClean="0">
                <a:latin typeface="Constantia" panose="02030602050306030303" pitchFamily="18" charset="0"/>
              </a:rPr>
              <a:t>); </a:t>
            </a:r>
          </a:p>
          <a:p>
            <a:pPr>
              <a:lnSpc>
                <a:spcPct val="100000"/>
              </a:lnSpc>
              <a:spcBef>
                <a:spcPts val="0"/>
              </a:spcBef>
              <a:buSzPct val="150000"/>
              <a:defRPr/>
            </a:pPr>
            <a:endParaRPr lang="ru-RU" sz="1600" b="1" dirty="0" smtClean="0">
              <a:ln w="0"/>
              <a:latin typeface="Constantia" panose="02030602050306030303" pitchFamily="18" charset="0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50000"/>
              <a:buBlip>
                <a:blip r:embed="rId2"/>
              </a:buBlip>
              <a:defRPr/>
            </a:pPr>
            <a:r>
              <a:rPr lang="ru-RU" sz="1600" b="1" dirty="0" smtClean="0">
                <a:ln w="0"/>
                <a:latin typeface="Constantia" panose="02030602050306030303" pitchFamily="18" charset="0"/>
                <a:cs typeface="Times New Roman"/>
              </a:rPr>
              <a:t>Приказы </a:t>
            </a:r>
            <a:r>
              <a:rPr lang="ru-RU" sz="1600" b="1" dirty="0">
                <a:latin typeface="Constantia" panose="02030602050306030303" pitchFamily="18" charset="0"/>
                <a:cs typeface="Times New Roman"/>
              </a:rPr>
              <a:t>Министерства образования и науки Российской Федерации</a:t>
            </a:r>
            <a:r>
              <a:rPr lang="ru-RU" sz="1600" dirty="0" smtClean="0">
                <a:latin typeface="Constantia" panose="02030602050306030303" pitchFamily="18" charset="0"/>
                <a:cs typeface="Times New Roman"/>
              </a:rPr>
              <a:t>: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  <a:buSzPct val="150000"/>
              <a:buBlip>
                <a:blip r:embed="rId2"/>
              </a:buBlip>
              <a:defRPr/>
            </a:pPr>
            <a:endParaRPr lang="ru-RU" sz="1600" dirty="0">
              <a:latin typeface="Constantia" panose="02030602050306030303" pitchFamily="18" charset="0"/>
              <a:cs typeface="Times New Roman"/>
            </a:endParaRPr>
          </a:p>
          <a:p>
            <a:pPr marL="539750" indent="-273050" algn="just">
              <a:lnSpc>
                <a:spcPct val="1100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600" b="1" dirty="0">
                <a:ln w="0"/>
                <a:latin typeface="Constantia" panose="02030602050306030303" pitchFamily="18" charset="0"/>
                <a:cs typeface="Times New Roman"/>
              </a:rPr>
              <a:t>№ 1014 </a:t>
            </a:r>
            <a:r>
              <a:rPr lang="ru-RU" sz="1600" dirty="0">
                <a:ln w="0"/>
                <a:latin typeface="Constantia" panose="02030602050306030303" pitchFamily="18" charset="0"/>
                <a:cs typeface="Times New Roman"/>
              </a:rPr>
              <a:t>от </a:t>
            </a:r>
            <a:r>
              <a:rPr lang="ru-RU" sz="1600" dirty="0" smtClean="0">
                <a:ln w="0"/>
                <a:latin typeface="Constantia" panose="02030602050306030303" pitchFamily="18" charset="0"/>
                <a:cs typeface="Times New Roman"/>
              </a:rPr>
              <a:t>30.08.2013 г. </a:t>
            </a:r>
            <a:r>
              <a:rPr lang="ru-RU" sz="1600" dirty="0">
                <a:ln w="0"/>
                <a:latin typeface="Constantia" panose="02030602050306030303" pitchFamily="18" charset="0"/>
                <a:cs typeface="Times New Roman"/>
              </a:rPr>
              <a:t>«Об утверждении Порядка организации и осуществления образовательной деятельности по основным общеобразовательным программам-образовательным программам дошкольного образования»;</a:t>
            </a:r>
          </a:p>
          <a:p>
            <a:pPr marL="539750" indent="-273050" algn="just">
              <a:lnSpc>
                <a:spcPct val="1100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600" b="1" dirty="0">
                <a:ln w="0"/>
                <a:latin typeface="Constantia" panose="02030602050306030303" pitchFamily="18" charset="0"/>
                <a:cs typeface="Times New Roman"/>
              </a:rPr>
              <a:t>№ 1015 </a:t>
            </a:r>
            <a:r>
              <a:rPr lang="ru-RU" sz="1600" dirty="0">
                <a:ln w="0"/>
                <a:latin typeface="Constantia" panose="02030602050306030303" pitchFamily="18" charset="0"/>
                <a:cs typeface="Times New Roman"/>
              </a:rPr>
              <a:t>от </a:t>
            </a:r>
            <a:r>
              <a:rPr lang="ru-RU" sz="1600" dirty="0" smtClean="0">
                <a:ln w="0"/>
                <a:latin typeface="Constantia" panose="02030602050306030303" pitchFamily="18" charset="0"/>
                <a:cs typeface="Times New Roman"/>
              </a:rPr>
              <a:t>30.08.2013 г. </a:t>
            </a:r>
            <a:r>
              <a:rPr lang="ru-RU" sz="1600" dirty="0">
                <a:ln w="0"/>
                <a:latin typeface="Constantia" panose="02030602050306030303" pitchFamily="18" charset="0"/>
                <a:cs typeface="Times New Roman"/>
              </a:rPr>
              <a:t>«Об утверждении Порядка организации и осуществления образовательной деятельности по основным общеобразовательным программам-образовательным программам начального общего основного общего и среднего общего </a:t>
            </a:r>
            <a:r>
              <a:rPr lang="ru-RU" sz="1600" dirty="0" smtClean="0">
                <a:ln w="0"/>
                <a:latin typeface="Constantia" panose="02030602050306030303" pitchFamily="18" charset="0"/>
                <a:cs typeface="Times New Roman"/>
              </a:rPr>
              <a:t>образования</a:t>
            </a:r>
            <a:r>
              <a:rPr lang="ru-RU" sz="1600" dirty="0" smtClean="0">
                <a:latin typeface="Constantia" panose="02030602050306030303" pitchFamily="18" charset="0"/>
              </a:rPr>
              <a:t> (</a:t>
            </a:r>
            <a:r>
              <a:rPr lang="ru-RU" sz="1600" dirty="0">
                <a:latin typeface="Constantia" panose="02030602050306030303" pitchFamily="18" charset="0"/>
              </a:rPr>
              <a:t>с изменениями 2015г.)</a:t>
            </a:r>
            <a:r>
              <a:rPr lang="ru-RU" sz="1600" dirty="0" smtClean="0">
                <a:ln w="0"/>
                <a:latin typeface="Constantia" panose="02030602050306030303" pitchFamily="18" charset="0"/>
                <a:cs typeface="Times New Roman"/>
              </a:rPr>
              <a:t>»;</a:t>
            </a:r>
          </a:p>
          <a:p>
            <a:pPr marL="539750" indent="-273050" algn="just">
              <a:lnSpc>
                <a:spcPct val="1100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600" b="1" dirty="0" smtClean="0">
                <a:latin typeface="Constantia" panose="02030602050306030303" pitchFamily="18" charset="0"/>
              </a:rPr>
              <a:t>№ 1008 </a:t>
            </a:r>
            <a:r>
              <a:rPr lang="ru-RU" sz="1600" dirty="0" smtClean="0">
                <a:latin typeface="Constantia" panose="02030602050306030303" pitchFamily="18" charset="0"/>
              </a:rPr>
              <a:t>от 29.08.2013 </a:t>
            </a:r>
            <a:r>
              <a:rPr lang="ru-RU" sz="1600" dirty="0">
                <a:latin typeface="Constantia" panose="02030602050306030303" pitchFamily="18" charset="0"/>
              </a:rPr>
              <a:t>г</a:t>
            </a:r>
            <a:r>
              <a:rPr lang="ru-RU" sz="1600" dirty="0" smtClean="0">
                <a:latin typeface="Constantia" panose="02030602050306030303" pitchFamily="18" charset="0"/>
              </a:rPr>
              <a:t>.</a:t>
            </a:r>
            <a:r>
              <a:rPr lang="ru-RU" sz="1600" dirty="0">
                <a:latin typeface="Constantia" panose="02030602050306030303" pitchFamily="18" charset="0"/>
              </a:rPr>
              <a:t> «Об утверждении порядка организации и осуществления образовательной деятельности по дополнительным общеобразовательным программам</a:t>
            </a:r>
            <a:r>
              <a:rPr lang="ru-RU" sz="1600" dirty="0" smtClean="0">
                <a:latin typeface="Constantia" panose="02030602050306030303" pitchFamily="18" charset="0"/>
              </a:rPr>
              <a:t>»;</a:t>
            </a:r>
          </a:p>
          <a:p>
            <a:pPr marL="539750" indent="-273050" algn="just">
              <a:lnSpc>
                <a:spcPct val="1100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600" b="1" dirty="0">
                <a:latin typeface="Constantia" panose="02030602050306030303" pitchFamily="18" charset="0"/>
              </a:rPr>
              <a:t>№ 292 </a:t>
            </a:r>
            <a:r>
              <a:rPr lang="ru-RU" sz="1600" dirty="0">
                <a:latin typeface="Constantia" panose="02030602050306030303" pitchFamily="18" charset="0"/>
              </a:rPr>
              <a:t>от  </a:t>
            </a:r>
            <a:r>
              <a:rPr lang="ru-RU" sz="1600" dirty="0" smtClean="0">
                <a:latin typeface="Constantia" panose="02030602050306030303" pitchFamily="18" charset="0"/>
              </a:rPr>
              <a:t>18.04. </a:t>
            </a:r>
            <a:r>
              <a:rPr lang="ru-RU" sz="1600" dirty="0">
                <a:latin typeface="Constantia" panose="02030602050306030303" pitchFamily="18" charset="0"/>
              </a:rPr>
              <a:t>2013 г. </a:t>
            </a:r>
            <a:r>
              <a:rPr lang="ru-RU" sz="1600" dirty="0" smtClean="0">
                <a:latin typeface="Constantia" panose="02030602050306030303" pitchFamily="18" charset="0"/>
              </a:rPr>
              <a:t>«</a:t>
            </a:r>
            <a:r>
              <a:rPr lang="ru-RU" sz="1600" dirty="0">
                <a:latin typeface="Constantia" panose="02030602050306030303" pitchFamily="18" charset="0"/>
              </a:rPr>
              <a:t>Об утверждении Порядка организации и осуществления образовательной деятельности по основным программам профессионального обучения</a:t>
            </a:r>
            <a:r>
              <a:rPr lang="ru-RU" sz="1600" dirty="0" smtClean="0">
                <a:latin typeface="Constantia" panose="02030602050306030303" pitchFamily="18" charset="0"/>
              </a:rPr>
              <a:t>»;</a:t>
            </a:r>
          </a:p>
          <a:p>
            <a:pPr marL="539750" indent="-273050" algn="just">
              <a:lnSpc>
                <a:spcPct val="1100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600" b="1" dirty="0" smtClean="0">
                <a:latin typeface="Constantia" panose="02030602050306030303" pitchFamily="18" charset="0"/>
              </a:rPr>
              <a:t>№ 464 </a:t>
            </a:r>
            <a:r>
              <a:rPr lang="ru-RU" sz="1600" dirty="0" smtClean="0">
                <a:latin typeface="Constantia" panose="02030602050306030303" pitchFamily="18" charset="0"/>
              </a:rPr>
              <a:t>от 14.06. 2013 г. «</a:t>
            </a:r>
            <a:r>
              <a:rPr lang="ru-RU" sz="1600" dirty="0">
                <a:latin typeface="Constantia" panose="02030602050306030303" pitchFamily="18" charset="0"/>
              </a:rPr>
              <a:t>Об утверждении Порядка организации и осуществления образовательной деятельности по образовательным программам  среднего профессионального образования</a:t>
            </a:r>
            <a:r>
              <a:rPr lang="ru-RU" sz="1600" dirty="0" smtClean="0">
                <a:latin typeface="Constantia" panose="02030602050306030303" pitchFamily="18" charset="0"/>
              </a:rPr>
              <a:t>»;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941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775946" cy="980728"/>
          </a:xfrm>
        </p:spPr>
        <p:txBody>
          <a:bodyPr anchor="t">
            <a:normAutofit/>
          </a:bodyPr>
          <a:lstStyle/>
          <a:p>
            <a:r>
              <a:rPr lang="ru-RU" sz="4400" b="1" dirty="0"/>
              <a:t> </a:t>
            </a:r>
            <a:r>
              <a:rPr lang="ru-RU" sz="3200" b="1" dirty="0">
                <a:latin typeface="Constantia" panose="02030602050306030303" pitchFamily="18" charset="0"/>
              </a:rPr>
              <a:t>Нормативно-правовая документация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ru-RU" smtClean="0"/>
              <a:pPr lvl="0"/>
              <a:t>15</a:t>
            </a:fld>
            <a:endParaRPr lang="ru-RU" dirty="0"/>
          </a:p>
        </p:txBody>
      </p:sp>
      <p:sp>
        <p:nvSpPr>
          <p:cNvPr id="6" name="Shape 53"/>
          <p:cNvSpPr txBox="1">
            <a:spLocks/>
          </p:cNvSpPr>
          <p:nvPr/>
        </p:nvSpPr>
        <p:spPr>
          <a:xfrm>
            <a:off x="586854" y="682388"/>
            <a:ext cx="10931856" cy="61756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70000"/>
              </a:lnSpc>
              <a:spcBef>
                <a:spcPts val="0"/>
              </a:spcBef>
              <a:buSzPct val="150000"/>
              <a:buBlip>
                <a:blip r:embed="rId2"/>
              </a:buBlip>
              <a:defRPr/>
            </a:pPr>
            <a:r>
              <a:rPr lang="ru-RU" sz="1400" b="1" dirty="0">
                <a:ln w="0"/>
                <a:latin typeface="Constantia" panose="02030602050306030303" pitchFamily="18" charset="0"/>
                <a:cs typeface="Times New Roman"/>
              </a:rPr>
              <a:t>Приказы Министерства образования и науки Российской Федерации</a:t>
            </a:r>
            <a:r>
              <a:rPr lang="ru-RU" sz="1400" b="1" dirty="0" smtClean="0">
                <a:ln w="0"/>
                <a:latin typeface="Constantia" panose="02030602050306030303" pitchFamily="18" charset="0"/>
                <a:cs typeface="Times New Roman"/>
              </a:rPr>
              <a:t>:</a:t>
            </a:r>
          </a:p>
          <a:p>
            <a:pPr algn="just">
              <a:lnSpc>
                <a:spcPct val="70000"/>
              </a:lnSpc>
              <a:spcBef>
                <a:spcPts val="0"/>
              </a:spcBef>
              <a:buSzPct val="150000"/>
              <a:buBlip>
                <a:blip r:embed="rId2"/>
              </a:buBlip>
              <a:defRPr/>
            </a:pPr>
            <a:endParaRPr lang="ru-RU" sz="1400" b="1" dirty="0" smtClean="0">
              <a:ln w="0"/>
              <a:latin typeface="Constantia" panose="02030602050306030303" pitchFamily="18" charset="0"/>
              <a:cs typeface="Times New Roman"/>
            </a:endParaRPr>
          </a:p>
          <a:p>
            <a:pPr marL="552450" indent="-285750" algn="just">
              <a:lnSpc>
                <a:spcPct val="100000"/>
              </a:lnSpc>
              <a:spcBef>
                <a:spcPts val="0"/>
              </a:spcBef>
              <a:buSzPct val="150000"/>
              <a:defRPr/>
            </a:pPr>
            <a:r>
              <a:rPr lang="ru-RU" sz="1400" b="1" dirty="0" smtClean="0">
                <a:ln w="0"/>
                <a:latin typeface="Constantia" panose="02030602050306030303" pitchFamily="18" charset="0"/>
                <a:cs typeface="Times New Roman"/>
              </a:rPr>
              <a:t>№ </a:t>
            </a:r>
            <a:r>
              <a:rPr lang="ru-RU" sz="1400" b="1" dirty="0">
                <a:ln w="0"/>
                <a:latin typeface="Constantia" panose="02030602050306030303" pitchFamily="18" charset="0"/>
                <a:cs typeface="Times New Roman"/>
              </a:rPr>
              <a:t>1082 </a:t>
            </a:r>
            <a:r>
              <a:rPr lang="ru-RU" sz="1400" dirty="0">
                <a:ln w="0"/>
                <a:latin typeface="Constantia" panose="02030602050306030303" pitchFamily="18" charset="0"/>
                <a:cs typeface="Times New Roman"/>
              </a:rPr>
              <a:t>от 20.09.2013 г. «Об утверждении положения о психолого-медико-педагогической комиссии»;</a:t>
            </a:r>
          </a:p>
          <a:p>
            <a:pPr marL="539750" indent="-273050" algn="just">
              <a:lnSpc>
                <a:spcPct val="1000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400" b="1" dirty="0">
                <a:ln w="0"/>
                <a:latin typeface="Constantia" panose="02030602050306030303" pitchFamily="18" charset="0"/>
                <a:cs typeface="Times New Roman"/>
              </a:rPr>
              <a:t>№1598 </a:t>
            </a:r>
            <a:r>
              <a:rPr lang="ru-RU" sz="1400" dirty="0">
                <a:ln w="0"/>
                <a:latin typeface="Constantia" panose="02030602050306030303" pitchFamily="18" charset="0"/>
                <a:cs typeface="Times New Roman"/>
              </a:rPr>
              <a:t>от 19.12.2014 г. «Об утверждении федерального государственного образовательного стандарта начального общего образования обучающихся с ограниченными возможностями здоровья»; </a:t>
            </a:r>
          </a:p>
          <a:p>
            <a:pPr marL="539750" indent="-273050" algn="just">
              <a:lnSpc>
                <a:spcPct val="1000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400" b="1" dirty="0">
                <a:ln w="0"/>
                <a:latin typeface="Constantia" panose="02030602050306030303" pitchFamily="18" charset="0"/>
                <a:cs typeface="Times New Roman"/>
              </a:rPr>
              <a:t>№1599 </a:t>
            </a:r>
            <a:r>
              <a:rPr lang="ru-RU" sz="1400" dirty="0">
                <a:ln w="0"/>
                <a:latin typeface="Constantia" panose="02030602050306030303" pitchFamily="18" charset="0"/>
                <a:cs typeface="Times New Roman"/>
              </a:rPr>
              <a:t>от 19.12.2014 г. «Об утверждении федерального государственного образовательного стандарта образования обучающихся с умственной отсталостью (интеллектуальными нарушениями)»</a:t>
            </a:r>
            <a:r>
              <a:rPr lang="ru-RU" sz="1400" dirty="0" smtClean="0">
                <a:ln w="0"/>
                <a:latin typeface="Constantia" panose="02030602050306030303" pitchFamily="18" charset="0"/>
                <a:cs typeface="Times New Roman"/>
              </a:rPr>
              <a:t>;</a:t>
            </a:r>
          </a:p>
          <a:p>
            <a:pPr marL="539750" indent="-273050" algn="just">
              <a:lnSpc>
                <a:spcPct val="1000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400" dirty="0" smtClean="0">
                <a:ln w="0"/>
                <a:latin typeface="Constantia" panose="02030602050306030303" pitchFamily="18" charset="0"/>
                <a:cs typeface="Times New Roman"/>
              </a:rPr>
              <a:t>№</a:t>
            </a:r>
            <a:r>
              <a:rPr lang="ru-RU" sz="1400" b="1" dirty="0" smtClean="0">
                <a:ln w="0"/>
                <a:latin typeface="Constantia" panose="02030602050306030303" pitchFamily="18" charset="0"/>
                <a:cs typeface="Times New Roman"/>
              </a:rPr>
              <a:t>1576</a:t>
            </a:r>
            <a:r>
              <a:rPr lang="ru-RU" sz="1400" dirty="0" smtClean="0">
                <a:ln w="0"/>
                <a:latin typeface="Constantia" panose="02030602050306030303" pitchFamily="18" charset="0"/>
                <a:cs typeface="Times New Roman"/>
              </a:rPr>
              <a:t> от 31.12.2015 г. «О внесении изменений в федеральный государственный образовательный стандарт начального общего образования, утвержденный приказом Министерства образования и науки Российской Федерации от 6 октября 2009 г. № 373»;</a:t>
            </a:r>
          </a:p>
          <a:p>
            <a:pPr marL="539750" indent="-273050" algn="just">
              <a:lnSpc>
                <a:spcPct val="1000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400" dirty="0">
                <a:ln w="0"/>
                <a:latin typeface="Constantia" panose="02030602050306030303" pitchFamily="18" charset="0"/>
                <a:cs typeface="Times New Roman"/>
              </a:rPr>
              <a:t>№</a:t>
            </a:r>
            <a:r>
              <a:rPr lang="ru-RU" sz="1400" b="1" dirty="0">
                <a:ln w="0"/>
                <a:latin typeface="Constantia" panose="02030602050306030303" pitchFamily="18" charset="0"/>
                <a:cs typeface="Times New Roman"/>
              </a:rPr>
              <a:t>1577</a:t>
            </a:r>
            <a:r>
              <a:rPr lang="ru-RU" sz="1400" dirty="0">
                <a:ln w="0"/>
                <a:latin typeface="Constantia" panose="02030602050306030303" pitchFamily="18" charset="0"/>
                <a:cs typeface="Times New Roman"/>
              </a:rPr>
              <a:t> от 31.12.2015 г. «О внесении изменений в федеральный государственный образовательный стандарт основного общего образования, утвержденный приказом Министерства образования и науки Российской Федерации от17декабря2010 г. № 1897»</a:t>
            </a:r>
            <a:r>
              <a:rPr lang="ru-RU" sz="1400" dirty="0" smtClean="0">
                <a:ln w="0"/>
                <a:latin typeface="Constantia" panose="02030602050306030303" pitchFamily="18" charset="0"/>
                <a:cs typeface="Times New Roman"/>
              </a:rPr>
              <a:t>;</a:t>
            </a:r>
          </a:p>
          <a:p>
            <a:pPr marL="539750" indent="-273050" algn="just">
              <a:lnSpc>
                <a:spcPct val="1000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400" dirty="0">
                <a:ln w="0"/>
                <a:latin typeface="Constantia" panose="02030602050306030303" pitchFamily="18" charset="0"/>
                <a:cs typeface="Times New Roman"/>
              </a:rPr>
              <a:t>№</a:t>
            </a:r>
            <a:r>
              <a:rPr lang="ru-RU" sz="1400" b="1" dirty="0">
                <a:ln w="0"/>
                <a:latin typeface="Constantia" panose="02030602050306030303" pitchFamily="18" charset="0"/>
                <a:cs typeface="Times New Roman"/>
              </a:rPr>
              <a:t>1578</a:t>
            </a:r>
            <a:r>
              <a:rPr lang="ru-RU" sz="1400" dirty="0">
                <a:ln w="0"/>
                <a:latin typeface="Constantia" panose="02030602050306030303" pitchFamily="18" charset="0"/>
                <a:cs typeface="Times New Roman"/>
              </a:rPr>
              <a:t> от 31.12.2015 г. «О внесении изменений в федеральный государственный образовательный стандарт среднего общего образования, утвержденный приказом Министерства образования и науки Российской Федерации от 17 мая  2012 г. № 413</a:t>
            </a:r>
            <a:r>
              <a:rPr lang="ru-RU" sz="1400" dirty="0" smtClean="0">
                <a:ln w="0"/>
                <a:latin typeface="Constantia" panose="02030602050306030303" pitchFamily="18" charset="0"/>
                <a:cs typeface="Times New Roman"/>
              </a:rPr>
              <a:t>»</a:t>
            </a:r>
            <a:endParaRPr lang="en-US" sz="1400" dirty="0" smtClean="0">
              <a:ln w="0"/>
              <a:latin typeface="Constantia" panose="02030602050306030303" pitchFamily="18" charset="0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ct val="150000"/>
              <a:buNone/>
              <a:defRPr/>
            </a:pPr>
            <a:endParaRPr lang="ru-RU" sz="400" b="1" dirty="0">
              <a:ln w="0"/>
              <a:latin typeface="Constantia" panose="02030602050306030303" pitchFamily="18" charset="0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50000"/>
              <a:buBlip>
                <a:blip r:embed="rId2"/>
              </a:buBlip>
              <a:defRPr/>
            </a:pPr>
            <a:r>
              <a:rPr lang="ru-RU" sz="1400" b="1" dirty="0" smtClean="0">
                <a:latin typeface="Constantia" panose="02030602050306030303" pitchFamily="18" charset="0"/>
              </a:rPr>
              <a:t>Письм</a:t>
            </a:r>
            <a:r>
              <a:rPr lang="ru-RU" sz="1400" b="1" dirty="0">
                <a:latin typeface="Constantia" panose="02030602050306030303" pitchFamily="18" charset="0"/>
              </a:rPr>
              <a:t>а</a:t>
            </a:r>
            <a:r>
              <a:rPr lang="ru-RU" sz="1400" b="1" dirty="0" smtClean="0">
                <a:latin typeface="Constantia" panose="02030602050306030303" pitchFamily="18" charset="0"/>
              </a:rPr>
              <a:t> </a:t>
            </a:r>
            <a:endParaRPr lang="en-US" sz="1400" b="1" dirty="0" smtClean="0">
              <a:latin typeface="Constantia" panose="02030602050306030303" pitchFamily="18" charset="0"/>
            </a:endParaRPr>
          </a:p>
          <a:p>
            <a:pPr marL="539750" indent="-273050" algn="just">
              <a:lnSpc>
                <a:spcPts val="18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400" b="1" dirty="0" smtClean="0">
                <a:latin typeface="Constantia" panose="02030602050306030303" pitchFamily="18" charset="0"/>
              </a:rPr>
              <a:t>Письмо </a:t>
            </a:r>
            <a:r>
              <a:rPr lang="ru-RU" sz="1400" b="1" dirty="0" err="1" smtClean="0">
                <a:latin typeface="Constantia" panose="02030602050306030303" pitchFamily="18" charset="0"/>
              </a:rPr>
              <a:t>Минпроса</a:t>
            </a:r>
            <a:r>
              <a:rPr lang="ru-RU" sz="1400" b="1" dirty="0" smtClean="0">
                <a:latin typeface="Constantia" panose="02030602050306030303" pitchFamily="18" charset="0"/>
              </a:rPr>
              <a:t> РСФСР от 08.07.1980 №281-М, Минздрава РСФСР от 28.07.1980 № 17-13-186 </a:t>
            </a:r>
            <a:r>
              <a:rPr lang="ru-RU" sz="1400" dirty="0" smtClean="0">
                <a:latin typeface="Constantia" panose="02030602050306030303" pitchFamily="18" charset="0"/>
              </a:rPr>
              <a:t>«О перечне заболеваний, по поводу которых дети нуждаются в индивидуальных занятиях на дому и освобождаются от посещения массовой школы»</a:t>
            </a:r>
          </a:p>
          <a:p>
            <a:pPr marL="539750" indent="-273050" algn="just">
              <a:lnSpc>
                <a:spcPts val="1800"/>
              </a:lnSpc>
              <a:spcBef>
                <a:spcPts val="0"/>
              </a:spcBef>
              <a:buSzPct val="150000"/>
              <a:buFont typeface="Arial" charset="0"/>
              <a:buChar char="•"/>
              <a:defRPr/>
            </a:pPr>
            <a:r>
              <a:rPr lang="ru-RU" sz="14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Письмо </a:t>
            </a:r>
            <a:r>
              <a:rPr lang="ru-RU" sz="1400" b="1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Минобра</a:t>
            </a:r>
            <a:r>
              <a:rPr lang="ru-RU" sz="14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России </a:t>
            </a:r>
            <a:r>
              <a:rPr lang="ru-RU" sz="1400" b="1" dirty="0">
                <a:latin typeface="Constantia" panose="02030602050306030303" pitchFamily="18" charset="0"/>
                <a:cs typeface="Times New Roman" panose="02020603050405020304" pitchFamily="18" charset="0"/>
              </a:rPr>
              <a:t>от 27.03.2000 № 27/901-6 </a:t>
            </a:r>
            <a:r>
              <a:rPr lang="ru-RU" sz="1400" dirty="0">
                <a:latin typeface="Constantia" panose="02030602050306030303" pitchFamily="18" charset="0"/>
                <a:cs typeface="Times New Roman" panose="02020603050405020304" pitchFamily="18" charset="0"/>
              </a:rPr>
              <a:t>«О психолого-медико-педагогическом консилиуме (</a:t>
            </a:r>
            <a:r>
              <a:rPr lang="ru-RU" sz="1400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ПМПк</a:t>
            </a:r>
            <a:r>
              <a:rPr lang="ru-RU" sz="1400" dirty="0">
                <a:latin typeface="Constantia" panose="02030602050306030303" pitchFamily="18" charset="0"/>
                <a:cs typeface="Times New Roman" panose="02020603050405020304" pitchFamily="18" charset="0"/>
              </a:rPr>
              <a:t>) образовательного учреждения</a:t>
            </a:r>
            <a:r>
              <a:rPr lang="ru-RU" sz="1400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00000"/>
              </a:lnSpc>
            </a:pPr>
            <a:r>
              <a:rPr lang="ru-RU" sz="1400" b="1" dirty="0" smtClean="0">
                <a:ln w="0"/>
                <a:latin typeface="Constantia" panose="02030602050306030303" pitchFamily="18" charset="0"/>
                <a:cs typeface="Times New Roman" panose="02020603050405020304" pitchFamily="18" charset="0"/>
              </a:rPr>
              <a:t>Приказ № 436 Н от 30.06 2016г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«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Обутверждении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перечня заболеваний, наличие которых дает право на обучение по основным общеобразовательным программам на дому</a:t>
            </a:r>
            <a:endParaRPr lang="en-US" sz="1400" dirty="0">
              <a:ln w="0"/>
              <a:latin typeface="Constantia" panose="02030602050306030303" pitchFamily="18" charset="0"/>
              <a:cs typeface="Times New Roman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ct val="150000"/>
              <a:buNone/>
              <a:defRPr/>
            </a:pPr>
            <a:endParaRPr lang="ru-RU" sz="400" b="1" dirty="0">
              <a:ln w="0"/>
              <a:latin typeface="Constantia" panose="02030602050306030303" pitchFamily="18" charset="0"/>
              <a:cs typeface="Times New Roman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  <a:buSzPct val="150000"/>
              <a:buBlip>
                <a:blip r:embed="rId2"/>
              </a:buBlip>
              <a:defRPr/>
            </a:pPr>
            <a:r>
              <a:rPr lang="ru-RU" sz="1400" b="1" dirty="0">
                <a:ln w="0"/>
                <a:latin typeface="Constantia" panose="02030602050306030303" pitchFamily="18" charset="0"/>
                <a:cs typeface="Times New Roman"/>
              </a:rPr>
              <a:t>Постановление </a:t>
            </a:r>
            <a:r>
              <a:rPr lang="ru-RU" sz="1400" dirty="0">
                <a:ln w="0"/>
                <a:latin typeface="Constantia" panose="02030602050306030303" pitchFamily="18" charset="0"/>
                <a:cs typeface="Times New Roman"/>
              </a:rPr>
              <a:t>главного государственного санитарного врача РФ № 26 от 10.07.2015 г. «Об утверждении     СанПиН 2.4.2.3286-15 «Санитарно-эпидемиологические требования к условиям и организации обучения и воспитания в организациях, осуществляющих образовательную деятельность по адаптированным основным общеобразовательным программам для обучающихся с ограниченными возможностями здоровья</a:t>
            </a:r>
            <a:r>
              <a:rPr lang="ru-RU" sz="1400" dirty="0" smtClean="0">
                <a:ln w="0"/>
                <a:latin typeface="Constantia" panose="02030602050306030303" pitchFamily="18" charset="0"/>
                <a:cs typeface="Times New Roman"/>
              </a:rPr>
              <a:t>»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SzPct val="150000"/>
              <a:buNone/>
              <a:defRPr/>
            </a:pPr>
            <a:endParaRPr lang="ru-RU" sz="1400" b="1" dirty="0" smtClean="0">
              <a:ln w="0"/>
              <a:latin typeface="Constantia" panose="02030602050306030303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473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6119"/>
          </a:xfrm>
        </p:spPr>
        <p:txBody>
          <a:bodyPr/>
          <a:lstStyle/>
          <a:p>
            <a:r>
              <a:rPr lang="ru-RU" dirty="0" smtClean="0"/>
              <a:t>Цель </a:t>
            </a:r>
            <a:r>
              <a:rPr lang="ru-RU" dirty="0" err="1" smtClean="0"/>
              <a:t>ПМПк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05719"/>
            <a:ext cx="8596668" cy="4831308"/>
          </a:xfrm>
        </p:spPr>
        <p:txBody>
          <a:bodyPr>
            <a:normAutofit/>
          </a:bodyPr>
          <a:lstStyle/>
          <a:p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диагностико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коррекционного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психолого-медико-педагогического </a:t>
            </a:r>
            <a:r>
              <a:rPr lang="ru-RU" sz="36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сопровождения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детей, нуждающихся в этом, для получения ими качественного образования в соответствии с их особенностями и возможностями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03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"/>
            <a:ext cx="8596668" cy="55955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ЗАДАЧИ </a:t>
            </a:r>
            <a:r>
              <a:rPr lang="ru-RU" dirty="0" err="1" smtClean="0"/>
              <a:t>ПМПк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94" y="559559"/>
            <a:ext cx="10153934" cy="6168787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Своевременное выявление </a:t>
            </a:r>
            <a:r>
              <a:rPr lang="ru-RU" dirty="0" smtClean="0">
                <a:solidFill>
                  <a:schemeClr val="tx1"/>
                </a:solidFill>
              </a:rPr>
              <a:t>проблем в развитии и обучении ребенка в данном образовательном учреждении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Установление причин и характера </a:t>
            </a:r>
            <a:r>
              <a:rPr lang="ru-RU" dirty="0" smtClean="0">
                <a:solidFill>
                  <a:schemeClr val="tx1"/>
                </a:solidFill>
              </a:rPr>
              <a:t>выявленных </a:t>
            </a:r>
            <a:r>
              <a:rPr lang="ru-RU" b="1" dirty="0" smtClean="0">
                <a:solidFill>
                  <a:schemeClr val="tx1"/>
                </a:solidFill>
              </a:rPr>
              <a:t>проблем в развитии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Выявление уровня актуального и зоны ближайшего развития для определения наиболее эффективных средств психолого-педагогической помощи ребенку в процессе обучения и воспитания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Определение и конкретизация специальных условий содержания и способов ПМП сопровождения ребенка с особыми образовательными потребностями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Выработка комплексных мероприятий и программ, направленных на преодоление отклонений в обучении и воспитании ребенка, и предупреждение возникновения вторичных проблем в развитии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Анализ и организация исполнения рекомендаций и мероприятий, выработанных консилиумом, ПМПК, МСЭ (если ребенок - инвалид)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Консультирование родителей, педагогов или других работников, представляющих интересы ребенка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Внесение в администрацию ОО предложений по обеспечению доступности, адаптивности образования к уровням и особенностям развития детей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267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-7606"/>
            <a:ext cx="9905998" cy="1418346"/>
          </a:xfrm>
        </p:spPr>
        <p:txBody>
          <a:bodyPr anchor="ctr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b="1" dirty="0">
                <a:latin typeface="Constantia" panose="02030602050306030303" pitchFamily="18" charset="0"/>
              </a:rPr>
              <a:t>Изменение / уточнение образовательного маршрута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44462" y="1279652"/>
            <a:ext cx="5517455" cy="1702517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5777" y="3284396"/>
            <a:ext cx="1865077" cy="18650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215" y="1225672"/>
            <a:ext cx="1833576" cy="1833576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19336" y="2594662"/>
            <a:ext cx="3867893" cy="97685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Психолого-(</a:t>
            </a:r>
            <a:r>
              <a:rPr lang="ru-RU" sz="2000" b="1" dirty="0" err="1" smtClean="0">
                <a:solidFill>
                  <a:schemeClr val="tx1"/>
                </a:solidFill>
                <a:latin typeface="Constantia" panose="02030602050306030303" pitchFamily="18" charset="0"/>
              </a:rPr>
              <a:t>медико</a:t>
            </a:r>
            <a:r>
              <a:rPr lang="ru-RU" sz="20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)-педагогический </a:t>
            </a:r>
            <a:r>
              <a:rPr lang="ru-RU" sz="2000" b="1" dirty="0">
                <a:solidFill>
                  <a:schemeClr val="tx1"/>
                </a:solidFill>
                <a:latin typeface="Constantia" panose="02030602050306030303" pitchFamily="18" charset="0"/>
              </a:rPr>
              <a:t>консилиум </a:t>
            </a:r>
            <a:r>
              <a:rPr lang="ru-RU" sz="20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ОО</a:t>
            </a:r>
            <a:endParaRPr lang="ru-RU" sz="20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19336" y="3972251"/>
            <a:ext cx="3867893" cy="97685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ПМПК</a:t>
            </a:r>
            <a:endParaRPr lang="ru-RU" sz="20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90102" y="5349840"/>
            <a:ext cx="9664478" cy="97685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onstantia" panose="02030602050306030303" pitchFamily="18" charset="0"/>
              </a:rPr>
              <a:t>Изменение, уточнение образовательного маршрута</a:t>
            </a:r>
          </a:p>
        </p:txBody>
      </p:sp>
      <p:cxnSp>
        <p:nvCxnSpPr>
          <p:cNvPr id="12" name="Скругленная соединительная линия 11"/>
          <p:cNvCxnSpPr>
            <a:stCxn id="8" idx="1"/>
            <a:endCxn id="9" idx="0"/>
          </p:cNvCxnSpPr>
          <p:nvPr/>
        </p:nvCxnSpPr>
        <p:spPr>
          <a:xfrm rot="10800000" flipV="1">
            <a:off x="2053283" y="2142460"/>
            <a:ext cx="1749932" cy="452202"/>
          </a:xfrm>
          <a:prstGeom prst="curvedConnector2">
            <a:avLst/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3" name="Скругленная соединительная линия 12"/>
          <p:cNvCxnSpPr>
            <a:stCxn id="10" idx="2"/>
          </p:cNvCxnSpPr>
          <p:nvPr/>
        </p:nvCxnSpPr>
        <p:spPr>
          <a:xfrm rot="16200000" flipH="1">
            <a:off x="1976957" y="5025433"/>
            <a:ext cx="394384" cy="241732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>
            <a:stCxn id="9" idx="2"/>
            <a:endCxn id="10" idx="0"/>
          </p:cNvCxnSpPr>
          <p:nvPr/>
        </p:nvCxnSpPr>
        <p:spPr>
          <a:xfrm rot="5400000">
            <a:off x="1852917" y="3771884"/>
            <a:ext cx="400733" cy="12700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Скругленная соединительная линия 14"/>
          <p:cNvCxnSpPr>
            <a:endCxn id="8" idx="2"/>
          </p:cNvCxnSpPr>
          <p:nvPr/>
        </p:nvCxnSpPr>
        <p:spPr>
          <a:xfrm rot="16200000" flipV="1">
            <a:off x="3577883" y="4201369"/>
            <a:ext cx="2284243" cy="2"/>
          </a:xfrm>
          <a:prstGeom prst="curvedConnector3">
            <a:avLst>
              <a:gd name="adj1" fmla="val 50000"/>
            </a:avLst>
          </a:prstGeom>
          <a:ln w="571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94502" y="1839659"/>
            <a:ext cx="3510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rPr>
              <a:t>Образовательная организация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438" y="1436759"/>
            <a:ext cx="1435925" cy="143592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517" y="2946805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32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943151" y="6548797"/>
            <a:ext cx="10305699" cy="309203"/>
          </a:xfrm>
        </p:spPr>
        <p:txBody>
          <a:bodyPr anchor="ctr"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1800" i="1" dirty="0" smtClean="0">
                <a:latin typeface="Constantia" panose="02030602050306030303" pitchFamily="18" charset="0"/>
              </a:rPr>
              <a:t>(п. 16 ст. 2 Федерального закона от 29.12.2012 г. № 273-ФЗ «Об образовании в Российской Федерации»)</a:t>
            </a:r>
            <a:endParaRPr lang="ru-RU" sz="1800" i="1" dirty="0">
              <a:latin typeface="Constantia" panose="0203060205030603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0704" y="-224287"/>
            <a:ext cx="12300432" cy="7082287"/>
          </a:xfrm>
          <a:prstGeom prst="rect">
            <a:avLst/>
          </a:prstGeom>
        </p:spPr>
      </p:pic>
      <p:sp>
        <p:nvSpPr>
          <p:cNvPr id="8" name="Объект 1"/>
          <p:cNvSpPr txBox="1">
            <a:spLocks/>
          </p:cNvSpPr>
          <p:nvPr/>
        </p:nvSpPr>
        <p:spPr>
          <a:xfrm>
            <a:off x="3071664" y="1949570"/>
            <a:ext cx="5779038" cy="2432649"/>
          </a:xfrm>
          <a:prstGeom prst="rect">
            <a:avLst/>
          </a:prstGeom>
        </p:spPr>
        <p:txBody>
          <a:bodyPr anchor="ctr">
            <a:normAutofit fontScale="55000" lnSpcReduction="20000"/>
          </a:bodyPr>
          <a:lstStyle>
            <a:lvl1pPr marL="0" indent="0" algn="l" defTabSz="1219170" rtl="0" eaLnBrk="1" latinLnBrk="0" hangingPunct="1">
              <a:spcBef>
                <a:spcPts val="3200"/>
              </a:spcBef>
              <a:buFont typeface="Arial" pitchFamily="34" charset="0"/>
              <a:buNone/>
              <a:defRPr sz="2400" kern="1200" cap="none" baseline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ea typeface="+mn-ea"/>
                <a:cs typeface="+mn-cs"/>
              </a:defRPr>
            </a:lvl1pPr>
            <a:lvl2pPr marL="0" indent="0" algn="l" defTabSz="1219170" rtl="0" eaLnBrk="1" latinLnBrk="0" hangingPunct="1">
              <a:spcBef>
                <a:spcPts val="1600"/>
              </a:spcBef>
              <a:spcAft>
                <a:spcPts val="800"/>
              </a:spcAft>
              <a:buFont typeface="Arial" pitchFamily="34" charset="0"/>
              <a:buNone/>
              <a:defRPr sz="1867" b="1" kern="1200" cap="all" baseline="0">
                <a:solidFill>
                  <a:srgbClr val="2857A5"/>
                </a:solidFill>
                <a:latin typeface="Cambria" pitchFamily="18" charset="0"/>
                <a:ea typeface="+mn-ea"/>
                <a:cs typeface="+mn-cs"/>
              </a:defRPr>
            </a:lvl2pPr>
            <a:lvl3pPr marL="0" marR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 sz="2133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3pPr>
            <a:lvl4pPr marL="596885" indent="-361942" algn="l" defTabSz="1219170" rtl="0" eaLnBrk="1" latinLnBrk="0" hangingPunct="1">
              <a:spcBef>
                <a:spcPts val="0"/>
              </a:spcBef>
              <a:spcAft>
                <a:spcPts val="800"/>
              </a:spcAft>
              <a:buClr>
                <a:srgbClr val="2857A5"/>
              </a:buClr>
              <a:buFont typeface="Wingdings 2" pitchFamily="18" charset="2"/>
              <a:buChar char=""/>
              <a:defRPr sz="2133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4pPr>
            <a:lvl5pPr marL="596885" indent="-361942" algn="l" defTabSz="1219170" rtl="0" eaLnBrk="1" latinLnBrk="0" hangingPunct="1">
              <a:spcBef>
                <a:spcPts val="533"/>
              </a:spcBef>
              <a:spcAft>
                <a:spcPts val="533"/>
              </a:spcAft>
              <a:buClr>
                <a:srgbClr val="2857A5"/>
              </a:buClr>
              <a:buSzPct val="110000"/>
              <a:buFont typeface="+mj-lt"/>
              <a:buAutoNum type="arabicPeriod"/>
              <a:tabLst/>
              <a:defRPr sz="2133" kern="120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5pPr>
            <a:lvl6pPr marL="599002" indent="0" algn="l" defTabSz="1219170" rtl="0" eaLnBrk="1" latinLnBrk="0" hangingPunct="1">
              <a:spcBef>
                <a:spcPts val="800"/>
              </a:spcBef>
              <a:spcAft>
                <a:spcPts val="800"/>
              </a:spcAft>
              <a:buFont typeface="Arial" pitchFamily="34" charset="0"/>
              <a:buNone/>
              <a:defRPr sz="1467" i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37061" indent="-237061" algn="l" defTabSz="1219170" rtl="0" eaLnBrk="1" latinLnBrk="0" hangingPunct="1">
              <a:spcBef>
                <a:spcPts val="1600"/>
              </a:spcBef>
              <a:spcAft>
                <a:spcPts val="1600"/>
              </a:spcAft>
              <a:buClr>
                <a:srgbClr val="2857A5"/>
              </a:buClr>
              <a:buSzPct val="150000"/>
              <a:buFont typeface="Cambria" pitchFamily="18" charset="0"/>
              <a:buChar char="|"/>
              <a:defRPr sz="2400" b="1" i="1" kern="1200">
                <a:solidFill>
                  <a:srgbClr val="414A54"/>
                </a:solidFill>
                <a:latin typeface="Cambria" pitchFamily="18" charset="0"/>
                <a:ea typeface="+mn-ea"/>
                <a:cs typeface="+mn-cs"/>
              </a:defRPr>
            </a:lvl7pPr>
            <a:lvl8pPr marL="0" indent="0" algn="l" defTabSz="1219170" rtl="0" eaLnBrk="1" latinLnBrk="0" hangingPunct="1">
              <a:spcBef>
                <a:spcPts val="533"/>
              </a:spcBef>
              <a:spcAft>
                <a:spcPts val="533"/>
              </a:spcAft>
              <a:buFont typeface="Arial" pitchFamily="34" charset="0"/>
              <a:buNone/>
              <a:defRPr sz="1400" u="sng" kern="1200" cap="all" spc="0" baseline="0">
                <a:solidFill>
                  <a:schemeClr val="tx1"/>
                </a:solidFill>
                <a:latin typeface="Cambria" pitchFamily="18" charset="0"/>
                <a:ea typeface="+mn-ea"/>
                <a:cs typeface="+mn-cs"/>
              </a:defRPr>
            </a:lvl8pPr>
            <a:lvl9pPr marL="0" marR="0" indent="0" algn="l" defTabSz="1219170" rtl="0" eaLnBrk="1" fontAlgn="auto" latinLnBrk="0" hangingPunct="1">
              <a:lnSpc>
                <a:spcPct val="100000"/>
              </a:lnSpc>
              <a:spcBef>
                <a:spcPts val="533"/>
              </a:spcBef>
              <a:spcAft>
                <a:spcPts val="533"/>
              </a:spcAft>
              <a:buClrTx/>
              <a:buSzTx/>
              <a:buFont typeface="Arial" pitchFamily="34" charset="0"/>
              <a:buNone/>
              <a:tabLst/>
              <a:defRPr sz="2667" b="1" kern="1200" baseline="0">
                <a:solidFill>
                  <a:srgbClr val="9B86B6"/>
                </a:solidFill>
                <a:latin typeface="Cambria" pitchFamily="18" charset="0"/>
                <a:ea typeface="+mn-ea"/>
                <a:cs typeface="+mn-cs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ru-RU" sz="4000" b="1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Обучающийся с </a:t>
            </a:r>
            <a:r>
              <a:rPr lang="ru-RU" sz="4000" b="1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ОВЗ</a:t>
            </a:r>
            <a:r>
              <a:rPr lang="ru-RU" sz="4000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– </a:t>
            </a:r>
            <a:r>
              <a:rPr lang="ru-RU" sz="4000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физическое лицо, имеющее недостатки в физическом и(или) психологическом развитии, </a:t>
            </a:r>
            <a:r>
              <a:rPr lang="ru-RU" sz="4000" b="1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подтвержденные психолого-медико-педагогической комиссией </a:t>
            </a:r>
            <a:r>
              <a:rPr lang="ru-RU" sz="4000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и препятствующие получению образования без </a:t>
            </a:r>
            <a:r>
              <a:rPr lang="ru-RU" sz="4000" b="1" dirty="0" smtClean="0">
                <a:solidFill>
                  <a:srgbClr val="FFFF00"/>
                </a:solidFill>
                <a:latin typeface="Constantia" panose="02030602050306030303" pitchFamily="18" charset="0"/>
              </a:rPr>
              <a:t>создания специальных условий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77334" y="517585"/>
            <a:ext cx="8596668" cy="70736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4904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Статистика 2016/2017 учебного года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20983"/>
            <a:ext cx="8596668" cy="44203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Логопедическое обследование  устной </a:t>
            </a:r>
            <a:br>
              <a:rPr lang="ru-RU" sz="2800" b="1" dirty="0" smtClean="0"/>
            </a:br>
            <a:r>
              <a:rPr lang="ru-RU" sz="2800" b="1" dirty="0" smtClean="0"/>
              <a:t>речи детей специалистами центра</a:t>
            </a:r>
          </a:p>
          <a:p>
            <a:pPr algn="just"/>
            <a:r>
              <a:rPr lang="ru-RU" sz="2800" dirty="0" smtClean="0"/>
              <a:t>Обследовано 942 воспитанника МДОУ.</a:t>
            </a:r>
          </a:p>
          <a:p>
            <a:pPr algn="just"/>
            <a:r>
              <a:rPr lang="ru-RU" sz="2800" dirty="0" smtClean="0"/>
              <a:t>Из них выявлено с нарушениями речи: 679 детей (72,1%)</a:t>
            </a:r>
          </a:p>
          <a:p>
            <a:pPr algn="just"/>
            <a:r>
              <a:rPr lang="ru-RU" sz="2800" dirty="0" smtClean="0"/>
              <a:t>Зачислено в </a:t>
            </a:r>
            <a:r>
              <a:rPr lang="ru-RU" sz="2800" dirty="0" err="1" smtClean="0"/>
              <a:t>логопункт</a:t>
            </a:r>
            <a:r>
              <a:rPr lang="ru-RU" sz="2800" dirty="0" smtClean="0"/>
              <a:t>: 203 ребёнка (29,9%  детей, имеющих нарушения развития речи)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537762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56891"/>
          </a:xfrm>
        </p:spPr>
        <p:txBody>
          <a:bodyPr/>
          <a:lstStyle/>
          <a:p>
            <a:r>
              <a:rPr lang="ru-RU" b="1" dirty="0" smtClean="0"/>
              <a:t>Только ПМПК может определить:</a:t>
            </a:r>
            <a:endParaRPr lang="ru-RU" b="1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677334" y="1431985"/>
            <a:ext cx="8596668" cy="4609377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4000" dirty="0" smtClean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статус </a:t>
            </a:r>
            <a:r>
              <a:rPr lang="ru-RU" sz="40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ребенка с ОВЗ,  </a:t>
            </a:r>
            <a:endParaRPr lang="ru-RU" sz="4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4000" dirty="0" smtClean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специальные </a:t>
            </a:r>
            <a:r>
              <a:rPr lang="ru-RU" sz="40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условия для получения им образования,</a:t>
            </a:r>
            <a:endParaRPr lang="ru-RU" sz="4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4000" dirty="0" smtClean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адаптированную </a:t>
            </a:r>
            <a:r>
              <a:rPr lang="ru-RU" sz="4000" dirty="0">
                <a:solidFill>
                  <a:srgbClr val="000305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образовательную программу  </a:t>
            </a:r>
            <a:endParaRPr lang="ru-RU" sz="4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7163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7667"/>
            <a:ext cx="10729192" cy="924362"/>
          </a:xfrm>
        </p:spPr>
        <p:txBody>
          <a:bodyPr anchor="ctr">
            <a:normAutofit/>
          </a:bodyPr>
          <a:lstStyle/>
          <a:p>
            <a:pPr>
              <a:lnSpc>
                <a:spcPts val="3400"/>
              </a:lnSpc>
            </a:pPr>
            <a:r>
              <a:rPr lang="ru-RU" sz="3200" b="1" dirty="0">
                <a:latin typeface="Constantia" panose="02030602050306030303" pitchFamily="18" charset="0"/>
              </a:rPr>
              <a:t>Когда необходимо обращаться в </a:t>
            </a:r>
            <a:r>
              <a:rPr lang="ru-RU" sz="3200" b="1" dirty="0" smtClean="0">
                <a:latin typeface="Constantia" panose="02030602050306030303" pitchFamily="18" charset="0"/>
              </a:rPr>
              <a:t>ТПМПК</a:t>
            </a:r>
            <a:endParaRPr lang="ru-RU" sz="3200" b="1" dirty="0">
              <a:latin typeface="Constantia" panose="02030602050306030303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9336" y="2414886"/>
            <a:ext cx="10153128" cy="1296144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ru-RU">
              <a:latin typeface="Constantia" panose="02030602050306030303" pitchFamily="18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961" y="1256065"/>
            <a:ext cx="1453159" cy="1422359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371364" y="2564904"/>
            <a:ext cx="3744416" cy="100211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Специальные условия получения образования</a:t>
            </a:r>
            <a:endParaRPr lang="ru-RU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348028" y="2636912"/>
            <a:ext cx="3816424" cy="864096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Специальные условия сдачи </a:t>
            </a:r>
            <a:br>
              <a:rPr lang="ru-RU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ГИА-9, ГИА-11</a:t>
            </a:r>
            <a:endParaRPr lang="ru-RU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091444" y="4359102"/>
            <a:ext cx="8208912" cy="648072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Заключение ПМПК + письменное заявление родителя </a:t>
            </a:r>
            <a:br>
              <a:rPr lang="ru-RU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(законного представителя) руководителю ОО</a:t>
            </a:r>
            <a:endParaRPr lang="ru-RU" sz="2000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091444" y="5805264"/>
            <a:ext cx="8208912" cy="648072"/>
          </a:xfrm>
          <a:prstGeom prst="round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СОЗДАНИЕ СПЕЦИАЛЬНЫХ УСЛОВИЙ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Constantia" panose="02030602050306030303" pitchFamily="18" charset="0"/>
              </a:rPr>
              <a:t> ОБУЧЕНИЯ И ВОСПИТАНИЯ В ОО</a:t>
            </a:r>
            <a:endParaRPr lang="ru-RU" sz="2000" b="1" dirty="0">
              <a:solidFill>
                <a:schemeClr val="tx1"/>
              </a:solidFill>
              <a:latin typeface="Constantia" panose="02030602050306030303" pitchFamily="18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>
            <a:off x="1631504" y="3589977"/>
            <a:ext cx="1152128" cy="804783"/>
          </a:xfrm>
          <a:prstGeom prst="downArrow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nstantia" panose="02030602050306030303" pitchFamily="18" charset="0"/>
            </a:endParaRPr>
          </a:p>
        </p:txBody>
      </p:sp>
      <p:sp>
        <p:nvSpPr>
          <p:cNvPr id="27" name="Стрелка вниз 26"/>
          <p:cNvSpPr/>
          <p:nvPr/>
        </p:nvSpPr>
        <p:spPr>
          <a:xfrm>
            <a:off x="7608168" y="3589976"/>
            <a:ext cx="1152128" cy="804783"/>
          </a:xfrm>
          <a:prstGeom prst="downArrow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nstantia" panose="02030602050306030303" pitchFamily="18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>
            <a:off x="4619836" y="5007174"/>
            <a:ext cx="1152128" cy="804783"/>
          </a:xfrm>
          <a:prstGeom prst="downArrow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355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4323" y="0"/>
            <a:ext cx="10225398" cy="1202322"/>
          </a:xfrm>
        </p:spPr>
        <p:txBody>
          <a:bodyPr anchor="ctr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b="1" dirty="0" smtClean="0">
                <a:latin typeface="Constantia" panose="02030602050306030303" pitchFamily="18" charset="0"/>
              </a:rPr>
              <a:t>Специальные условия образования для обучающихся с </a:t>
            </a:r>
            <a:r>
              <a:rPr lang="ru-RU" sz="3200" b="1" dirty="0" smtClean="0">
                <a:latin typeface="Constantia" panose="02030602050306030303" pitchFamily="18" charset="0"/>
              </a:rPr>
              <a:t>ОВЗ (часть 3 ст. 79 273-ФЗ)</a:t>
            </a:r>
            <a:endParaRPr lang="ru-RU" sz="3200" b="1" dirty="0">
              <a:latin typeface="Constantia" panose="02030602050306030303" pitchFamily="18" charset="0"/>
            </a:endParaRPr>
          </a:p>
        </p:txBody>
      </p:sp>
      <p:sp>
        <p:nvSpPr>
          <p:cNvPr id="12" name="Объект 2"/>
          <p:cNvSpPr>
            <a:spLocks noGrp="1"/>
          </p:cNvSpPr>
          <p:nvPr>
            <p:ph idx="1"/>
          </p:nvPr>
        </p:nvSpPr>
        <p:spPr>
          <a:xfrm>
            <a:off x="983432" y="6237313"/>
            <a:ext cx="10265418" cy="620688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1400" i="1" dirty="0">
                <a:latin typeface="Constantia" panose="02030602050306030303" pitchFamily="18" charset="0"/>
              </a:rPr>
              <a:t>(</a:t>
            </a:r>
            <a:r>
              <a:rPr lang="ru-RU" sz="1600" i="1" dirty="0">
                <a:latin typeface="Constantia" panose="02030602050306030303" pitchFamily="18" charset="0"/>
              </a:rPr>
              <a:t>ст. 79 Федерального закона от 29.12.2012 г. № 273-ФЗ «Об образовании в Российской Федерации»)</a:t>
            </a: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64323" y="1628800"/>
            <a:ext cx="4856956" cy="1191069"/>
          </a:xfrm>
          <a:prstGeom prst="snip1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mbria" panose="02040503050406030204" pitchFamily="18" charset="0"/>
              </a:rPr>
              <a:t>Образовательные </a:t>
            </a:r>
            <a:r>
              <a:rPr lang="ru-RU" sz="2400" dirty="0" smtClean="0">
                <a:latin typeface="Cambria" panose="02040503050406030204" pitchFamily="18" charset="0"/>
              </a:rPr>
              <a:t>программы, формы и </a:t>
            </a:r>
            <a:r>
              <a:rPr lang="ru-RU" sz="2400" dirty="0" smtClean="0">
                <a:latin typeface="Cambria" panose="02040503050406030204" pitchFamily="18" charset="0"/>
              </a:rPr>
              <a:t>методы обучения и воспитания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5497104" y="1628800"/>
            <a:ext cx="4847368" cy="1191070"/>
          </a:xfrm>
          <a:prstGeom prst="snip1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mbria" panose="02040503050406030204" pitchFamily="18" charset="0"/>
              </a:rPr>
              <a:t>Учебники, учебные пособия и дидактические материалы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263847" y="4391733"/>
            <a:ext cx="10080625" cy="771462"/>
          </a:xfrm>
          <a:prstGeom prst="snip1Rect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mbria" panose="02040503050406030204" pitchFamily="18" charset="0"/>
              </a:rPr>
              <a:t>Технические средства обучения </a:t>
            </a:r>
            <a:r>
              <a:rPr lang="ru-RU" sz="2400" dirty="0" smtClean="0">
                <a:latin typeface="Cambria" panose="02040503050406030204" pitchFamily="18" charset="0"/>
              </a:rPr>
              <a:t/>
            </a:r>
            <a:br>
              <a:rPr lang="ru-RU" sz="2400" dirty="0" smtClean="0">
                <a:latin typeface="Cambria" panose="02040503050406030204" pitchFamily="18" charset="0"/>
              </a:rPr>
            </a:br>
            <a:r>
              <a:rPr lang="ru-RU" sz="2400" dirty="0" smtClean="0">
                <a:latin typeface="Cambria" panose="02040503050406030204" pitchFamily="18" charset="0"/>
              </a:rPr>
              <a:t>коллективного </a:t>
            </a:r>
            <a:r>
              <a:rPr lang="ru-RU" sz="2400" dirty="0" smtClean="0">
                <a:latin typeface="Cambria" panose="02040503050406030204" pitchFamily="18" charset="0"/>
              </a:rPr>
              <a:t>и индивидуального пользования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263847" y="3024671"/>
            <a:ext cx="4857432" cy="1162260"/>
          </a:xfrm>
          <a:prstGeom prst="snip1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mbria" panose="02040503050406030204" pitchFamily="18" charset="0"/>
              </a:rPr>
              <a:t>Предоставление услуг ассистента (помощника)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263847" y="5367997"/>
            <a:ext cx="10080625" cy="554502"/>
          </a:xfrm>
          <a:prstGeom prst="snip1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mbria" panose="02040503050406030204" pitchFamily="18" charset="0"/>
              </a:rPr>
              <a:t>Проведение групповых и индивидуальных коррекционных занятий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5497104" y="3024671"/>
            <a:ext cx="4847368" cy="1162260"/>
          </a:xfrm>
          <a:prstGeom prst="snip1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mbria" panose="02040503050406030204" pitchFamily="18" charset="0"/>
              </a:rPr>
              <a:t>Обеспечение доступа в здания организаций</a:t>
            </a:r>
            <a:endParaRPr lang="ru-RU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13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587" y="155275"/>
            <a:ext cx="8596668" cy="810883"/>
          </a:xfrm>
        </p:spPr>
        <p:txBody>
          <a:bodyPr/>
          <a:lstStyle/>
          <a:p>
            <a:r>
              <a:rPr lang="ru-RU" dirty="0" smtClean="0"/>
              <a:t>В заключениях ТПМПК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14401"/>
            <a:ext cx="10071179" cy="5126962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2600" b="1" dirty="0">
                <a:solidFill>
                  <a:srgbClr val="000305"/>
                </a:solidFill>
                <a:latin typeface="Times New Roman"/>
                <a:ea typeface="Times New Roman"/>
                <a:cs typeface="Times New Roman"/>
              </a:rPr>
              <a:t>-  образовательная </a:t>
            </a:r>
            <a:r>
              <a:rPr lang="ru-RU" sz="2600" b="1" dirty="0" smtClean="0">
                <a:solidFill>
                  <a:srgbClr val="000305"/>
                </a:solidFill>
                <a:latin typeface="Times New Roman"/>
                <a:ea typeface="Times New Roman"/>
                <a:cs typeface="Times New Roman"/>
              </a:rPr>
              <a:t>программа</a:t>
            </a:r>
            <a:r>
              <a:rPr lang="ru-RU" dirty="0" smtClean="0">
                <a:solidFill>
                  <a:srgbClr val="000305"/>
                </a:solidFill>
                <a:latin typeface="Times New Roman"/>
                <a:ea typeface="Times New Roman"/>
                <a:cs typeface="Times New Roman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b="1" dirty="0" smtClean="0">
                <a:solidFill>
                  <a:srgbClr val="000305"/>
                </a:solidFill>
                <a:latin typeface="Times New Roman"/>
                <a:ea typeface="Times New Roman"/>
                <a:cs typeface="Times New Roman"/>
              </a:rPr>
              <a:t>основная </a:t>
            </a:r>
            <a:r>
              <a:rPr lang="ru-RU" b="1" dirty="0">
                <a:solidFill>
                  <a:srgbClr val="000305"/>
                </a:solidFill>
                <a:latin typeface="Times New Roman"/>
                <a:ea typeface="Times New Roman"/>
                <a:cs typeface="Times New Roman"/>
              </a:rPr>
              <a:t>образовательная программа </a:t>
            </a:r>
            <a:r>
              <a:rPr lang="ru-RU" dirty="0">
                <a:solidFill>
                  <a:srgbClr val="000305"/>
                </a:solidFill>
                <a:latin typeface="Times New Roman"/>
                <a:ea typeface="Times New Roman"/>
                <a:cs typeface="Times New Roman"/>
              </a:rPr>
              <a:t>начального, или основного, или среднего общего образования; </a:t>
            </a:r>
            <a:endParaRPr lang="ru-RU" dirty="0" smtClean="0">
              <a:solidFill>
                <a:srgbClr val="000305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b="1" dirty="0" smtClean="0">
                <a:solidFill>
                  <a:srgbClr val="000305"/>
                </a:solidFill>
                <a:latin typeface="Times New Roman"/>
                <a:ea typeface="Times New Roman"/>
                <a:cs typeface="Times New Roman"/>
              </a:rPr>
              <a:t>вариант </a:t>
            </a:r>
            <a:r>
              <a:rPr lang="ru-RU" b="1" dirty="0">
                <a:solidFill>
                  <a:srgbClr val="000305"/>
                </a:solidFill>
                <a:latin typeface="Times New Roman"/>
                <a:ea typeface="Times New Roman"/>
                <a:cs typeface="Times New Roman"/>
              </a:rPr>
              <a:t>адаптированной основной образовательной программы </a:t>
            </a:r>
            <a:r>
              <a:rPr lang="ru-RU" dirty="0">
                <a:solidFill>
                  <a:srgbClr val="000305"/>
                </a:solidFill>
                <a:latin typeface="Times New Roman"/>
                <a:ea typeface="Times New Roman"/>
                <a:cs typeface="Times New Roman"/>
              </a:rPr>
              <a:t>начального общего образования, или адаптированная основная образовательная программа основного  общего или среднего общего образования ‒</a:t>
            </a:r>
            <a:r>
              <a:rPr lang="ru-RU" dirty="0">
                <a:solidFill>
                  <a:srgbClr val="505AFB"/>
                </a:solidFill>
                <a:latin typeface="Times New Roman"/>
                <a:ea typeface="Times New Roman"/>
                <a:cs typeface="Times New Roman"/>
                <a:hlinkClick r:id="rId2"/>
              </a:rPr>
              <a:t>ч. 2 ст. 79</a:t>
            </a:r>
            <a:r>
              <a:rPr lang="ru-RU" dirty="0">
                <a:solidFill>
                  <a:srgbClr val="000305"/>
                </a:solidFill>
                <a:latin typeface="Times New Roman"/>
                <a:ea typeface="Times New Roman"/>
                <a:cs typeface="Times New Roman"/>
              </a:rPr>
              <a:t> ФЗ № 273; </a:t>
            </a:r>
            <a:endParaRPr lang="ru-RU" dirty="0" smtClean="0">
              <a:solidFill>
                <a:srgbClr val="000305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b="1" dirty="0" smtClean="0">
                <a:solidFill>
                  <a:srgbClr val="000305"/>
                </a:solidFill>
                <a:latin typeface="Times New Roman"/>
                <a:ea typeface="Times New Roman"/>
                <a:cs typeface="Times New Roman"/>
              </a:rPr>
              <a:t>вариант </a:t>
            </a:r>
            <a:r>
              <a:rPr lang="ru-RU" b="1" dirty="0">
                <a:solidFill>
                  <a:srgbClr val="000305"/>
                </a:solidFill>
                <a:latin typeface="Times New Roman"/>
                <a:ea typeface="Times New Roman"/>
                <a:cs typeface="Times New Roman"/>
              </a:rPr>
              <a:t>адаптированной основной общеобразовательной программы </a:t>
            </a:r>
            <a:r>
              <a:rPr lang="ru-RU" b="1" u="sng" dirty="0">
                <a:solidFill>
                  <a:srgbClr val="000305"/>
                </a:solidFill>
                <a:latin typeface="Times New Roman"/>
                <a:ea typeface="Times New Roman"/>
                <a:cs typeface="Times New Roman"/>
              </a:rPr>
              <a:t>обучающегося с умственной отсталостью; </a:t>
            </a:r>
            <a:endParaRPr lang="ru-RU" b="1" u="sng" dirty="0" smtClean="0">
              <a:solidFill>
                <a:srgbClr val="000305"/>
              </a:solidFill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dirty="0" smtClean="0">
                <a:solidFill>
                  <a:srgbClr val="000305"/>
                </a:solidFill>
                <a:latin typeface="Times New Roman"/>
                <a:ea typeface="Times New Roman"/>
                <a:cs typeface="Times New Roman"/>
              </a:rPr>
              <a:t>адаптированная </a:t>
            </a:r>
            <a:r>
              <a:rPr lang="ru-RU" dirty="0">
                <a:solidFill>
                  <a:srgbClr val="000305"/>
                </a:solidFill>
                <a:latin typeface="Times New Roman"/>
                <a:ea typeface="Times New Roman"/>
                <a:cs typeface="Times New Roman"/>
              </a:rPr>
              <a:t>образовательная программа или специальная индивидуальная образовательная программа развития, учитывающая особенности психофизического развития, индивидуальных возможностей и при необходимости обеспечивающая коррекцию нарушений развития и социальную адаптацию обучающегося с ОВЗ, в том числе с умственной отсталостью, ‒ </a:t>
            </a:r>
            <a:r>
              <a:rPr lang="ru-RU" dirty="0">
                <a:solidFill>
                  <a:srgbClr val="505AFB"/>
                </a:solidFill>
                <a:latin typeface="Times New Roman"/>
                <a:ea typeface="Times New Roman"/>
                <a:cs typeface="Times New Roman"/>
                <a:hlinkClick r:id="rId3"/>
              </a:rPr>
              <a:t>п. 28 ст. 2</a:t>
            </a:r>
            <a:r>
              <a:rPr lang="ru-RU" dirty="0">
                <a:solidFill>
                  <a:srgbClr val="000305"/>
                </a:solidFill>
                <a:latin typeface="Times New Roman"/>
                <a:ea typeface="Times New Roman"/>
                <a:cs typeface="Times New Roman"/>
              </a:rPr>
              <a:t> ФЗ № 273); 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82832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587" y="155275"/>
            <a:ext cx="8596668" cy="810883"/>
          </a:xfrm>
        </p:spPr>
        <p:txBody>
          <a:bodyPr/>
          <a:lstStyle/>
          <a:p>
            <a:r>
              <a:rPr lang="ru-RU" dirty="0" smtClean="0"/>
              <a:t>В заключениях ТПМПК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14401"/>
            <a:ext cx="10071179" cy="5126962"/>
          </a:xfrm>
        </p:spPr>
        <p:txBody>
          <a:bodyPr>
            <a:normAutofit/>
          </a:bodyPr>
          <a:lstStyle/>
          <a:p>
            <a:r>
              <a:rPr lang="ru-RU" sz="4000" dirty="0"/>
              <a:t>- форма получения образования </a:t>
            </a:r>
            <a:endParaRPr lang="ru-RU" sz="4000" dirty="0" smtClean="0"/>
          </a:p>
          <a:p>
            <a:pPr marL="0" indent="0">
              <a:buNone/>
            </a:pPr>
            <a:r>
              <a:rPr lang="ru-RU" sz="2600" dirty="0" smtClean="0"/>
              <a:t>(в </a:t>
            </a:r>
            <a:r>
              <a:rPr lang="ru-RU" sz="2600" dirty="0" err="1" smtClean="0"/>
              <a:t>н.в</a:t>
            </a:r>
            <a:r>
              <a:rPr lang="ru-RU" sz="2600" dirty="0" smtClean="0"/>
              <a:t>. вносятся </a:t>
            </a:r>
            <a:r>
              <a:rPr lang="ru-RU" sz="2600" dirty="0"/>
              <a:t>изменения в </a:t>
            </a:r>
            <a:r>
              <a:rPr lang="ru-RU" sz="2600" dirty="0" smtClean="0"/>
              <a:t>нормативные правовые документы об отсутствии права </a:t>
            </a:r>
            <a:r>
              <a:rPr lang="ru-RU" sz="2600" dirty="0"/>
              <a:t>учителя или учреждения определять формы получения образования, право выбора форм обучения остается за родителями и детьми); </a:t>
            </a:r>
          </a:p>
          <a:p>
            <a:r>
              <a:rPr lang="ru-RU" sz="4000" dirty="0"/>
              <a:t>- необходимость диагностического периода обучения; 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37350519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4587" y="155275"/>
            <a:ext cx="8596668" cy="810883"/>
          </a:xfrm>
        </p:spPr>
        <p:txBody>
          <a:bodyPr/>
          <a:lstStyle/>
          <a:p>
            <a:r>
              <a:rPr lang="ru-RU" dirty="0" smtClean="0"/>
              <a:t>В заключениях ТПМПК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14401"/>
            <a:ext cx="10071179" cy="5126962"/>
          </a:xfrm>
        </p:spPr>
        <p:txBody>
          <a:bodyPr>
            <a:normAutofit fontScale="92500"/>
          </a:bodyPr>
          <a:lstStyle/>
          <a:p>
            <a:r>
              <a:rPr lang="ru-RU" sz="4000" dirty="0"/>
              <a:t>- направления работы специалистов сопровождения (учитель-логопед, педагог-психолог, специальный психолог, учитель-дефектолог (</a:t>
            </a:r>
            <a:r>
              <a:rPr lang="ru-RU" sz="4000" dirty="0" err="1"/>
              <a:t>олигофренопедагог</a:t>
            </a:r>
            <a:r>
              <a:rPr lang="ru-RU" sz="4000" dirty="0"/>
              <a:t>, сурдопедагог, тифлопедагог), социальный педагог; </a:t>
            </a:r>
          </a:p>
          <a:p>
            <a:r>
              <a:rPr lang="ru-RU" sz="4000" dirty="0"/>
              <a:t>- условия прохождения государственной итоговой аттестации и др.</a:t>
            </a:r>
          </a:p>
          <a:p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8232657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 ТПМПК регламентирует создание условий (ч. 3 ст. 55 273-ФЗ)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в</a:t>
            </a:r>
            <a:r>
              <a:rPr lang="ru-RU" sz="3200" dirty="0" smtClean="0"/>
              <a:t> дошкольных организациях;</a:t>
            </a:r>
          </a:p>
          <a:p>
            <a:r>
              <a:rPr lang="ru-RU" sz="3200" dirty="0"/>
              <a:t>в</a:t>
            </a:r>
            <a:r>
              <a:rPr lang="ru-RU" sz="3200" dirty="0" smtClean="0"/>
              <a:t> школах;</a:t>
            </a:r>
          </a:p>
          <a:p>
            <a:r>
              <a:rPr lang="ru-RU" sz="3200" b="1" dirty="0" smtClean="0"/>
              <a:t>в организациях дополнительного образования</a:t>
            </a:r>
            <a:r>
              <a:rPr lang="ru-RU" sz="3200" dirty="0" smtClean="0"/>
              <a:t>;</a:t>
            </a:r>
          </a:p>
          <a:p>
            <a:r>
              <a:rPr lang="ru-RU" sz="3200" dirty="0" smtClean="0"/>
              <a:t>и пр.</a:t>
            </a:r>
          </a:p>
          <a:p>
            <a:r>
              <a:rPr lang="ru-RU" sz="3200" dirty="0" smtClean="0"/>
              <a:t>ТОЛЬКО С СОГЛАСИЯ РОДИТЕЛЕЙ (ЗАКОННЫХ ПРЕДСТАВИТЕЛЕЙ)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8347905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Ч. 13 ст. 60 273-ФЗ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380227"/>
            <a:ext cx="9070515" cy="4661136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rgbClr val="00030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«лицам с ограниченными возможностями здоровья (с различными формами умственной отсталости), не имеющим основного общего и среднего общего образования и </a:t>
            </a:r>
            <a:r>
              <a:rPr lang="ru-RU" sz="2800" b="1" dirty="0">
                <a:solidFill>
                  <a:srgbClr val="00030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обучавшимся </a:t>
            </a:r>
            <a:r>
              <a:rPr lang="ru-RU" sz="2800" b="1" u="sng" dirty="0">
                <a:solidFill>
                  <a:srgbClr val="00030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по адаптированным основным общеобразовательным программам</a:t>
            </a:r>
            <a:r>
              <a:rPr lang="ru-RU" sz="2800" b="1" dirty="0">
                <a:solidFill>
                  <a:srgbClr val="00030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</a:t>
            </a:r>
            <a:r>
              <a:rPr lang="ru-RU" sz="2800" b="1" u="sng" dirty="0">
                <a:solidFill>
                  <a:srgbClr val="00030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выдается свидетельство об обучении по образцу </a:t>
            </a:r>
            <a:r>
              <a:rPr lang="ru-RU" sz="2800" b="1" dirty="0">
                <a:solidFill>
                  <a:srgbClr val="00030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 в порядке, которые устанавливаются федеральным органом исполнительной власти</a:t>
            </a:r>
            <a:r>
              <a:rPr lang="ru-RU" sz="2800" dirty="0">
                <a:solidFill>
                  <a:srgbClr val="00030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осуществляющим функции по выработке государственной политики и нормативно-правовому регулированию в сфере образования»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0059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Адаптированные основные общеобразовательные программы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160589"/>
            <a:ext cx="8966998" cy="3880773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2800" dirty="0">
                <a:solidFill>
                  <a:srgbClr val="000305"/>
                </a:solidFill>
                <a:latin typeface="Times New Roman"/>
                <a:ea typeface="Times New Roman"/>
              </a:rPr>
              <a:t>являются предметом лицензирования и государственной аккредитации, если образовательная организация до момента разработки АООП не имела лицензии на образовательную деятельность (например, </a:t>
            </a:r>
            <a:r>
              <a:rPr lang="ru-RU" sz="2800" b="1" dirty="0">
                <a:solidFill>
                  <a:srgbClr val="000305"/>
                </a:solidFill>
                <a:latin typeface="Times New Roman"/>
                <a:ea typeface="Times New Roman"/>
              </a:rPr>
              <a:t>при открытии новых школ</a:t>
            </a:r>
            <a:r>
              <a:rPr lang="ru-RU" sz="2800" dirty="0" smtClean="0">
                <a:solidFill>
                  <a:srgbClr val="000305"/>
                </a:solidFill>
                <a:latin typeface="Times New Roman"/>
                <a:ea typeface="Times New Roman"/>
              </a:rPr>
              <a:t>)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6589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847954" cy="1202322"/>
          </a:xfrm>
        </p:spPr>
        <p:txBody>
          <a:bodyPr anchor="ctr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b="1" dirty="0" smtClean="0">
                <a:latin typeface="Constantia" panose="02030602050306030303" pitchFamily="18" charset="0"/>
              </a:rPr>
              <a:t>Адаптированные основные образовательные программы</a:t>
            </a:r>
            <a:endParaRPr lang="ru-RU" sz="3200" b="1" dirty="0">
              <a:latin typeface="Constantia" panose="02030602050306030303" pitchFamily="18" charset="0"/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1174720" y="6548797"/>
            <a:ext cx="9842561" cy="309203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1600" i="1" dirty="0">
                <a:latin typeface="Constantia" panose="02030602050306030303" pitchFamily="18" charset="0"/>
              </a:rPr>
              <a:t>(ст. 79 Федерального закона от 29.12.2012 г. № 273-ФЗ «Об образовании в Российской Федерации»)</a:t>
            </a:r>
          </a:p>
        </p:txBody>
      </p:sp>
      <p:sp>
        <p:nvSpPr>
          <p:cNvPr id="6" name="Прямоугольник с одним вырезанным углом 5"/>
          <p:cNvSpPr/>
          <p:nvPr/>
        </p:nvSpPr>
        <p:spPr>
          <a:xfrm>
            <a:off x="263829" y="1534967"/>
            <a:ext cx="4856956" cy="837501"/>
          </a:xfrm>
          <a:prstGeom prst="snip1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mbria" panose="02040503050406030204" pitchFamily="18" charset="0"/>
              </a:rPr>
              <a:t>для глухих , слабослышащих, позднооглохших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5496610" y="1534967"/>
            <a:ext cx="4847368" cy="837501"/>
          </a:xfrm>
          <a:prstGeom prst="snip1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mbria" panose="02040503050406030204" pitchFamily="18" charset="0"/>
              </a:rPr>
              <a:t>для слепых, слабовидящих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8" name="Прямоугольник с одним вырезанным углом 7"/>
          <p:cNvSpPr/>
          <p:nvPr/>
        </p:nvSpPr>
        <p:spPr>
          <a:xfrm>
            <a:off x="263354" y="3689705"/>
            <a:ext cx="4857432" cy="904838"/>
          </a:xfrm>
          <a:prstGeom prst="snip1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mbria" panose="02040503050406030204" pitchFamily="18" charset="0"/>
              </a:rPr>
              <a:t>для детей с задержкой психического развития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9" name="Прямоугольник с одним вырезанным углом 8"/>
          <p:cNvSpPr/>
          <p:nvPr/>
        </p:nvSpPr>
        <p:spPr>
          <a:xfrm>
            <a:off x="263591" y="2580321"/>
            <a:ext cx="4857432" cy="902435"/>
          </a:xfrm>
          <a:prstGeom prst="snip1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mbria" panose="02040503050406030204" pitchFamily="18" charset="0"/>
              </a:rPr>
              <a:t>для детей с тяжелыми нарушениями речи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0" name="Прямоугольник с одним вырезанным углом 9"/>
          <p:cNvSpPr/>
          <p:nvPr/>
        </p:nvSpPr>
        <p:spPr>
          <a:xfrm>
            <a:off x="5496610" y="3667055"/>
            <a:ext cx="4847368" cy="904838"/>
          </a:xfrm>
          <a:prstGeom prst="snip1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mbria" panose="02040503050406030204" pitchFamily="18" charset="0"/>
              </a:rPr>
              <a:t>для детей с умственной отсталостью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1" name="Прямоугольник с одним вырезанным углом 10"/>
          <p:cNvSpPr/>
          <p:nvPr/>
        </p:nvSpPr>
        <p:spPr>
          <a:xfrm>
            <a:off x="5496610" y="2569775"/>
            <a:ext cx="4847368" cy="899973"/>
          </a:xfrm>
          <a:prstGeom prst="snip1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mbria" panose="02040503050406030204" pitchFamily="18" charset="0"/>
              </a:rPr>
              <a:t>для детей с нарушениями опорно-двигательного аппарата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2" name="Прямоугольник с одним вырезанным углом 11"/>
          <p:cNvSpPr/>
          <p:nvPr/>
        </p:nvSpPr>
        <p:spPr>
          <a:xfrm>
            <a:off x="263354" y="4769200"/>
            <a:ext cx="10080625" cy="572287"/>
          </a:xfrm>
          <a:prstGeom prst="snip1Rect">
            <a:avLst/>
          </a:prstGeom>
          <a:noFill/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mbria" panose="02040503050406030204" pitchFamily="18" charset="0"/>
              </a:rPr>
              <a:t>для детей с расстройствами аутистического спектра</a:t>
            </a:r>
            <a:endParaRPr lang="ru-RU" sz="2400" dirty="0">
              <a:latin typeface="Cambria" panose="02040503050406030204" pitchFamily="18" charset="0"/>
            </a:endParaRPr>
          </a:p>
        </p:txBody>
      </p:sp>
      <p:sp>
        <p:nvSpPr>
          <p:cNvPr id="13" name="Прямоугольник с одним вырезанным углом 12"/>
          <p:cNvSpPr/>
          <p:nvPr/>
        </p:nvSpPr>
        <p:spPr>
          <a:xfrm>
            <a:off x="263352" y="5538794"/>
            <a:ext cx="10080625" cy="554502"/>
          </a:xfrm>
          <a:prstGeom prst="snip1Rect">
            <a:avLst/>
          </a:prstGeom>
          <a:noFill/>
          <a:ln w="381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mbria" panose="02040503050406030204" pitchFamily="18" charset="0"/>
              </a:rPr>
              <a:t>для детей со сложными дефектами</a:t>
            </a:r>
            <a:endParaRPr lang="ru-RU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0163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Статистика 2016/2017 учебного года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20983"/>
            <a:ext cx="8596668" cy="442038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b="1" dirty="0" smtClean="0"/>
              <a:t>Логопедическое обследование  устной </a:t>
            </a:r>
            <a:br>
              <a:rPr lang="ru-RU" sz="2800" b="1" dirty="0" smtClean="0"/>
            </a:br>
            <a:r>
              <a:rPr lang="ru-RU" sz="2800" b="1" dirty="0" smtClean="0"/>
              <a:t>речи детей специалистами центра</a:t>
            </a:r>
          </a:p>
          <a:p>
            <a:pPr algn="just"/>
            <a:r>
              <a:rPr lang="ru-RU" sz="2800" dirty="0" smtClean="0"/>
              <a:t>Выявлено </a:t>
            </a:r>
            <a:r>
              <a:rPr lang="ru-RU" sz="2800" b="1" u="sng" dirty="0" smtClean="0"/>
              <a:t>с нарушениями речи </a:t>
            </a:r>
          </a:p>
          <a:p>
            <a:pPr algn="just"/>
            <a:r>
              <a:rPr lang="ru-RU" sz="2800" b="1" dirty="0" smtClean="0"/>
              <a:t>в старшей группе</a:t>
            </a:r>
            <a:r>
              <a:rPr lang="ru-RU" sz="2800" dirty="0" smtClean="0"/>
              <a:t>: </a:t>
            </a:r>
            <a:r>
              <a:rPr lang="ru-RU" sz="2800" b="1" dirty="0" smtClean="0"/>
              <a:t>416</a:t>
            </a:r>
            <a:r>
              <a:rPr lang="ru-RU" sz="2800" dirty="0" smtClean="0"/>
              <a:t> детей (</a:t>
            </a:r>
            <a:r>
              <a:rPr lang="ru-RU" sz="2800" b="1" dirty="0" smtClean="0"/>
              <a:t>90,6%</a:t>
            </a:r>
            <a:r>
              <a:rPr lang="ru-RU" sz="2800" dirty="0" smtClean="0"/>
              <a:t> обследованных детей старшей группы) – </a:t>
            </a:r>
            <a:r>
              <a:rPr lang="ru-RU" sz="2800" u="sng" dirty="0" smtClean="0"/>
              <a:t>взято в </a:t>
            </a:r>
            <a:r>
              <a:rPr lang="ru-RU" sz="2800" u="sng" dirty="0" err="1" smtClean="0"/>
              <a:t>логопункт</a:t>
            </a:r>
            <a:r>
              <a:rPr lang="ru-RU" sz="2800" u="sng" dirty="0" smtClean="0"/>
              <a:t> 20 детей - 4,8% </a:t>
            </a:r>
            <a:r>
              <a:rPr lang="ru-RU" sz="2800" dirty="0" smtClean="0"/>
              <a:t>нуждающихся в коррекции</a:t>
            </a:r>
          </a:p>
          <a:p>
            <a:pPr lvl="0" algn="just">
              <a:buClr>
                <a:srgbClr val="90C226"/>
              </a:buClr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в </a:t>
            </a: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подготовительной 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группе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</a:t>
            </a: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263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ребёнка (</a:t>
            </a:r>
            <a:r>
              <a:rPr lang="ru-RU" sz="2800" b="1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54,5%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обследованных детей 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подготовительной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группы) – </a:t>
            </a:r>
            <a:r>
              <a:rPr lang="ru-RU" sz="28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взято в </a:t>
            </a:r>
            <a:r>
              <a:rPr lang="ru-RU" sz="2800" u="sng" dirty="0" err="1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логопункт</a:t>
            </a:r>
            <a:r>
              <a:rPr lang="ru-RU" sz="2800" u="sng" dirty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800" u="sng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183 ребёнка - 69,6%</a:t>
            </a:r>
            <a:r>
              <a:rPr lang="ru-RU" sz="28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 </a:t>
            </a:r>
            <a:r>
              <a:rPr lang="ru-RU" sz="2800" dirty="0">
                <a:solidFill>
                  <a:prstClr val="black">
                    <a:lumMod val="75000"/>
                    <a:lumOff val="25000"/>
                  </a:prstClr>
                </a:solidFill>
              </a:rPr>
              <a:t>нуждающихся в коррекции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7421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298" y="609600"/>
            <a:ext cx="9299276" cy="85689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ФГОС НОО обучающихся с ОВЗ ориентирован</a:t>
            </a:r>
            <a:endParaRPr lang="ru-RU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466491"/>
            <a:ext cx="8596668" cy="4574871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030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ФГОС НОО, </a:t>
            </a:r>
            <a:r>
              <a:rPr lang="ru-RU" sz="3600" u="sng" dirty="0">
                <a:solidFill>
                  <a:srgbClr val="00030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имеет единую с ним структуру и цели</a:t>
            </a:r>
            <a:r>
              <a:rPr lang="ru-RU" sz="3600" dirty="0">
                <a:solidFill>
                  <a:srgbClr val="00030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, но </a:t>
            </a:r>
            <a:r>
              <a:rPr lang="ru-RU" sz="3600" b="1" u="sng" dirty="0">
                <a:solidFill>
                  <a:srgbClr val="00030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увеличение сроков обучения</a:t>
            </a:r>
            <a:r>
              <a:rPr lang="ru-RU" sz="3600" b="1" dirty="0">
                <a:solidFill>
                  <a:srgbClr val="00030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позволяет получить ребенку цензовое образование, но в более комфортных условиях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3207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298" y="609600"/>
            <a:ext cx="9299276" cy="856891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ФГОС НОО обучающихся с ОВЗ ориентирован</a:t>
            </a:r>
            <a:endParaRPr lang="ru-RU" sz="32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466491"/>
            <a:ext cx="9812388" cy="4968815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000305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4 варианта образовательной программы (1,2,3,4),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buNone/>
            </a:pPr>
            <a:r>
              <a:rPr lang="ru-RU" sz="2800" dirty="0">
                <a:solidFill>
                  <a:srgbClr val="000305"/>
                </a:solidFill>
                <a:latin typeface="Times New Roman"/>
                <a:ea typeface="Times New Roman"/>
              </a:rPr>
              <a:t>которые предполагают </a:t>
            </a:r>
            <a:r>
              <a:rPr lang="ru-RU" sz="2800" b="1" dirty="0">
                <a:solidFill>
                  <a:srgbClr val="000305"/>
                </a:solidFill>
                <a:latin typeface="Times New Roman"/>
                <a:ea typeface="Times New Roman"/>
              </a:rPr>
              <a:t>увеличение</a:t>
            </a:r>
            <a:r>
              <a:rPr lang="ru-RU" sz="2800" dirty="0">
                <a:solidFill>
                  <a:srgbClr val="000305"/>
                </a:solidFill>
                <a:latin typeface="Times New Roman"/>
                <a:ea typeface="Times New Roman"/>
              </a:rPr>
              <a:t> удельного веса </a:t>
            </a:r>
            <a:r>
              <a:rPr lang="ru-RU" sz="2800" b="1" dirty="0">
                <a:solidFill>
                  <a:srgbClr val="000305"/>
                </a:solidFill>
                <a:latin typeface="Times New Roman"/>
                <a:ea typeface="Times New Roman"/>
              </a:rPr>
              <a:t>компонента жизненной компетентности </a:t>
            </a:r>
            <a:r>
              <a:rPr lang="ru-RU" sz="2800" u="sng" dirty="0">
                <a:solidFill>
                  <a:srgbClr val="000305"/>
                </a:solidFill>
                <a:latin typeface="Times New Roman"/>
                <a:ea typeface="Times New Roman"/>
              </a:rPr>
              <a:t>от первого варианта к четвертому</a:t>
            </a:r>
            <a:r>
              <a:rPr lang="ru-RU" sz="2800" dirty="0">
                <a:solidFill>
                  <a:srgbClr val="000305"/>
                </a:solidFill>
                <a:latin typeface="Times New Roman"/>
                <a:ea typeface="Times New Roman"/>
              </a:rPr>
              <a:t> </a:t>
            </a:r>
            <a:r>
              <a:rPr lang="ru-RU" sz="2800" b="1" dirty="0">
                <a:solidFill>
                  <a:srgbClr val="000305"/>
                </a:solidFill>
                <a:latin typeface="Times New Roman"/>
                <a:ea typeface="Times New Roman"/>
              </a:rPr>
              <a:t>при – соответственно </a:t>
            </a:r>
            <a:r>
              <a:rPr lang="ru-RU" sz="2800" dirty="0">
                <a:solidFill>
                  <a:srgbClr val="000305"/>
                </a:solidFill>
                <a:latin typeface="Times New Roman"/>
                <a:ea typeface="Times New Roman"/>
              </a:rPr>
              <a:t>- </a:t>
            </a:r>
            <a:r>
              <a:rPr lang="ru-RU" sz="2800" b="1" dirty="0">
                <a:solidFill>
                  <a:srgbClr val="000305"/>
                </a:solidFill>
                <a:latin typeface="Times New Roman"/>
                <a:ea typeface="Times New Roman"/>
              </a:rPr>
              <a:t>уменьшении</a:t>
            </a:r>
            <a:r>
              <a:rPr lang="ru-RU" sz="2800" dirty="0">
                <a:solidFill>
                  <a:srgbClr val="000305"/>
                </a:solidFill>
                <a:latin typeface="Times New Roman"/>
                <a:ea typeface="Times New Roman"/>
              </a:rPr>
              <a:t> удельного веса </a:t>
            </a:r>
            <a:r>
              <a:rPr lang="ru-RU" sz="2800" b="1" dirty="0">
                <a:solidFill>
                  <a:srgbClr val="000305"/>
                </a:solidFill>
                <a:latin typeface="Times New Roman"/>
                <a:ea typeface="Times New Roman"/>
              </a:rPr>
              <a:t>академического компонента</a:t>
            </a:r>
            <a:r>
              <a:rPr lang="ru-RU" sz="2800" dirty="0">
                <a:solidFill>
                  <a:srgbClr val="000305"/>
                </a:solidFill>
                <a:latin typeface="Times New Roman"/>
                <a:ea typeface="Times New Roman"/>
              </a:rPr>
              <a:t>, а также – </a:t>
            </a:r>
            <a:r>
              <a:rPr lang="ru-RU" sz="2800" b="1" dirty="0">
                <a:solidFill>
                  <a:srgbClr val="000305"/>
                </a:solidFill>
                <a:latin typeface="Times New Roman"/>
                <a:ea typeface="Times New Roman"/>
              </a:rPr>
              <a:t>в случае необходимости – </a:t>
            </a:r>
            <a:r>
              <a:rPr lang="ru-RU" sz="2800" b="1" dirty="0" err="1">
                <a:solidFill>
                  <a:srgbClr val="000305"/>
                </a:solidFill>
                <a:latin typeface="Times New Roman"/>
                <a:ea typeface="Times New Roman"/>
              </a:rPr>
              <a:t>пролонгирование</a:t>
            </a:r>
            <a:r>
              <a:rPr lang="ru-RU" sz="2800" b="1" dirty="0">
                <a:solidFill>
                  <a:srgbClr val="000305"/>
                </a:solidFill>
                <a:latin typeface="Times New Roman"/>
                <a:ea typeface="Times New Roman"/>
              </a:rPr>
              <a:t> календарных сроков </a:t>
            </a:r>
            <a:r>
              <a:rPr lang="ru-RU" sz="2800" b="1" dirty="0" smtClean="0">
                <a:solidFill>
                  <a:srgbClr val="000305"/>
                </a:solidFill>
                <a:latin typeface="Times New Roman"/>
                <a:ea typeface="Times New Roman"/>
              </a:rPr>
              <a:t>обучения</a:t>
            </a:r>
            <a:r>
              <a:rPr lang="ru-RU" sz="2800" b="1" spc="-15" dirty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 </a:t>
            </a:r>
            <a:r>
              <a:rPr lang="ru-RU" sz="2400" b="1" spc="-15" dirty="0" smtClean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(</a:t>
            </a:r>
            <a:r>
              <a:rPr lang="ru-RU" sz="2400" spc="-15" dirty="0" smtClean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вопрос 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о </a:t>
            </a:r>
            <a:r>
              <a:rPr lang="ru-RU" sz="2400" spc="-15" dirty="0" smtClean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дублировании программы, продления сроков обучения решается </a:t>
            </a:r>
            <a:r>
              <a:rPr lang="ru-RU" sz="2400" spc="-15" dirty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в образовательной организации, а не в </a:t>
            </a:r>
            <a:r>
              <a:rPr lang="ru-RU" sz="2400" spc="-15" dirty="0" smtClean="0">
                <a:solidFill>
                  <a:srgbClr val="000000"/>
                </a:solidFill>
                <a:latin typeface="Times New Roman"/>
                <a:ea typeface="Courier New"/>
                <a:cs typeface="Times New Roman"/>
              </a:rPr>
              <a:t>ПМПК)</a:t>
            </a:r>
            <a:endParaRPr lang="ru-RU" sz="2400" dirty="0" smtClean="0">
              <a:solidFill>
                <a:srgbClr val="000305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ru-RU" sz="2800" dirty="0" smtClean="0">
              <a:solidFill>
                <a:srgbClr val="000305"/>
              </a:solidFill>
              <a:latin typeface="Times New Roman"/>
              <a:ea typeface="Times New Roman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endParaRPr lang="ru-RU" sz="2800" dirty="0">
              <a:latin typeface="Times New Roman"/>
              <a:ea typeface="Times New Roman"/>
            </a:endParaRPr>
          </a:p>
          <a:p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80132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525103"/>
              </p:ext>
            </p:extLst>
          </p:nvPr>
        </p:nvGraphicFramePr>
        <p:xfrm>
          <a:off x="431320" y="414069"/>
          <a:ext cx="8936965" cy="6206866"/>
        </p:xfrm>
        <a:graphic>
          <a:graphicData uri="http://schemas.openxmlformats.org/drawingml/2006/table">
            <a:tbl>
              <a:tblPr/>
              <a:tblGrid>
                <a:gridCol w="4168781"/>
                <a:gridCol w="4768184"/>
              </a:tblGrid>
              <a:tr h="703376">
                <a:tc>
                  <a:txBody>
                    <a:bodyPr/>
                    <a:lstStyle/>
                    <a:p>
                      <a:pPr marL="101600" indent="-266700" algn="l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4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Категория детей с ОВЗ</a:t>
                      </a:r>
                      <a:endParaRPr lang="ru-RU" sz="2400" spc="-2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7" marR="5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-266700" algn="l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000" b="1" spc="-15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Варианты программ ФГОС НОО обучающихся с ОВЗ и ФГОС О УО</a:t>
                      </a:r>
                      <a:endParaRPr lang="ru-RU" sz="2000" spc="-2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7" marR="5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7257">
                <a:tc>
                  <a:txBody>
                    <a:bodyPr/>
                    <a:lstStyle/>
                    <a:p>
                      <a:pPr marL="101600" indent="-26670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24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глухие</a:t>
                      </a:r>
                      <a:endParaRPr lang="ru-RU" sz="2400" spc="-2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7" marR="5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-26670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8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1.1, 1.2, 1.3, 1.4</a:t>
                      </a:r>
                      <a:endParaRPr lang="ru-RU" sz="1800" spc="-2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7" marR="5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8741">
                <a:tc>
                  <a:txBody>
                    <a:bodyPr/>
                    <a:lstStyle/>
                    <a:p>
                      <a:pPr marL="101600" indent="-26670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24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слабослышащие</a:t>
                      </a:r>
                      <a:endParaRPr lang="ru-RU" sz="2400" spc="-2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7" marR="5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-26670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8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2.1, 2.2, 2.3</a:t>
                      </a:r>
                      <a:endParaRPr lang="ru-RU" sz="1800" spc="-2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7" marR="5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7257">
                <a:tc>
                  <a:txBody>
                    <a:bodyPr/>
                    <a:lstStyle/>
                    <a:p>
                      <a:pPr marL="101600" indent="-26670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24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слепые</a:t>
                      </a:r>
                      <a:endParaRPr lang="ru-RU" sz="2400" spc="-2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7" marR="5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-26670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8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3.1,3.2,3.3,3.4</a:t>
                      </a:r>
                      <a:endParaRPr lang="ru-RU" sz="1800" spc="-2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7" marR="5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3000">
                <a:tc>
                  <a:txBody>
                    <a:bodyPr/>
                    <a:lstStyle/>
                    <a:p>
                      <a:pPr marL="101600" indent="-26670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24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слабовидящие</a:t>
                      </a:r>
                      <a:endParaRPr lang="ru-RU" sz="2400" spc="-2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7" marR="5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-26670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8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4.1, 4.2, 4.3</a:t>
                      </a:r>
                      <a:endParaRPr lang="ru-RU" sz="1800" spc="-2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7" marR="5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6345">
                <a:tc>
                  <a:txBody>
                    <a:bodyPr/>
                    <a:lstStyle/>
                    <a:p>
                      <a:pPr marL="101600" indent="-266700" algn="l">
                        <a:lnSpc>
                          <a:spcPts val="1630"/>
                        </a:lnSpc>
                        <a:spcAft>
                          <a:spcPts val="0"/>
                        </a:spcAft>
                      </a:pPr>
                      <a:r>
                        <a:rPr lang="ru-RU" sz="2400" b="1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24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2400" b="1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тяжелыми нарушениями речи</a:t>
                      </a:r>
                      <a:endParaRPr lang="ru-RU" sz="2400" b="1" spc="-2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7" marR="5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-26670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800" spc="-2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01600" indent="-26670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800" spc="-2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5.1</a:t>
                      </a:r>
                      <a:r>
                        <a:rPr lang="ru-RU" sz="18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, 5.2</a:t>
                      </a:r>
                      <a:endParaRPr lang="ru-RU" sz="1800" spc="-2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7" marR="5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25359">
                <a:tc>
                  <a:txBody>
                    <a:bodyPr/>
                    <a:lstStyle/>
                    <a:p>
                      <a:pPr marL="101600" indent="-266700" algn="l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24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нарушениями </a:t>
                      </a:r>
                      <a:r>
                        <a:rPr lang="ru-RU" sz="2400" spc="-2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ОДА</a:t>
                      </a:r>
                      <a:endParaRPr lang="ru-RU" sz="2400" spc="-2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7" marR="5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-26670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8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6.1,6.2,6.3,6.4</a:t>
                      </a:r>
                      <a:endParaRPr lang="ru-RU" sz="1800" spc="-2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7" marR="5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90603">
                <a:tc>
                  <a:txBody>
                    <a:bodyPr/>
                    <a:lstStyle/>
                    <a:p>
                      <a:pPr marL="101600" indent="-266700" algn="l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4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задержкой психического развития</a:t>
                      </a:r>
                      <a:endParaRPr lang="ru-RU" sz="2400" spc="-2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7" marR="5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-26670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8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7.1, 7.2</a:t>
                      </a:r>
                      <a:endParaRPr lang="ru-RU" sz="1800" spc="-2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7" marR="54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6345">
                <a:tc>
                  <a:txBody>
                    <a:bodyPr/>
                    <a:lstStyle/>
                    <a:p>
                      <a:pPr marL="101600" indent="-266700" algn="l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4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расстройствами аутистического спектра</a:t>
                      </a:r>
                      <a:endParaRPr lang="ru-RU" sz="2400" spc="-2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7" marR="5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-26670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endParaRPr lang="ru-RU" sz="1800" spc="-20" dirty="0" smtClean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101600" indent="-266700" algn="ctr">
                        <a:lnSpc>
                          <a:spcPts val="1300"/>
                        </a:lnSpc>
                        <a:spcAft>
                          <a:spcPts val="0"/>
                        </a:spcAft>
                      </a:pPr>
                      <a:r>
                        <a:rPr lang="ru-RU" sz="1800" spc="-2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8.1,8.2,83,8.4</a:t>
                      </a:r>
                      <a:endParaRPr lang="ru-RU" sz="1800" spc="-2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7" marR="5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58583">
                <a:tc>
                  <a:txBody>
                    <a:bodyPr/>
                    <a:lstStyle/>
                    <a:p>
                      <a:pPr marL="101600" indent="-266700" algn="l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24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 умственной отсталостью (интеллектуальными нарушениями)</a:t>
                      </a:r>
                      <a:endParaRPr lang="ru-RU" sz="2400" spc="-2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7" marR="5427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01600" indent="-266700" algn="ctr">
                        <a:lnSpc>
                          <a:spcPts val="1610"/>
                        </a:lnSpc>
                        <a:spcAft>
                          <a:spcPts val="0"/>
                        </a:spcAft>
                      </a:pPr>
                      <a:r>
                        <a:rPr lang="ru-RU" sz="1800" spc="-2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Пр. №1599, вар.1 Пр. №1599, вар.2</a:t>
                      </a:r>
                      <a:endParaRPr lang="ru-RU" sz="1800" spc="-2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427" marR="54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17890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/>
                </a:solidFill>
                <a:ea typeface="+mn-ea"/>
                <a:cs typeface="+mn-cs"/>
              </a:rPr>
              <a:t>Обучение </a:t>
            </a:r>
            <a:r>
              <a:rPr lang="ru-RU" sz="2800" b="1" u="sng" dirty="0">
                <a:solidFill>
                  <a:schemeClr val="accent2"/>
                </a:solidFill>
                <a:ea typeface="+mn-ea"/>
                <a:cs typeface="+mn-cs"/>
              </a:rPr>
              <a:t>по варианту 1 </a:t>
            </a:r>
            <a:r>
              <a:rPr lang="ru-RU" sz="2800" b="1" dirty="0">
                <a:solidFill>
                  <a:schemeClr val="accent2"/>
                </a:solidFill>
                <a:ea typeface="+mn-ea"/>
                <a:cs typeface="+mn-cs"/>
              </a:rPr>
              <a:t>ФГОС НОО ОВЗ может быть организовано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04513"/>
            <a:ext cx="8596668" cy="458925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по </a:t>
            </a:r>
            <a:r>
              <a:rPr lang="ru-RU" sz="2000" b="1" dirty="0"/>
              <a:t>основной образовательной программе</a:t>
            </a:r>
            <a:r>
              <a:rPr lang="ru-RU" sz="2000" dirty="0"/>
              <a:t>, </a:t>
            </a:r>
            <a:r>
              <a:rPr lang="ru-RU" sz="2000" u="sng" dirty="0"/>
              <a:t>при необходимости - в соответствии с </a:t>
            </a:r>
            <a:r>
              <a:rPr lang="ru-RU" sz="2000" b="1" u="sng" dirty="0"/>
              <a:t>индивидуальным учебным планом</a:t>
            </a:r>
            <a:r>
              <a:rPr lang="ru-RU" sz="2000" dirty="0"/>
              <a:t>. </a:t>
            </a:r>
            <a:endParaRPr lang="ru-RU" sz="2000" dirty="0" smtClean="0"/>
          </a:p>
          <a:p>
            <a:r>
              <a:rPr lang="ru-RU" sz="2000" dirty="0" smtClean="0"/>
              <a:t>Обучение </a:t>
            </a:r>
            <a:r>
              <a:rPr lang="ru-RU" sz="2000" dirty="0"/>
              <a:t>по индивидуальному учебному плану в пределах осваиваемых общеобразовательных программ осуществляется </a:t>
            </a:r>
            <a:r>
              <a:rPr lang="ru-RU" sz="2000" b="1" dirty="0"/>
              <a:t>в порядке, установленном локальными нормативными актами образовательной организации</a:t>
            </a:r>
            <a:r>
              <a:rPr lang="ru-RU" sz="2000" dirty="0"/>
              <a:t>. При прохождении обучения в соответствии с индивидуальным учебным планом</a:t>
            </a:r>
            <a:r>
              <a:rPr lang="ru-RU" sz="2000" b="1" dirty="0"/>
              <a:t> </a:t>
            </a:r>
            <a:r>
              <a:rPr lang="ru-RU" sz="2000" b="1" u="sng" dirty="0"/>
              <a:t>его продолжительность может быть </a:t>
            </a:r>
            <a:r>
              <a:rPr lang="ru-RU" sz="2000" u="sng" dirty="0"/>
              <a:t>изменена образовательной организацией с учетом особенностей и образовательных потребностей конкретного обучающегося</a:t>
            </a:r>
            <a:r>
              <a:rPr lang="ru-RU" sz="2000" dirty="0"/>
              <a:t>. </a:t>
            </a:r>
            <a:r>
              <a:rPr lang="ru-RU" sz="2000" b="1" dirty="0"/>
              <a:t>АООП</a:t>
            </a:r>
            <a:r>
              <a:rPr lang="ru-RU" sz="2000" dirty="0"/>
              <a:t> для таких обучающихся разрабатывается </a:t>
            </a:r>
            <a:r>
              <a:rPr lang="ru-RU" sz="2000" b="1" dirty="0"/>
              <a:t>в части программы </a:t>
            </a:r>
            <a:r>
              <a:rPr lang="ru-RU" sz="2000" b="1" u="sng" dirty="0"/>
              <a:t>коррекционной работы</a:t>
            </a:r>
            <a:r>
              <a:rPr lang="ru-RU" sz="2000" b="1" dirty="0"/>
              <a:t>, которая реализуется </a:t>
            </a:r>
            <a:r>
              <a:rPr lang="ru-RU" sz="2000" b="1" u="sng" dirty="0"/>
              <a:t>во внеурочной деятельности</a:t>
            </a:r>
            <a:endParaRPr lang="ru-RU" sz="2000" b="1" u="sng" dirty="0"/>
          </a:p>
        </p:txBody>
      </p:sp>
    </p:spTree>
    <p:extLst>
      <p:ext uri="{BB962C8B-B14F-4D97-AF65-F5344CB8AC3E}">
        <p14:creationId xmlns:p14="http://schemas.microsoft.com/office/powerpoint/2010/main" val="4214386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12166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2"/>
                </a:solidFill>
                <a:ea typeface="+mn-ea"/>
                <a:cs typeface="+mn-cs"/>
              </a:rPr>
              <a:t>Обучение </a:t>
            </a:r>
            <a:r>
              <a:rPr lang="ru-RU" sz="2800" b="1" u="sng" dirty="0">
                <a:solidFill>
                  <a:schemeClr val="accent2"/>
                </a:solidFill>
                <a:ea typeface="+mn-ea"/>
                <a:cs typeface="+mn-cs"/>
              </a:rPr>
              <a:t>по варианту </a:t>
            </a:r>
            <a:r>
              <a:rPr lang="ru-RU" sz="2800" b="1" u="sng" dirty="0" smtClean="0">
                <a:solidFill>
                  <a:schemeClr val="accent2"/>
                </a:solidFill>
                <a:ea typeface="+mn-ea"/>
                <a:cs typeface="+mn-cs"/>
              </a:rPr>
              <a:t>2 </a:t>
            </a:r>
            <a:r>
              <a:rPr lang="ru-RU" sz="2800" b="1" dirty="0">
                <a:solidFill>
                  <a:schemeClr val="accent2"/>
                </a:solidFill>
                <a:ea typeface="+mn-ea"/>
                <a:cs typeface="+mn-cs"/>
              </a:rPr>
              <a:t>ФГОС НОО ОВЗ </a:t>
            </a:r>
            <a:r>
              <a:rPr lang="ru-RU" sz="2800" b="1" dirty="0" smtClean="0">
                <a:solidFill>
                  <a:schemeClr val="accent2"/>
                </a:solidFill>
                <a:ea typeface="+mn-ea"/>
                <a:cs typeface="+mn-cs"/>
              </a:rPr>
              <a:t>предусматривает</a:t>
            </a:r>
            <a:endParaRPr lang="ru-RU" sz="2800" b="1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04513"/>
            <a:ext cx="8966998" cy="4589253"/>
          </a:xfrm>
        </p:spPr>
        <p:txBody>
          <a:bodyPr>
            <a:normAutofit/>
          </a:bodyPr>
          <a:lstStyle/>
          <a:p>
            <a:pPr algn="just"/>
            <a:r>
              <a:rPr lang="ru-RU" sz="3200" dirty="0"/>
              <a:t>обучение </a:t>
            </a:r>
            <a:r>
              <a:rPr lang="ru-RU" sz="3200" b="1" dirty="0"/>
              <a:t>по АООП с изменениями в содержательном и организационном разделах</a:t>
            </a:r>
            <a:r>
              <a:rPr lang="ru-RU" sz="3200" dirty="0"/>
              <a:t> (программы отдельных учебных предметов, курсов коррекционно-развивающей области и курсов внеурочной деятельности, реализующиеся на основе УП), что предполагает </a:t>
            </a:r>
            <a:r>
              <a:rPr lang="ru-RU" sz="3200" u="sng" dirty="0"/>
              <a:t>дополнительные условия в общеобразовательном классе</a:t>
            </a:r>
            <a:endParaRPr lang="ru-RU" sz="3200" b="1" u="sng" dirty="0"/>
          </a:p>
        </p:txBody>
      </p:sp>
    </p:spTree>
    <p:extLst>
      <p:ext uri="{BB962C8B-B14F-4D97-AF65-F5344CB8AC3E}">
        <p14:creationId xmlns:p14="http://schemas.microsoft.com/office/powerpoint/2010/main" val="21915033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288211"/>
          </a:xfrm>
        </p:spPr>
        <p:txBody>
          <a:bodyPr>
            <a:noAutofit/>
          </a:bodyPr>
          <a:lstStyle/>
          <a:p>
            <a:pPr algn="just"/>
            <a:r>
              <a:rPr lang="ru-RU" sz="4000" dirty="0" smtClean="0">
                <a:solidFill>
                  <a:schemeClr val="accent2"/>
                </a:solidFill>
                <a:ea typeface="+mn-ea"/>
                <a:cs typeface="+mn-cs"/>
              </a:rPr>
              <a:t>Вариант 3 (</a:t>
            </a:r>
            <a:r>
              <a:rPr lang="ru-RU" sz="4000" dirty="0">
                <a:solidFill>
                  <a:schemeClr val="accent2"/>
                </a:solidFill>
                <a:ea typeface="+mn-ea"/>
                <a:cs typeface="+mn-cs"/>
              </a:rPr>
              <a:t>вариант 1 ФГОС О УО (ИН) предполагает 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70340"/>
            <a:ext cx="8966998" cy="4123426"/>
          </a:xfrm>
        </p:spPr>
        <p:txBody>
          <a:bodyPr>
            <a:normAutofit/>
          </a:bodyPr>
          <a:lstStyle/>
          <a:p>
            <a:pPr algn="just"/>
            <a:r>
              <a:rPr lang="ru-RU" sz="4000" dirty="0" smtClean="0"/>
              <a:t>выдачу </a:t>
            </a:r>
            <a:r>
              <a:rPr lang="ru-RU" sz="4000" b="1" dirty="0"/>
              <a:t>свидетельства об </a:t>
            </a:r>
            <a:r>
              <a:rPr lang="ru-RU" sz="4000" b="1" dirty="0" smtClean="0"/>
              <a:t>обучении</a:t>
            </a:r>
            <a:r>
              <a:rPr lang="ru-RU" sz="4000" dirty="0" smtClean="0"/>
              <a:t>.</a:t>
            </a:r>
          </a:p>
          <a:p>
            <a:pPr algn="just"/>
            <a:r>
              <a:rPr lang="ru-RU" sz="4000" dirty="0" smtClean="0"/>
              <a:t> </a:t>
            </a:r>
            <a:r>
              <a:rPr lang="ru-RU" sz="4000" dirty="0" err="1"/>
              <a:t>ПрАООП</a:t>
            </a:r>
            <a:r>
              <a:rPr lang="ru-RU" sz="4000" dirty="0"/>
              <a:t> имеют </a:t>
            </a:r>
            <a:r>
              <a:rPr lang="ru-RU" sz="4000" b="1" dirty="0"/>
              <a:t>еще более существенные отличия в содержательном и организационном разделах</a:t>
            </a:r>
            <a:endParaRPr lang="ru-RU" sz="4000" b="1" u="sng" dirty="0"/>
          </a:p>
        </p:txBody>
      </p:sp>
    </p:spTree>
    <p:extLst>
      <p:ext uri="{BB962C8B-B14F-4D97-AF65-F5344CB8AC3E}">
        <p14:creationId xmlns:p14="http://schemas.microsoft.com/office/powerpoint/2010/main" val="18237500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288211"/>
          </a:xfrm>
        </p:spPr>
        <p:txBody>
          <a:bodyPr>
            <a:noAutofit/>
          </a:bodyPr>
          <a:lstStyle/>
          <a:p>
            <a:pPr algn="just"/>
            <a:r>
              <a:rPr lang="ru-RU" sz="4000" dirty="0" smtClean="0">
                <a:solidFill>
                  <a:schemeClr val="accent2"/>
                </a:solidFill>
                <a:ea typeface="+mn-ea"/>
                <a:cs typeface="+mn-cs"/>
              </a:rPr>
              <a:t>Вариант 4 (</a:t>
            </a:r>
            <a:r>
              <a:rPr lang="ru-RU" sz="4000" dirty="0">
                <a:solidFill>
                  <a:schemeClr val="accent2"/>
                </a:solidFill>
                <a:ea typeface="+mn-ea"/>
                <a:cs typeface="+mn-cs"/>
              </a:rPr>
              <a:t>вариант </a:t>
            </a:r>
            <a:r>
              <a:rPr lang="ru-RU" sz="4000" dirty="0" smtClean="0">
                <a:solidFill>
                  <a:schemeClr val="accent2"/>
                </a:solidFill>
                <a:ea typeface="+mn-ea"/>
                <a:cs typeface="+mn-cs"/>
              </a:rPr>
              <a:t>2 </a:t>
            </a:r>
            <a:r>
              <a:rPr lang="ru-RU" sz="4000" dirty="0">
                <a:solidFill>
                  <a:schemeClr val="accent2"/>
                </a:solidFill>
                <a:ea typeface="+mn-ea"/>
                <a:cs typeface="+mn-cs"/>
              </a:rPr>
              <a:t>ФГОС О УО (ИН) </a:t>
            </a:r>
            <a:r>
              <a:rPr lang="ru-RU" sz="4000" dirty="0" smtClean="0">
                <a:solidFill>
                  <a:schemeClr val="accent2"/>
                </a:solidFill>
                <a:ea typeface="+mn-ea"/>
                <a:cs typeface="+mn-cs"/>
              </a:rPr>
              <a:t>означает 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2070340"/>
            <a:ext cx="8966998" cy="412342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необходимость получения образования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по специальной индивидуальной программе развития 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(далее -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СИПР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). Подобные программы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принципиально отличаются по содержанию и формам организации образовательного процесса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; </a:t>
            </a:r>
            <a:r>
              <a:rPr lang="ru-RU" sz="4000" u="sng" dirty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специальные условия</a:t>
            </a:r>
            <a:r>
              <a:rPr lang="ru-RU" sz="4000" dirty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, позволяющие работать с ребенком, </a:t>
            </a:r>
            <a:r>
              <a:rPr lang="ru-RU" sz="4000" b="1" u="sng" dirty="0">
                <a:solidFill>
                  <a:srgbClr val="000000"/>
                </a:solidFill>
                <a:latin typeface="Times New Roman" panose="02020603050405020304" pitchFamily="18" charset="0"/>
                <a:ea typeface="Courier New"/>
                <a:cs typeface="Times New Roman" panose="02020603050405020304" pitchFamily="18" charset="0"/>
              </a:rPr>
              <a:t>в каждом случае конкретизируются ПМПК</a:t>
            </a:r>
            <a:endParaRPr lang="ru-RU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353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6985" y="207034"/>
            <a:ext cx="11233248" cy="773694"/>
          </a:xfrm>
        </p:spPr>
        <p:txBody>
          <a:bodyPr anchor="ctr">
            <a:noAutofit/>
          </a:bodyPr>
          <a:lstStyle/>
          <a:p>
            <a:pPr>
              <a:lnSpc>
                <a:spcPts val="3400"/>
              </a:lnSpc>
            </a:pPr>
            <a:r>
              <a:rPr lang="ru-RU" sz="3200" b="1" dirty="0">
                <a:latin typeface="Constantia" panose="02030602050306030303" pitchFamily="18" charset="0"/>
              </a:rPr>
              <a:t>Необходимость подтверждения </a:t>
            </a:r>
            <a:r>
              <a:rPr lang="ru-RU" sz="3200" b="1" dirty="0" smtClean="0">
                <a:latin typeface="Constantia" panose="02030602050306030303" pitchFamily="18" charset="0"/>
              </a:rPr>
              <a:t>рекомендаций </a:t>
            </a:r>
            <a:r>
              <a:rPr lang="ru-RU" sz="3200" b="1" dirty="0">
                <a:latin typeface="Constantia" panose="02030602050306030303" pitchFamily="18" charset="0"/>
              </a:rPr>
              <a:t/>
            </a:r>
            <a:br>
              <a:rPr lang="ru-RU" sz="3200" b="1" dirty="0">
                <a:latin typeface="Constantia" panose="02030602050306030303" pitchFamily="18" charset="0"/>
              </a:rPr>
            </a:br>
            <a:r>
              <a:rPr lang="ru-RU" sz="3200" b="1" dirty="0">
                <a:latin typeface="Constantia" panose="02030602050306030303" pitchFamily="18" charset="0"/>
              </a:rPr>
              <a:t>ПМПК</a:t>
            </a:r>
          </a:p>
        </p:txBody>
      </p:sp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9705866"/>
              </p:ext>
            </p:extLst>
          </p:nvPr>
        </p:nvGraphicFramePr>
        <p:xfrm>
          <a:off x="1480124" y="1132764"/>
          <a:ext cx="8673809" cy="5598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13" y="4942213"/>
            <a:ext cx="1557536" cy="15575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62" y="980728"/>
            <a:ext cx="1557536" cy="155753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56" y="3153218"/>
            <a:ext cx="1557536" cy="155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34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163773"/>
            <a:ext cx="8596668" cy="996287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Полезные </a:t>
            </a:r>
            <a:r>
              <a:rPr lang="ru-RU" sz="5400" dirty="0" err="1" smtClean="0"/>
              <a:t>иисточники</a:t>
            </a:r>
            <a:r>
              <a:rPr lang="ru-RU" sz="5400" dirty="0" smtClean="0"/>
              <a:t>:</a:t>
            </a:r>
            <a:endParaRPr lang="ru-RU" sz="5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5" y="1514901"/>
            <a:ext cx="8596668" cy="4940490"/>
          </a:xfrm>
        </p:spPr>
        <p:txBody>
          <a:bodyPr>
            <a:noAutofit/>
          </a:bodyPr>
          <a:lstStyle/>
          <a:p>
            <a:r>
              <a:rPr lang="en-US" sz="2800" dirty="0" smtClean="0">
                <a:hlinkClick r:id="rId2"/>
              </a:rPr>
              <a:t>www.inclusive-edu.ru</a:t>
            </a:r>
            <a:endParaRPr lang="en-US" sz="2800" dirty="0" smtClean="0"/>
          </a:p>
          <a:p>
            <a:r>
              <a:rPr lang="en-US" sz="2800" dirty="0" smtClean="0"/>
              <a:t>http</a:t>
            </a:r>
            <a:r>
              <a:rPr lang="ru-RU" sz="2800" dirty="0" smtClean="0"/>
              <a:t>:</a:t>
            </a:r>
            <a:r>
              <a:rPr lang="en-US" sz="2800" dirty="0" smtClean="0"/>
              <a:t>// edu-open.ru</a:t>
            </a:r>
          </a:p>
          <a:p>
            <a:endParaRPr lang="en-US" sz="2800" dirty="0" smtClean="0"/>
          </a:p>
          <a:p>
            <a:r>
              <a:rPr lang="en-US" sz="2800" dirty="0" smtClean="0"/>
              <a:t>http</a:t>
            </a:r>
            <a:r>
              <a:rPr lang="ru-RU" sz="2800" dirty="0" smtClean="0"/>
              <a:t>:</a:t>
            </a:r>
            <a:r>
              <a:rPr lang="en-US" sz="2800" dirty="0" smtClean="0"/>
              <a:t>//</a:t>
            </a:r>
            <a:r>
              <a:rPr lang="ru-RU" sz="2800" dirty="0" err="1" smtClean="0"/>
              <a:t>мгппу.рф</a:t>
            </a:r>
            <a:r>
              <a:rPr lang="ru-RU" sz="2800" dirty="0" smtClean="0"/>
              <a:t> – официальный сайт</a:t>
            </a:r>
            <a:endParaRPr lang="en-US" sz="2800" dirty="0" smtClean="0"/>
          </a:p>
          <a:p>
            <a:r>
              <a:rPr lang="ru-RU" sz="2800" dirty="0" smtClean="0"/>
              <a:t>Тематические сайты</a:t>
            </a:r>
          </a:p>
          <a:p>
            <a:r>
              <a:rPr lang="en-US" sz="2800" dirty="0" smtClean="0"/>
              <a:t>http</a:t>
            </a:r>
            <a:r>
              <a:rPr lang="ru-RU" sz="2800" dirty="0" smtClean="0"/>
              <a:t>:</a:t>
            </a:r>
            <a:r>
              <a:rPr lang="en-US" sz="2800" dirty="0" smtClean="0"/>
              <a:t>//childpsy.ru</a:t>
            </a:r>
          </a:p>
          <a:p>
            <a:r>
              <a:rPr lang="en-US" sz="2800" dirty="0" smtClean="0"/>
              <a:t>http</a:t>
            </a:r>
            <a:r>
              <a:rPr lang="ru-RU" sz="2800" dirty="0" smtClean="0"/>
              <a:t>:</a:t>
            </a:r>
            <a:r>
              <a:rPr lang="en-US" sz="2800" dirty="0" smtClean="0"/>
              <a:t>//psytoys.ru</a:t>
            </a:r>
          </a:p>
          <a:p>
            <a:r>
              <a:rPr lang="en-US" sz="2800" dirty="0" smtClean="0"/>
              <a:t>http</a:t>
            </a:r>
            <a:r>
              <a:rPr lang="ru-RU" sz="2800" dirty="0" smtClean="0"/>
              <a:t>:</a:t>
            </a:r>
            <a:r>
              <a:rPr lang="en-US" sz="2800" dirty="0" smtClean="0"/>
              <a:t>//udc.psyparents.ru</a:t>
            </a:r>
            <a:endParaRPr lang="ru-RU" sz="2800" dirty="0" smtClean="0"/>
          </a:p>
          <a:p>
            <a:r>
              <a:rPr lang="en-US" sz="2800" dirty="0" smtClean="0"/>
              <a:t>http</a:t>
            </a:r>
            <a:r>
              <a:rPr lang="ru-RU" sz="2800" dirty="0" smtClean="0"/>
              <a:t>:</a:t>
            </a:r>
            <a:r>
              <a:rPr lang="en-US" sz="2800" dirty="0" smtClean="0"/>
              <a:t>//psy-rehab.ru</a:t>
            </a:r>
          </a:p>
          <a:p>
            <a:endParaRPr lang="ru-RU" sz="2800" dirty="0"/>
          </a:p>
        </p:txBody>
      </p:sp>
      <p:pic>
        <p:nvPicPr>
          <p:cNvPr id="4" name="Picture 3" descr="C:\Users\Direktor\AppData\Local\Microsoft\Windows\Temporary Internet Files\Content.IE5\0FTO20RJ\rabstol_net_books_09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433" y="4796287"/>
            <a:ext cx="2460253" cy="153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30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3074" name="Picture 2" descr="C:\Users\Direktor\AppData\Local\Microsoft\Windows\Temporary Internet Files\Content.IE5\SPG148HN\2013-02-25_14%3B12%3B46[1]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769" y="1897811"/>
            <a:ext cx="5507312" cy="4196047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293207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Статистика 2016/2017 учебного года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20983"/>
            <a:ext cx="8596668" cy="442038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/>
              <a:t>Логопедическое обследование  устной </a:t>
            </a:r>
            <a:br>
              <a:rPr lang="ru-RU" sz="2800" b="1" dirty="0" smtClean="0"/>
            </a:br>
            <a:r>
              <a:rPr lang="ru-RU" sz="2800" b="1" dirty="0" smtClean="0"/>
              <a:t>и письменной речи детей специалистами центра</a:t>
            </a:r>
          </a:p>
          <a:p>
            <a:pPr algn="just"/>
            <a:r>
              <a:rPr lang="ru-RU" sz="2800" dirty="0" smtClean="0"/>
              <a:t>Обследовано: </a:t>
            </a:r>
            <a:r>
              <a:rPr lang="ru-RU" sz="2800" b="1" dirty="0" smtClean="0"/>
              <a:t>2309</a:t>
            </a:r>
            <a:r>
              <a:rPr lang="ru-RU" sz="2800" dirty="0" smtClean="0"/>
              <a:t> школьников</a:t>
            </a:r>
          </a:p>
          <a:p>
            <a:pPr algn="just"/>
            <a:r>
              <a:rPr lang="ru-RU" sz="2800" dirty="0" smtClean="0"/>
              <a:t>Из них выявлено </a:t>
            </a:r>
            <a:r>
              <a:rPr lang="ru-RU" sz="2800" b="1" u="sng" dirty="0" smtClean="0"/>
              <a:t>с нарушениями речи 347</a:t>
            </a:r>
            <a:r>
              <a:rPr lang="ru-RU" sz="2800" dirty="0" smtClean="0"/>
              <a:t> детей (</a:t>
            </a:r>
            <a:r>
              <a:rPr lang="ru-RU" sz="2800" b="1" dirty="0" smtClean="0"/>
              <a:t>15%</a:t>
            </a:r>
            <a:r>
              <a:rPr lang="ru-RU" sz="2800" dirty="0" smtClean="0"/>
              <a:t> обследованных детей) – </a:t>
            </a:r>
            <a:r>
              <a:rPr lang="ru-RU" sz="2800" u="sng" dirty="0" smtClean="0"/>
              <a:t>взят в </a:t>
            </a:r>
            <a:r>
              <a:rPr lang="ru-RU" sz="2800" u="sng" dirty="0" err="1" smtClean="0"/>
              <a:t>логопункт</a:t>
            </a:r>
            <a:r>
              <a:rPr lang="ru-RU" sz="2800" u="sng" dirty="0" smtClean="0"/>
              <a:t> 161 ребёнок – 46,4% </a:t>
            </a:r>
            <a:r>
              <a:rPr lang="ru-RU" sz="2800" dirty="0" smtClean="0"/>
              <a:t>нуждающихся в коррекции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5799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242454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Не проводилось логопедическое обследование специалистами отдела психолого-педагогического сопровождения и логопедической помощи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172690"/>
            <a:ext cx="8596668" cy="3117273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/>
              <a:t>КСОШ №3,</a:t>
            </a:r>
          </a:p>
          <a:p>
            <a:pPr algn="just"/>
            <a:r>
              <a:rPr lang="ru-RU" sz="3200" dirty="0" err="1" smtClean="0"/>
              <a:t>Пчёвжинская</a:t>
            </a:r>
            <a:r>
              <a:rPr lang="ru-RU" sz="3200" dirty="0" smtClean="0"/>
              <a:t> СОШ,</a:t>
            </a:r>
          </a:p>
          <a:p>
            <a:pPr algn="just"/>
            <a:r>
              <a:rPr lang="ru-RU" sz="3200" dirty="0" err="1" smtClean="0"/>
              <a:t>Пчевская</a:t>
            </a:r>
            <a:r>
              <a:rPr lang="ru-RU" sz="3200" dirty="0" smtClean="0"/>
              <a:t> СОШ,</a:t>
            </a:r>
          </a:p>
          <a:p>
            <a:pPr algn="just"/>
            <a:r>
              <a:rPr lang="ru-RU" sz="3200" dirty="0" err="1" smtClean="0"/>
              <a:t>Кусинская</a:t>
            </a:r>
            <a:r>
              <a:rPr lang="ru-RU" sz="3200" dirty="0" smtClean="0"/>
              <a:t> СОШ</a:t>
            </a:r>
          </a:p>
          <a:p>
            <a:pPr algn="just"/>
            <a:r>
              <a:rPr lang="ru-RU" sz="3200" dirty="0" smtClean="0"/>
              <a:t>МДОУ  №12, 14, 16,17, 29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414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77" y="96982"/>
            <a:ext cx="7688266" cy="7426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624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27" y="0"/>
            <a:ext cx="5119018" cy="7301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64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ТПМПК (ЦПМПК)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399309"/>
            <a:ext cx="8596668" cy="4642053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своевременное выявление 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детей с особенностями в физическом и (или) психическом развитии и (или) отклонениями в поведении, </a:t>
            </a:r>
            <a:endParaRPr lang="ru-RU" sz="20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проведение 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их комплексного психолого-медико-педагогического обследования </a:t>
            </a:r>
            <a:endParaRPr lang="ru-RU" sz="20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подготовка 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по результатам обследования рекомендаций по оказанию им психолого-медико-педагогической помощи и организации их обучения и воспитания, </a:t>
            </a:r>
            <a:endParaRPr lang="ru-RU" sz="2000" b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</a:pPr>
            <a:r>
              <a:rPr lang="ru-RU" sz="20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 </a:t>
            </a:r>
            <a:r>
              <a:rPr lang="ru-RU" sz="20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также подтверждения, уточнения или изменения ранее данных рекомендаций.</a:t>
            </a:r>
            <a:endParaRPr lang="ru-RU" sz="2000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9798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2133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Создание условий для детей </a:t>
            </a:r>
            <a:br>
              <a:rPr lang="ru-RU" b="1" dirty="0" smtClean="0"/>
            </a:br>
            <a:r>
              <a:rPr lang="ru-RU" b="1" dirty="0" smtClean="0"/>
              <a:t>с особенностями в развитии один из приоритетов жизнеустройства граждан </a:t>
            </a:r>
            <a:br>
              <a:rPr lang="ru-RU" b="1" dirty="0" smtClean="0"/>
            </a:br>
            <a:r>
              <a:rPr lang="ru-RU" b="1" dirty="0" smtClean="0"/>
              <a:t>в России и во всём мире</a:t>
            </a:r>
            <a:endParaRPr lang="ru-RU" b="1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677334" y="2777706"/>
            <a:ext cx="8596668" cy="326365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Program Files (x86)\Microsoft Office\MEDIA\CAGCAT10\j0293238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852" y="3277891"/>
            <a:ext cx="3296699" cy="243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Program Files (x86)\Microsoft Office\MEDIA\CAGCAT10\j0217698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451" y="3143002"/>
            <a:ext cx="2789677" cy="270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89380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435</TotalTime>
  <Words>1903</Words>
  <Application>Microsoft Office PowerPoint</Application>
  <PresentationFormat>Произвольный</PresentationFormat>
  <Paragraphs>213</Paragraphs>
  <Slides>39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Грань</vt:lpstr>
      <vt:lpstr>Вопросы инклюзивного образования  в современных условиях  Работа ТПМПК Взаимодействие с образовательными организациями  Семинар «Управление качеством образования» Е.В. Островская, директор МБУ «Киришский центр МППС»  г.п. Будогощь</vt:lpstr>
      <vt:lpstr>Статистика 2016/2017 учебного года</vt:lpstr>
      <vt:lpstr>Статистика 2016/2017 учебного года</vt:lpstr>
      <vt:lpstr>Статистика 2016/2017 учебного года</vt:lpstr>
      <vt:lpstr>Не проводилось логопедическое обследование специалистами отдела психолого-педагогического сопровождения и логопедической помощи</vt:lpstr>
      <vt:lpstr>Презентация PowerPoint</vt:lpstr>
      <vt:lpstr>Презентация PowerPoint</vt:lpstr>
      <vt:lpstr>Цель ТПМПК (ЦПМПК)</vt:lpstr>
      <vt:lpstr>Создание условий для детей  с особенностями в развитии один из приоритетов жизнеустройства граждан  в России и во всём мире</vt:lpstr>
      <vt:lpstr> Нормативно-правовые основы</vt:lpstr>
      <vt:lpstr>В этих документах правительства всех стран призывают:</vt:lpstr>
      <vt:lpstr>Конвенция о правах инвалидов  (от 13.12.2006г.  Ратифицирована РФ в 2012 году)</vt:lpstr>
      <vt:lpstr>Нормативно-правовые основы</vt:lpstr>
      <vt:lpstr> Нормативно-правовые основы</vt:lpstr>
      <vt:lpstr> Нормативно-правовая документация</vt:lpstr>
      <vt:lpstr>Цель ПМПк:</vt:lpstr>
      <vt:lpstr>ЗАДАЧИ ПМПк:</vt:lpstr>
      <vt:lpstr>Изменение / уточнение образовательного маршрута</vt:lpstr>
      <vt:lpstr>Презентация PowerPoint</vt:lpstr>
      <vt:lpstr>Только ПМПК может определить:</vt:lpstr>
      <vt:lpstr>Когда необходимо обращаться в ТПМПК</vt:lpstr>
      <vt:lpstr>Специальные условия образования для обучающихся с ОВЗ (часть 3 ст. 79 273-ФЗ)</vt:lpstr>
      <vt:lpstr>В заключениях ТПМПК</vt:lpstr>
      <vt:lpstr>В заключениях ТПМПК</vt:lpstr>
      <vt:lpstr>В заключениях ТПМПК</vt:lpstr>
      <vt:lpstr>Заключение ТПМПК регламентирует создание условий (ч. 3 ст. 55 273-ФЗ)</vt:lpstr>
      <vt:lpstr>Ч. 13 ст. 60 273-ФЗ</vt:lpstr>
      <vt:lpstr>Адаптированные основные общеобразовательные программы</vt:lpstr>
      <vt:lpstr>Адаптированные основные образовательные программы</vt:lpstr>
      <vt:lpstr>ФГОС НОО обучающихся с ОВЗ ориентирован</vt:lpstr>
      <vt:lpstr>ФГОС НОО обучающихся с ОВЗ ориентирован</vt:lpstr>
      <vt:lpstr>Презентация PowerPoint</vt:lpstr>
      <vt:lpstr>Обучение по варианту 1 ФГОС НОО ОВЗ может быть организовано</vt:lpstr>
      <vt:lpstr>Обучение по варианту 2 ФГОС НОО ОВЗ предусматривает</vt:lpstr>
      <vt:lpstr>Вариант 3 (вариант 1 ФГОС О УО (ИН) предполагает </vt:lpstr>
      <vt:lpstr>Вариант 4 (вариант 2 ФГОС О УО (ИН) означает </vt:lpstr>
      <vt:lpstr>Необходимость подтверждения рекомендаций  ПМПК</vt:lpstr>
      <vt:lpstr>Полезные иисточники:</vt:lpstr>
      <vt:lpstr>Спасибо за внимание!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Директор</cp:lastModifiedBy>
  <cp:revision>38</cp:revision>
  <dcterms:created xsi:type="dcterms:W3CDTF">2016-09-30T19:07:11Z</dcterms:created>
  <dcterms:modified xsi:type="dcterms:W3CDTF">2016-11-24T23:06:52Z</dcterms:modified>
</cp:coreProperties>
</file>