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8" r:id="rId5"/>
    <p:sldId id="258" r:id="rId6"/>
    <p:sldId id="263" r:id="rId7"/>
    <p:sldId id="270" r:id="rId8"/>
    <p:sldId id="261" r:id="rId9"/>
    <p:sldId id="267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33" autoAdjust="0"/>
    <p:restoredTop sz="86406" autoAdjust="0"/>
  </p:normalViewPr>
  <p:slideViewPr>
    <p:cSldViewPr>
      <p:cViewPr varScale="1">
        <p:scale>
          <a:sx n="40" d="100"/>
          <a:sy n="40" d="100"/>
        </p:scale>
        <p:origin x="-127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624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CD72-BA55-4A26-825B-AC48027B3A4B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278A-005F-4B32-BF78-6CA5CCAE2E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65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CD72-BA55-4A26-825B-AC48027B3A4B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278A-005F-4B32-BF78-6CA5CCAE2E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648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CD72-BA55-4A26-825B-AC48027B3A4B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278A-005F-4B32-BF78-6CA5CCAE2E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911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CD72-BA55-4A26-825B-AC48027B3A4B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278A-005F-4B32-BF78-6CA5CCAE2E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1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CD72-BA55-4A26-825B-AC48027B3A4B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278A-005F-4B32-BF78-6CA5CCAE2E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042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CD72-BA55-4A26-825B-AC48027B3A4B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278A-005F-4B32-BF78-6CA5CCAE2E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712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CD72-BA55-4A26-825B-AC48027B3A4B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278A-005F-4B32-BF78-6CA5CCAE2E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523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CD72-BA55-4A26-825B-AC48027B3A4B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278A-005F-4B32-BF78-6CA5CCAE2E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828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CD72-BA55-4A26-825B-AC48027B3A4B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278A-005F-4B32-BF78-6CA5CCAE2E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247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CD72-BA55-4A26-825B-AC48027B3A4B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278A-005F-4B32-BF78-6CA5CCAE2E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001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CD72-BA55-4A26-825B-AC48027B3A4B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278A-005F-4B32-BF78-6CA5CCAE2E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215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6CD72-BA55-4A26-825B-AC48027B3A4B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4278A-005F-4B32-BF78-6CA5CCAE2E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502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  <a:t>Ш - Ж</a:t>
            </a:r>
            <a:endParaRPr lang="ru-RU" sz="8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smtClean="0">
                <a:solidFill>
                  <a:srgbClr val="C00000"/>
                </a:solidFill>
              </a:rPr>
              <a:t>Запиши </a:t>
            </a:r>
            <a:r>
              <a:rPr lang="ru-RU" sz="4800" b="1" smtClean="0">
                <a:solidFill>
                  <a:srgbClr val="C00000"/>
                </a:solidFill>
              </a:rPr>
              <a:t>словосочетания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Пушистая           , майский        ,</a:t>
            </a:r>
          </a:p>
          <a:p>
            <a:pPr>
              <a:lnSpc>
                <a:spcPct val="150000"/>
              </a:lnSpc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большой           , зимняя           ,</a:t>
            </a:r>
          </a:p>
          <a:p>
            <a:pPr>
              <a:lnSpc>
                <a:spcPct val="150000"/>
              </a:lnSpc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серая              , острые             .           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27\Desktop\png_cat_by_moonglowlilly-d5n7zq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556792"/>
            <a:ext cx="1512168" cy="1209119"/>
          </a:xfrm>
          <a:prstGeom prst="rect">
            <a:avLst/>
          </a:prstGeom>
          <a:noFill/>
        </p:spPr>
      </p:pic>
      <p:pic>
        <p:nvPicPr>
          <p:cNvPr id="1027" name="Picture 3" descr="C:\Users\User27\Desktop\mayskiy-zhuk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1700808"/>
            <a:ext cx="1212229" cy="1163740"/>
          </a:xfrm>
          <a:prstGeom prst="rect">
            <a:avLst/>
          </a:prstGeom>
          <a:noFill/>
        </p:spPr>
      </p:pic>
      <p:pic>
        <p:nvPicPr>
          <p:cNvPr id="1028" name="Picture 4" descr="C:\Users\User27\Desktop\93a36e5f2b6a5565e5dfe05f440f31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2708920"/>
            <a:ext cx="1913842" cy="1674212"/>
          </a:xfrm>
          <a:prstGeom prst="rect">
            <a:avLst/>
          </a:prstGeom>
          <a:noFill/>
        </p:spPr>
      </p:pic>
      <p:pic>
        <p:nvPicPr>
          <p:cNvPr id="1029" name="Picture 5" descr="C:\Users\User27\Desktop\kupit-voennuyu-shapku-ushanku-kaliningrad-69756-larg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2924944"/>
            <a:ext cx="1368152" cy="1368152"/>
          </a:xfrm>
          <a:prstGeom prst="rect">
            <a:avLst/>
          </a:prstGeom>
          <a:noFill/>
        </p:spPr>
      </p:pic>
      <p:pic>
        <p:nvPicPr>
          <p:cNvPr id="1030" name="Picture 6" descr="C:\Users\User27\Desktop\iCAKU9LMC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4365104"/>
            <a:ext cx="1224136" cy="993956"/>
          </a:xfrm>
          <a:prstGeom prst="rect">
            <a:avLst/>
          </a:prstGeom>
          <a:noFill/>
        </p:spPr>
      </p:pic>
      <p:pic>
        <p:nvPicPr>
          <p:cNvPr id="1031" name="Picture 7" descr="C:\Users\User27\Desktop\gartpeaig927267-119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4221088"/>
            <a:ext cx="1464915" cy="1464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Прочитай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sz="5200" b="1" dirty="0" smtClean="0">
                <a:solidFill>
                  <a:schemeClr val="tx2">
                    <a:lumMod val="75000"/>
                  </a:schemeClr>
                </a:solidFill>
              </a:rPr>
              <a:t>Ш</a:t>
            </a:r>
            <a:r>
              <a:rPr lang="ru-RU" sz="5200" b="1" dirty="0" smtClean="0">
                <a:solidFill>
                  <a:srgbClr val="C00000"/>
                </a:solidFill>
              </a:rPr>
              <a:t>А</a:t>
            </a:r>
          </a:p>
          <a:p>
            <a:pPr>
              <a:buNone/>
            </a:pPr>
            <a:r>
              <a:rPr lang="ru-RU" sz="5200" b="1" dirty="0" smtClean="0">
                <a:solidFill>
                  <a:schemeClr val="tx2">
                    <a:lumMod val="75000"/>
                  </a:schemeClr>
                </a:solidFill>
              </a:rPr>
              <a:t>Ш</a:t>
            </a:r>
            <a:r>
              <a:rPr lang="ru-RU" sz="5200" b="1" dirty="0" smtClean="0">
                <a:solidFill>
                  <a:srgbClr val="C00000"/>
                </a:solidFill>
              </a:rPr>
              <a:t>О</a:t>
            </a:r>
          </a:p>
          <a:p>
            <a:pPr>
              <a:buNone/>
            </a:pPr>
            <a:r>
              <a:rPr lang="ru-RU" sz="5200" b="1" dirty="0" smtClean="0">
                <a:solidFill>
                  <a:schemeClr val="tx2">
                    <a:lumMod val="75000"/>
                  </a:schemeClr>
                </a:solidFill>
              </a:rPr>
              <a:t>Ш</a:t>
            </a:r>
            <a:r>
              <a:rPr lang="ru-RU" sz="5200" b="1" dirty="0" smtClean="0">
                <a:solidFill>
                  <a:srgbClr val="C00000"/>
                </a:solidFill>
              </a:rPr>
              <a:t>У</a:t>
            </a:r>
          </a:p>
          <a:p>
            <a:pPr>
              <a:buNone/>
            </a:pPr>
            <a:r>
              <a:rPr lang="ru-RU" sz="5200" b="1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ru-RU" sz="5200" b="1" dirty="0" smtClean="0">
                <a:solidFill>
                  <a:srgbClr val="C00000"/>
                </a:solidFill>
              </a:rPr>
              <a:t>Ы</a:t>
            </a:r>
          </a:p>
          <a:p>
            <a:pPr>
              <a:buNone/>
            </a:pPr>
            <a:r>
              <a:rPr lang="ru-RU" sz="5200" b="1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ru-RU" sz="5200" b="1" dirty="0" smtClean="0">
                <a:solidFill>
                  <a:srgbClr val="C00000"/>
                </a:solidFill>
              </a:rPr>
              <a:t>Э</a:t>
            </a:r>
            <a:r>
              <a:rPr lang="ru-RU" sz="5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52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52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45023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5200" b="1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ru-RU" sz="5200" b="1" dirty="0" smtClean="0">
                <a:solidFill>
                  <a:srgbClr val="FF0000"/>
                </a:solidFill>
              </a:rPr>
              <a:t>Я</a:t>
            </a:r>
          </a:p>
          <a:p>
            <a:pPr>
              <a:buNone/>
            </a:pPr>
            <a:r>
              <a:rPr lang="ru-RU" sz="5200" b="1" dirty="0" smtClean="0">
                <a:solidFill>
                  <a:schemeClr val="tx2">
                    <a:lumMod val="75000"/>
                  </a:schemeClr>
                </a:solidFill>
              </a:rPr>
              <a:t>Ш</a:t>
            </a:r>
            <a:r>
              <a:rPr lang="ru-RU" sz="5200" b="1" dirty="0" smtClean="0">
                <a:solidFill>
                  <a:srgbClr val="FF0000"/>
                </a:solidFill>
              </a:rPr>
              <a:t>Ё</a:t>
            </a:r>
          </a:p>
          <a:p>
            <a:pPr>
              <a:buNone/>
            </a:pPr>
            <a:r>
              <a:rPr lang="ru-RU" sz="5200" b="1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ru-RU" sz="5200" b="1" dirty="0" smtClean="0">
                <a:solidFill>
                  <a:srgbClr val="FF0000"/>
                </a:solidFill>
              </a:rPr>
              <a:t>Ю</a:t>
            </a:r>
          </a:p>
          <a:p>
            <a:pPr>
              <a:buNone/>
            </a:pPr>
            <a:r>
              <a:rPr lang="ru-RU" sz="5200" b="1" dirty="0" smtClean="0">
                <a:solidFill>
                  <a:schemeClr val="tx2">
                    <a:lumMod val="75000"/>
                  </a:schemeClr>
                </a:solidFill>
              </a:rPr>
              <a:t>Ш</a:t>
            </a:r>
            <a:r>
              <a:rPr lang="ru-RU" sz="5200" b="1" dirty="0" smtClean="0">
                <a:solidFill>
                  <a:srgbClr val="FF0000"/>
                </a:solidFill>
              </a:rPr>
              <a:t>И</a:t>
            </a:r>
          </a:p>
          <a:p>
            <a:pPr>
              <a:buNone/>
            </a:pPr>
            <a:r>
              <a:rPr lang="ru-RU" sz="5200" b="1" dirty="0" smtClean="0">
                <a:solidFill>
                  <a:schemeClr val="tx2">
                    <a:lumMod val="75000"/>
                  </a:schemeClr>
                </a:solidFill>
              </a:rPr>
              <a:t>Ш</a:t>
            </a:r>
            <a:r>
              <a:rPr lang="ru-RU" sz="5200" b="1" dirty="0" smtClean="0">
                <a:solidFill>
                  <a:srgbClr val="FF0000"/>
                </a:solidFill>
              </a:rPr>
              <a:t>Е</a:t>
            </a:r>
            <a:endParaRPr lang="ru-RU" sz="52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077072"/>
            <a:ext cx="360040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4725144"/>
            <a:ext cx="360040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2132856"/>
            <a:ext cx="360040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3429000"/>
            <a:ext cx="360040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Users\User27\Desktop\p114594-1904781-18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2420888"/>
            <a:ext cx="1584176" cy="1584176"/>
          </a:xfrm>
          <a:prstGeom prst="rect">
            <a:avLst/>
          </a:prstGeom>
          <a:noFill/>
        </p:spPr>
      </p:pic>
      <p:pic>
        <p:nvPicPr>
          <p:cNvPr id="1027" name="Picture 3" descr="C:\Users\User27\Desktop\YB-26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2434406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Прочитай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sz="5200" b="1" dirty="0" smtClean="0">
                <a:solidFill>
                  <a:schemeClr val="tx2">
                    <a:lumMod val="75000"/>
                  </a:schemeClr>
                </a:solidFill>
              </a:rPr>
              <a:t>Ж</a:t>
            </a:r>
            <a:r>
              <a:rPr lang="ru-RU" sz="5200" b="1" dirty="0" smtClean="0">
                <a:solidFill>
                  <a:srgbClr val="C00000"/>
                </a:solidFill>
              </a:rPr>
              <a:t>А</a:t>
            </a:r>
          </a:p>
          <a:p>
            <a:pPr>
              <a:buNone/>
            </a:pPr>
            <a:r>
              <a:rPr lang="ru-RU" sz="5200" b="1" dirty="0" smtClean="0">
                <a:solidFill>
                  <a:schemeClr val="tx2">
                    <a:lumMod val="75000"/>
                  </a:schemeClr>
                </a:solidFill>
              </a:rPr>
              <a:t>Ж</a:t>
            </a:r>
            <a:r>
              <a:rPr lang="ru-RU" sz="5200" b="1" dirty="0" smtClean="0">
                <a:solidFill>
                  <a:srgbClr val="C00000"/>
                </a:solidFill>
              </a:rPr>
              <a:t>О</a:t>
            </a:r>
          </a:p>
          <a:p>
            <a:pPr>
              <a:buNone/>
            </a:pPr>
            <a:r>
              <a:rPr lang="ru-RU" sz="5200" b="1" dirty="0" smtClean="0">
                <a:solidFill>
                  <a:schemeClr val="tx2">
                    <a:lumMod val="75000"/>
                  </a:schemeClr>
                </a:solidFill>
              </a:rPr>
              <a:t>Ж</a:t>
            </a:r>
            <a:r>
              <a:rPr lang="ru-RU" sz="5200" b="1" dirty="0" smtClean="0">
                <a:solidFill>
                  <a:srgbClr val="C00000"/>
                </a:solidFill>
              </a:rPr>
              <a:t>У</a:t>
            </a:r>
          </a:p>
          <a:p>
            <a:pPr>
              <a:buNone/>
            </a:pPr>
            <a:r>
              <a:rPr lang="ru-RU" sz="5200" b="1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ru-RU" sz="5200" b="1" dirty="0" smtClean="0">
                <a:solidFill>
                  <a:srgbClr val="C00000"/>
                </a:solidFill>
              </a:rPr>
              <a:t>Ы</a:t>
            </a:r>
          </a:p>
          <a:p>
            <a:pPr>
              <a:buNone/>
            </a:pPr>
            <a:r>
              <a:rPr lang="ru-RU" sz="5200" b="1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ru-RU" sz="5200" b="1" dirty="0" smtClean="0">
                <a:solidFill>
                  <a:srgbClr val="C00000"/>
                </a:solidFill>
              </a:rPr>
              <a:t>Э</a:t>
            </a:r>
            <a:r>
              <a:rPr lang="ru-RU" sz="5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52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52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45023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5200" b="1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ru-RU" sz="5200" b="1" dirty="0" smtClean="0">
                <a:solidFill>
                  <a:srgbClr val="FF0000"/>
                </a:solidFill>
              </a:rPr>
              <a:t>Я</a:t>
            </a:r>
          </a:p>
          <a:p>
            <a:pPr>
              <a:buNone/>
            </a:pPr>
            <a:r>
              <a:rPr lang="ru-RU" sz="5200" b="1" dirty="0" smtClean="0">
                <a:solidFill>
                  <a:schemeClr val="tx2">
                    <a:lumMod val="75000"/>
                  </a:schemeClr>
                </a:solidFill>
              </a:rPr>
              <a:t>Ж</a:t>
            </a:r>
            <a:r>
              <a:rPr lang="ru-RU" sz="5200" b="1" dirty="0" smtClean="0">
                <a:solidFill>
                  <a:srgbClr val="FF0000"/>
                </a:solidFill>
              </a:rPr>
              <a:t>Ё</a:t>
            </a:r>
          </a:p>
          <a:p>
            <a:pPr>
              <a:buNone/>
            </a:pPr>
            <a:r>
              <a:rPr lang="ru-RU" sz="5200" b="1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ru-RU" sz="5200" b="1" dirty="0" smtClean="0">
                <a:solidFill>
                  <a:srgbClr val="FF0000"/>
                </a:solidFill>
              </a:rPr>
              <a:t>Ю</a:t>
            </a:r>
          </a:p>
          <a:p>
            <a:pPr>
              <a:buNone/>
            </a:pPr>
            <a:r>
              <a:rPr lang="ru-RU" sz="5200" b="1" dirty="0" smtClean="0">
                <a:solidFill>
                  <a:schemeClr val="tx2">
                    <a:lumMod val="75000"/>
                  </a:schemeClr>
                </a:solidFill>
              </a:rPr>
              <a:t>Ж</a:t>
            </a:r>
            <a:r>
              <a:rPr lang="ru-RU" sz="5200" b="1" dirty="0" smtClean="0">
                <a:solidFill>
                  <a:srgbClr val="FF0000"/>
                </a:solidFill>
              </a:rPr>
              <a:t>И</a:t>
            </a:r>
          </a:p>
          <a:p>
            <a:pPr>
              <a:buNone/>
            </a:pPr>
            <a:r>
              <a:rPr lang="ru-RU" sz="5200" b="1" dirty="0" smtClean="0">
                <a:solidFill>
                  <a:schemeClr val="tx2">
                    <a:lumMod val="75000"/>
                  </a:schemeClr>
                </a:solidFill>
              </a:rPr>
              <a:t>Ж</a:t>
            </a:r>
            <a:r>
              <a:rPr lang="ru-RU" sz="5200" b="1" dirty="0" smtClean="0">
                <a:solidFill>
                  <a:srgbClr val="FF0000"/>
                </a:solidFill>
              </a:rPr>
              <a:t>Е</a:t>
            </a:r>
            <a:endParaRPr lang="ru-RU" sz="52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077072"/>
            <a:ext cx="360040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4725144"/>
            <a:ext cx="360040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User27\Desktop\iCAMLUQM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2564904"/>
            <a:ext cx="1379521" cy="201622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716016" y="2132856"/>
            <a:ext cx="360040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3429000"/>
            <a:ext cx="360040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User27\Desktop\Ig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36912"/>
            <a:ext cx="2327275" cy="1753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Запомни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  <a:t>Ш</a:t>
            </a:r>
            <a:r>
              <a:rPr lang="ru-RU" sz="8000" b="1" dirty="0" smtClean="0">
                <a:solidFill>
                  <a:srgbClr val="C00000"/>
                </a:solidFill>
              </a:rPr>
              <a:t>И</a:t>
            </a: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  <a:t> – Ж</a:t>
            </a:r>
            <a:r>
              <a:rPr lang="ru-RU" sz="8000" b="1" dirty="0" smtClean="0">
                <a:solidFill>
                  <a:srgbClr val="C00000"/>
                </a:solidFill>
              </a:rPr>
              <a:t>И</a:t>
            </a:r>
          </a:p>
          <a:p>
            <a:pPr algn="ctr">
              <a:buNone/>
            </a:pP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  <a:t>Ш</a:t>
            </a:r>
            <a:r>
              <a:rPr lang="ru-RU" sz="8000" b="1" dirty="0" smtClean="0">
                <a:solidFill>
                  <a:srgbClr val="C00000"/>
                </a:solidFill>
              </a:rPr>
              <a:t>Е</a:t>
            </a: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  <a:t> - Ж</a:t>
            </a:r>
            <a:r>
              <a:rPr lang="ru-RU" sz="8000" b="1" dirty="0" smtClean="0">
                <a:solidFill>
                  <a:srgbClr val="C00000"/>
                </a:solidFill>
              </a:rPr>
              <a:t>Е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27\Desktop\hello_html_19b9759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548680"/>
            <a:ext cx="2448272" cy="2448272"/>
          </a:xfrm>
          <a:prstGeom prst="rect">
            <a:avLst/>
          </a:prstGeom>
          <a:noFill/>
        </p:spPr>
      </p:pic>
      <p:pic>
        <p:nvPicPr>
          <p:cNvPr id="3075" name="Picture 3" descr="C:\Users\User27\Desktop\hello_html_4fbb39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620688"/>
            <a:ext cx="1872208" cy="2312657"/>
          </a:xfrm>
          <a:prstGeom prst="rect">
            <a:avLst/>
          </a:prstGeom>
          <a:noFill/>
        </p:spPr>
      </p:pic>
      <p:pic>
        <p:nvPicPr>
          <p:cNvPr id="3076" name="Picture 4" descr="C:\Users\User27\Desktop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0"/>
            <a:ext cx="2778893" cy="3145364"/>
          </a:xfrm>
          <a:prstGeom prst="rect">
            <a:avLst/>
          </a:prstGeom>
          <a:noFill/>
        </p:spPr>
      </p:pic>
      <p:pic>
        <p:nvPicPr>
          <p:cNvPr id="3077" name="Picture 5" descr="C:\Users\User27\Desktop\polniy-meshok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3645024"/>
            <a:ext cx="2088232" cy="2334443"/>
          </a:xfrm>
          <a:prstGeom prst="rect">
            <a:avLst/>
          </a:prstGeom>
          <a:noFill/>
        </p:spPr>
      </p:pic>
      <p:pic>
        <p:nvPicPr>
          <p:cNvPr id="3078" name="Picture 6" descr="C:\Users\User27\Desktop\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933056"/>
            <a:ext cx="2160240" cy="2037377"/>
          </a:xfrm>
          <a:prstGeom prst="rect">
            <a:avLst/>
          </a:prstGeom>
          <a:noFill/>
        </p:spPr>
      </p:pic>
      <p:pic>
        <p:nvPicPr>
          <p:cNvPr id="3079" name="Picture 7" descr="C:\Users\User27\Desktop\web-design-stanovyatsya-mb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356992"/>
            <a:ext cx="3550170" cy="2662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Ш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шарик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мышка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мешок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Ж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журнал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художник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снежинка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Определи место звука в </a:t>
            </a:r>
            <a:r>
              <a:rPr lang="ru-RU" b="1" dirty="0" smtClean="0">
                <a:solidFill>
                  <a:srgbClr val="C00000"/>
                </a:solidFill>
              </a:rPr>
              <a:t>словах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Ш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Ж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27\Desktop\kartinkikoshki-dlya-detey-37406-larg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204864"/>
            <a:ext cx="1733724" cy="2078806"/>
          </a:xfrm>
          <a:prstGeom prst="rect">
            <a:avLst/>
          </a:prstGeom>
          <a:noFill/>
        </p:spPr>
      </p:pic>
      <p:pic>
        <p:nvPicPr>
          <p:cNvPr id="1027" name="Picture 3" descr="C:\Users\User27\Desktop\vector-pillow-1212021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4581128"/>
            <a:ext cx="2027808" cy="1896468"/>
          </a:xfrm>
          <a:prstGeom prst="rect">
            <a:avLst/>
          </a:prstGeom>
          <a:noFill/>
        </p:spPr>
      </p:pic>
      <p:pic>
        <p:nvPicPr>
          <p:cNvPr id="1028" name="Picture 4" descr="C:\Users\User27\Desktop\100701602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2852936"/>
            <a:ext cx="1924944" cy="1924944"/>
          </a:xfrm>
          <a:prstGeom prst="rect">
            <a:avLst/>
          </a:prstGeom>
          <a:noFill/>
        </p:spPr>
      </p:pic>
      <p:pic>
        <p:nvPicPr>
          <p:cNvPr id="1029" name="Picture 5" descr="C:\Users\User27\Desktop\4080_1401295161_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2522478"/>
            <a:ext cx="2016224" cy="1422267"/>
          </a:xfrm>
          <a:prstGeom prst="rect">
            <a:avLst/>
          </a:prstGeom>
          <a:noFill/>
        </p:spPr>
      </p:pic>
      <p:pic>
        <p:nvPicPr>
          <p:cNvPr id="1030" name="Picture 6" descr="C:\Users\User27\Desktop\burberry-packaway-blazer-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276872"/>
            <a:ext cx="1656185" cy="1728192"/>
          </a:xfrm>
          <a:prstGeom prst="rect">
            <a:avLst/>
          </a:prstGeom>
          <a:noFill/>
        </p:spPr>
      </p:pic>
      <p:pic>
        <p:nvPicPr>
          <p:cNvPr id="1031" name="Picture 7" descr="C:\Users\User27\Desktop\green-gooseberry-on-a-white_small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077072"/>
            <a:ext cx="3238898" cy="2024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Загадки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517232"/>
          </a:xfrm>
        </p:spPr>
        <p:txBody>
          <a:bodyPr>
            <a:normAutofit/>
          </a:bodyPr>
          <a:lstStyle/>
          <a:p>
            <a:r>
              <a:rPr lang="ru-RU" dirty="0" smtClean="0"/>
              <a:t>   Сердитый недотрога                                                       живёт в глуши лесной.                                                     Иголок очень много,                                                   А нитки ни одной.</a:t>
            </a:r>
          </a:p>
          <a:p>
            <a:r>
              <a:rPr lang="ru-RU" dirty="0" smtClean="0"/>
              <a:t>    Эта птица гнёзд не вьёт                                                        И птенцов своих не ждёт.                                         В гнезде чужом яйцо подбросит                         И никого о том не спросит.</a:t>
            </a:r>
          </a:p>
          <a:p>
            <a:r>
              <a:rPr lang="ru-RU" dirty="0" smtClean="0"/>
              <a:t>    Справа – дверца, слева – дверца,                                   И бензиновое сердце.</a:t>
            </a:r>
            <a:endParaRPr lang="ru-RU" dirty="0"/>
          </a:p>
        </p:txBody>
      </p:sp>
      <p:pic>
        <p:nvPicPr>
          <p:cNvPr id="1026" name="Picture 2" descr="C:\Users\User27\Desktop\Ig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628800"/>
            <a:ext cx="1415306" cy="1066207"/>
          </a:xfrm>
          <a:prstGeom prst="rect">
            <a:avLst/>
          </a:prstGeom>
          <a:noFill/>
        </p:spPr>
      </p:pic>
      <p:pic>
        <p:nvPicPr>
          <p:cNvPr id="1027" name="Picture 3" descr="C:\Users\User27\Desktop\iCAY89UT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2996952"/>
            <a:ext cx="1590675" cy="1809750"/>
          </a:xfrm>
          <a:prstGeom prst="rect">
            <a:avLst/>
          </a:prstGeom>
          <a:noFill/>
        </p:spPr>
      </p:pic>
      <p:pic>
        <p:nvPicPr>
          <p:cNvPr id="1028" name="Picture 4" descr="C:\Users\User27\Desktop\11157313315274054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5445224"/>
            <a:ext cx="1872208" cy="1192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Спиши, вставляя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Ш </a:t>
            </a:r>
            <a:r>
              <a:rPr lang="ru-RU" sz="4800" b="1" dirty="0" smtClean="0">
                <a:solidFill>
                  <a:srgbClr val="C00000"/>
                </a:solidFill>
              </a:rPr>
              <a:t>и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Ж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4400" dirty="0" smtClean="0"/>
              <a:t>    </a:t>
            </a:r>
            <a:r>
              <a:rPr lang="ru-RU" sz="4800" dirty="0" smtClean="0"/>
              <a:t>Ко . </a:t>
            </a:r>
            <a:r>
              <a:rPr lang="ru-RU" sz="4800" dirty="0" err="1" smtClean="0"/>
              <a:t>ка</a:t>
            </a:r>
            <a:r>
              <a:rPr lang="ru-RU" sz="4800" dirty="0" smtClean="0"/>
              <a:t>, </a:t>
            </a:r>
            <a:r>
              <a:rPr lang="ru-RU" sz="4800" dirty="0" err="1" smtClean="0"/>
              <a:t>све</a:t>
            </a:r>
            <a:r>
              <a:rPr lang="ru-RU" sz="4800" dirty="0" smtClean="0"/>
              <a:t> . </a:t>
            </a:r>
            <a:r>
              <a:rPr lang="ru-RU" sz="4800" dirty="0" err="1" smtClean="0"/>
              <a:t>ий</a:t>
            </a:r>
            <a:r>
              <a:rPr lang="ru-RU" sz="4800" dirty="0" smtClean="0"/>
              <a:t>, сне . </a:t>
            </a:r>
            <a:r>
              <a:rPr lang="ru-RU" sz="4800" dirty="0" err="1" smtClean="0"/>
              <a:t>ок</a:t>
            </a:r>
            <a:r>
              <a:rPr lang="ru-RU" sz="4800" dirty="0" smtClean="0"/>
              <a:t>,                 лягу . </a:t>
            </a:r>
            <a:r>
              <a:rPr lang="ru-RU" sz="4800" dirty="0" err="1" smtClean="0"/>
              <a:t>ка</a:t>
            </a:r>
            <a:r>
              <a:rPr lang="ru-RU" sz="4800" dirty="0" smtClean="0"/>
              <a:t>, </a:t>
            </a:r>
            <a:r>
              <a:rPr lang="ru-RU" sz="4800" dirty="0" err="1" smtClean="0"/>
              <a:t>бе</a:t>
            </a:r>
            <a:r>
              <a:rPr lang="ru-RU" sz="4800" dirty="0" smtClean="0"/>
              <a:t> . </a:t>
            </a:r>
            <a:r>
              <a:rPr lang="ru-RU" sz="4800" dirty="0" err="1" smtClean="0"/>
              <a:t>ит</a:t>
            </a:r>
            <a:r>
              <a:rPr lang="ru-RU" sz="4800" dirty="0" smtClean="0"/>
              <a:t>, </a:t>
            </a:r>
            <a:r>
              <a:rPr lang="ru-RU" sz="4800" dirty="0" err="1" smtClean="0"/>
              <a:t>пу</a:t>
            </a:r>
            <a:r>
              <a:rPr lang="ru-RU" sz="4800" dirty="0" smtClean="0"/>
              <a:t> . истый,     </a:t>
            </a:r>
            <a:r>
              <a:rPr lang="ru-RU" sz="4800" dirty="0" err="1" smtClean="0"/>
              <a:t>кру</a:t>
            </a:r>
            <a:r>
              <a:rPr lang="ru-RU" sz="4800" dirty="0" smtClean="0"/>
              <a:t> . </a:t>
            </a:r>
            <a:r>
              <a:rPr lang="ru-RU" sz="4800" dirty="0" err="1" smtClean="0"/>
              <a:t>ок</a:t>
            </a:r>
            <a:r>
              <a:rPr lang="ru-RU" sz="4800" dirty="0" smtClean="0"/>
              <a:t>, </a:t>
            </a:r>
            <a:r>
              <a:rPr lang="ru-RU" sz="4800" dirty="0" err="1" smtClean="0"/>
              <a:t>пету</a:t>
            </a:r>
            <a:r>
              <a:rPr lang="ru-RU" sz="4800" dirty="0" smtClean="0"/>
              <a:t> . </a:t>
            </a:r>
            <a:r>
              <a:rPr lang="ru-RU" sz="4800" dirty="0" err="1" smtClean="0"/>
              <a:t>ок</a:t>
            </a:r>
            <a:r>
              <a:rPr lang="ru-RU" sz="4800" dirty="0" smtClean="0"/>
              <a:t>,  . </a:t>
            </a:r>
            <a:r>
              <a:rPr lang="ru-RU" sz="4800" dirty="0" err="1" smtClean="0"/>
              <a:t>ирокий</a:t>
            </a:r>
            <a:r>
              <a:rPr lang="ru-RU" sz="4800" dirty="0" smtClean="0"/>
              <a:t>.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C:\Users\User27\Desktop\_1_~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2132856"/>
            <a:ext cx="406326" cy="541768"/>
          </a:xfrm>
          <a:prstGeom prst="rect">
            <a:avLst/>
          </a:prstGeom>
          <a:noFill/>
        </p:spPr>
      </p:pic>
      <p:pic>
        <p:nvPicPr>
          <p:cNvPr id="14" name="Picture 2" descr="C:\Users\User27\Desktop\_1_~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3212976"/>
            <a:ext cx="406326" cy="541768"/>
          </a:xfrm>
          <a:prstGeom prst="rect">
            <a:avLst/>
          </a:prstGeom>
          <a:noFill/>
        </p:spPr>
      </p:pic>
      <p:pic>
        <p:nvPicPr>
          <p:cNvPr id="15" name="Picture 2" descr="C:\Users\User27\Desktop\_1_~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3212976"/>
            <a:ext cx="406326" cy="541768"/>
          </a:xfrm>
          <a:prstGeom prst="rect">
            <a:avLst/>
          </a:prstGeom>
          <a:noFill/>
        </p:spPr>
      </p:pic>
      <p:pic>
        <p:nvPicPr>
          <p:cNvPr id="16" name="Picture 2" descr="C:\Users\User27\Desktop\_1_~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4365104"/>
            <a:ext cx="406326" cy="541768"/>
          </a:xfrm>
          <a:prstGeom prst="rect">
            <a:avLst/>
          </a:prstGeom>
          <a:noFill/>
        </p:spPr>
      </p:pic>
      <p:pic>
        <p:nvPicPr>
          <p:cNvPr id="17" name="Picture 2" descr="C:\Users\User27\Desktop\_1_~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4365104"/>
            <a:ext cx="406326" cy="541768"/>
          </a:xfrm>
          <a:prstGeom prst="rect">
            <a:avLst/>
          </a:prstGeom>
          <a:noFill/>
        </p:spPr>
      </p:pic>
      <p:pic>
        <p:nvPicPr>
          <p:cNvPr id="8" name="Picture 3" descr="C:\Users\User27\Desktop\slide_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99"/>
              </a:clrFrom>
              <a:clrTo>
                <a:srgbClr val="FEFF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2204864"/>
            <a:ext cx="576064" cy="432048"/>
          </a:xfrm>
          <a:prstGeom prst="rect">
            <a:avLst/>
          </a:prstGeom>
          <a:noFill/>
        </p:spPr>
      </p:pic>
      <p:pic>
        <p:nvPicPr>
          <p:cNvPr id="19" name="Picture 3" descr="C:\Users\User27\Desktop\slide_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99"/>
              </a:clrFrom>
              <a:clrTo>
                <a:srgbClr val="FEFF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2204864"/>
            <a:ext cx="576064" cy="432048"/>
          </a:xfrm>
          <a:prstGeom prst="rect">
            <a:avLst/>
          </a:prstGeom>
          <a:noFill/>
        </p:spPr>
      </p:pic>
      <p:pic>
        <p:nvPicPr>
          <p:cNvPr id="20" name="Picture 3" descr="C:\Users\User27\Desktop\slide_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99"/>
              </a:clrFrom>
              <a:clrTo>
                <a:srgbClr val="FEFF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3284984"/>
            <a:ext cx="576064" cy="432048"/>
          </a:xfrm>
          <a:prstGeom prst="rect">
            <a:avLst/>
          </a:prstGeom>
          <a:noFill/>
        </p:spPr>
      </p:pic>
      <p:pic>
        <p:nvPicPr>
          <p:cNvPr id="21" name="Picture 3" descr="C:\Users\User27\Desktop\slide_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99"/>
              </a:clrFrom>
              <a:clrTo>
                <a:srgbClr val="FEFF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4437112"/>
            <a:ext cx="576064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168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Ш - Ж</vt:lpstr>
      <vt:lpstr>Прочитай</vt:lpstr>
      <vt:lpstr>Прочитай</vt:lpstr>
      <vt:lpstr>Запомни</vt:lpstr>
      <vt:lpstr>Слайд 5</vt:lpstr>
      <vt:lpstr>Слайд 6</vt:lpstr>
      <vt:lpstr>Определи место звука в словах</vt:lpstr>
      <vt:lpstr>Загадки</vt:lpstr>
      <vt:lpstr>Спиши, вставляя Ш и Ж</vt:lpstr>
      <vt:lpstr>Запиши словосочетания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HP</cp:lastModifiedBy>
  <cp:revision>83</cp:revision>
  <dcterms:created xsi:type="dcterms:W3CDTF">2016-02-02T18:37:03Z</dcterms:created>
  <dcterms:modified xsi:type="dcterms:W3CDTF">2017-10-16T12:42:28Z</dcterms:modified>
</cp:coreProperties>
</file>