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64" r:id="rId4"/>
    <p:sldId id="267" r:id="rId5"/>
    <p:sldId id="268" r:id="rId6"/>
    <p:sldId id="273" r:id="rId7"/>
    <p:sldId id="272" r:id="rId8"/>
    <p:sldId id="270" r:id="rId9"/>
    <p:sldId id="290" r:id="rId10"/>
    <p:sldId id="271" r:id="rId11"/>
    <p:sldId id="274" r:id="rId12"/>
    <p:sldId id="277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78" r:id="rId24"/>
    <p:sldId id="279" r:id="rId25"/>
    <p:sldId id="266" r:id="rId2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4A2"/>
    <a:srgbClr val="C0504D"/>
    <a:srgbClr val="4F81BD"/>
    <a:srgbClr val="9BBB59"/>
    <a:srgbClr val="96969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8F6E5-366A-4BB8-967A-C855CDD75F53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93F81-8D22-4164-ADE3-435C204CB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770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3F81-8D22-4164-ADE3-435C204CB7F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115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460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48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70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67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78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25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7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7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42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78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06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80ECD-AB24-4D6B-B204-E7DD7B0079A0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27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2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2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boykinamarina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03054"/>
            <a:ext cx="7918648" cy="2832791"/>
          </a:xfrm>
        </p:spPr>
        <p:txBody>
          <a:bodyPr>
            <a:normAutofit/>
          </a:bodyPr>
          <a:lstStyle/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Смысловое чтение литературных произведений как основа духовно-нравственного воспитания младших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6512" y="2859782"/>
            <a:ext cx="9126544" cy="295349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Бойкина Марина Викторовна, старший преподаватель кафедры начального образования, СПб АППО, автор учебников по литературному чтению УМК «Школа России», «Перспектива»; учебных и методических пособий в области  дошкольного и начального образования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K:\АКАДЕМИЯ_ЯНВАРЬ_2017\АКАДЕМИЯ_file\logo_appo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8" y="151186"/>
            <a:ext cx="504056" cy="28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АКАДЕМИЯ_ЯНВАРЬ_2017\АКАДЕМИЯ_file\l12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" t="3354" r="911" b="20334"/>
          <a:stretch/>
        </p:blipFill>
        <p:spPr bwMode="auto">
          <a:xfrm flipV="1">
            <a:off x="0" y="5261912"/>
            <a:ext cx="9828584" cy="126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:\Академия дистанционное_апрель 2020\шаблоны презентаций_июль_2020\фоны презентаций\полоса верх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44000" cy="46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:\Академия дистанционное_апрель 2020\шаблоны презентаций_июль_2020\фоны презентаций\полоса внизу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3998"/>
            <a:ext cx="9144000" cy="33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12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Академия дистанционное_апрель 2020\шаблоны презентаций_июль_2020\фоны презентаций\полоса верх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6" y="-735"/>
            <a:ext cx="9144000" cy="46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:\Академия дистанционное_апрель 2020\шаблоны презентаций_июль_2020\фоны презентаций\полоса внизу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3998"/>
            <a:ext cx="9144000" cy="33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H:\Академия дистанционное_апрель 2020\шаблоны презентаций_июль_2020\фоны презентаций\логотип аппо с белы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92" y="123478"/>
            <a:ext cx="524837" cy="2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1520" y="259144"/>
            <a:ext cx="8435280" cy="61565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Как это  может быть реализовано?</a:t>
            </a:r>
            <a:endParaRPr lang="ru-RU" sz="2800" dirty="0"/>
          </a:p>
        </p:txBody>
      </p:sp>
      <p:pic>
        <p:nvPicPr>
          <p:cNvPr id="10" name="Picture 2" descr="http://uchlit.com/links/0068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56824"/>
            <a:ext cx="2377591" cy="308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874797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l="24905" t="15749" r="44102" b="17314"/>
          <a:stretch/>
        </p:blipFill>
        <p:spPr>
          <a:xfrm>
            <a:off x="2724113" y="1378586"/>
            <a:ext cx="2465960" cy="31553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/>
          <a:srcRect l="25458" t="19688" r="45271" b="11407"/>
          <a:stretch/>
        </p:blipFill>
        <p:spPr>
          <a:xfrm>
            <a:off x="5508104" y="1357674"/>
            <a:ext cx="2372862" cy="308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Академия дистанционное_апрель 2020\шаблоны презентаций_июль_2020\фоны презентаций\полоса верх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6" y="-735"/>
            <a:ext cx="9144000" cy="46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:\Академия дистанционное_апрель 2020\шаблоны презентаций_июль_2020\фоны презентаций\полоса внизу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3998"/>
            <a:ext cx="9144000" cy="33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H:\Академия дистанционное_апрель 2020\шаблоны презентаций_июль_2020\фоны презентаций\логотип аппо с белы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92" y="123478"/>
            <a:ext cx="524837" cy="2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-1" y="421554"/>
            <a:ext cx="8913329" cy="830531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Как это  может быть реализовано?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Доброта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211960" y="1357310"/>
            <a:ext cx="3586349" cy="3394075"/>
          </a:xfrm>
          <a:prstGeom prst="rect">
            <a:avLst/>
          </a:prstGeom>
        </p:spPr>
      </p:pic>
      <p:pic>
        <p:nvPicPr>
          <p:cNvPr id="10" name="Picture 2" descr="http://uchlit.com/links/00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44062"/>
            <a:ext cx="2520280" cy="327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90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Академия дистанционное_апрель 2020\шаблоны презентаций_июль_2020\фоны презентаций\полоса верх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6" y="-735"/>
            <a:ext cx="9144000" cy="46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:\Академия дистанционное_апрель 2020\шаблоны презентаций_июль_2020\фоны презентаций\полоса внизу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3998"/>
            <a:ext cx="9144000" cy="33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H:\Академия дистанционное_апрель 2020\шаблоны презентаций_июль_2020\фоны презентаций\логотип аппо с белы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92" y="123478"/>
            <a:ext cx="524837" cy="2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-1" y="421554"/>
            <a:ext cx="8913329" cy="830531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Как это  может быть реализовано?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Доброта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211960" y="1357310"/>
            <a:ext cx="3586349" cy="3394075"/>
          </a:xfrm>
          <a:prstGeom prst="rect">
            <a:avLst/>
          </a:prstGeom>
        </p:spPr>
      </p:pic>
      <p:pic>
        <p:nvPicPr>
          <p:cNvPr id="10" name="Picture 2" descr="http://uchlit.com/links/00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44062"/>
            <a:ext cx="2520280" cy="327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5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2743A23-BD01-45C6-B0BB-DBE64834DF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0" b="65578"/>
          <a:stretch/>
        </p:blipFill>
        <p:spPr>
          <a:xfrm>
            <a:off x="2934210" y="1101887"/>
            <a:ext cx="5598495" cy="11389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CB6AD4-2A08-43B1-9A45-E4E10CF28913}"/>
              </a:ext>
            </a:extLst>
          </p:cNvPr>
          <p:cNvSpPr txBox="1"/>
          <p:nvPr/>
        </p:nvSpPr>
        <p:spPr>
          <a:xfrm>
            <a:off x="3275856" y="2946394"/>
            <a:ext cx="484433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Доброе сердце</a:t>
            </a:r>
          </a:p>
          <a:p>
            <a:pPr algn="ctr"/>
            <a:endParaRPr lang="ru-RU" sz="202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Садовский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0FFF082-D00A-4172-8C18-D7C0714782CE}"/>
              </a:ext>
            </a:extLst>
          </p:cNvPr>
          <p:cNvSpPr txBox="1"/>
          <p:nvPr/>
        </p:nvSpPr>
        <p:spPr>
          <a:xfrm>
            <a:off x="1043608" y="50529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УЧИМСЯ РАБОТАТЬ С ТЕКСТОМ</a:t>
            </a:r>
          </a:p>
        </p:txBody>
      </p:sp>
      <p:pic>
        <p:nvPicPr>
          <p:cNvPr id="6" name="Picture 2" descr="http://uchlit.com/links/0068.jpg">
            <a:extLst>
              <a:ext uri="{FF2B5EF4-FFF2-40B4-BE49-F238E27FC236}">
                <a16:creationId xmlns:a16="http://schemas.microsoft.com/office/drawing/2014/main" xmlns="" id="{406671E2-86C9-491D-AE54-224F67F44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7903"/>
            <a:ext cx="221520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3" y="22222"/>
            <a:ext cx="9144793" cy="463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287" y="57590"/>
            <a:ext cx="524301" cy="2987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00847"/>
            <a:ext cx="9144793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02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2743A23-BD01-45C6-B0BB-DBE64834DF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30" b="40816"/>
          <a:stretch/>
        </p:blipFill>
        <p:spPr>
          <a:xfrm>
            <a:off x="3275856" y="915566"/>
            <a:ext cx="5314702" cy="16683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3B0CD57-F61E-416B-8028-9AB0EE93C9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72"/>
          <a:stretch/>
        </p:blipFill>
        <p:spPr>
          <a:xfrm>
            <a:off x="3491880" y="2780626"/>
            <a:ext cx="5314702" cy="1351482"/>
          </a:xfrm>
          <a:prstGeom prst="rect">
            <a:avLst/>
          </a:prstGeom>
        </p:spPr>
      </p:pic>
      <p:pic>
        <p:nvPicPr>
          <p:cNvPr id="5" name="Picture 2" descr="http://uchlit.com/links/0068.jpg">
            <a:extLst>
              <a:ext uri="{FF2B5EF4-FFF2-40B4-BE49-F238E27FC236}">
                <a16:creationId xmlns:a16="http://schemas.microsoft.com/office/drawing/2014/main" xmlns="" id="{406671E2-86C9-491D-AE54-224F67F44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58936"/>
            <a:ext cx="221520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93" y="0"/>
            <a:ext cx="9144793" cy="463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8424" y="0"/>
            <a:ext cx="524301" cy="2987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96" y="4806820"/>
            <a:ext cx="9144793" cy="33530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39752" y="580938"/>
            <a:ext cx="3982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УЧИМСЯ РАБОТАТЬ С ТЕКСТОМ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665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2743A23-BD01-45C6-B0BB-DBE64834DF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31"/>
          <a:stretch/>
        </p:blipFill>
        <p:spPr>
          <a:xfrm>
            <a:off x="3923928" y="1491630"/>
            <a:ext cx="5126564" cy="2760119"/>
          </a:xfrm>
          <a:prstGeom prst="rect">
            <a:avLst/>
          </a:prstGeom>
        </p:spPr>
      </p:pic>
      <p:pic>
        <p:nvPicPr>
          <p:cNvPr id="4" name="Picture 2" descr="http://uchlit.com/links/0068.jpg">
            <a:extLst>
              <a:ext uri="{FF2B5EF4-FFF2-40B4-BE49-F238E27FC236}">
                <a16:creationId xmlns:a16="http://schemas.microsoft.com/office/drawing/2014/main" xmlns="" id="{406671E2-86C9-491D-AE54-224F67F44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75606"/>
            <a:ext cx="221520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884" y="0"/>
            <a:ext cx="9144793" cy="463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424" y="82303"/>
            <a:ext cx="524301" cy="29873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55197" y="684805"/>
            <a:ext cx="3982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УЧИМСЯ РАБОТАТЬ С ТЕКСТОМ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701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8C92638-C11A-40A1-BB24-61F34B8014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08"/>
          <a:stretch/>
        </p:blipFill>
        <p:spPr>
          <a:xfrm>
            <a:off x="3349544" y="1779662"/>
            <a:ext cx="5194793" cy="1311880"/>
          </a:xfrm>
          <a:prstGeom prst="rect">
            <a:avLst/>
          </a:prstGeom>
        </p:spPr>
      </p:pic>
      <p:pic>
        <p:nvPicPr>
          <p:cNvPr id="3" name="Picture 2" descr="http://uchlit.com/links/0068.jpg">
            <a:extLst>
              <a:ext uri="{FF2B5EF4-FFF2-40B4-BE49-F238E27FC236}">
                <a16:creationId xmlns:a16="http://schemas.microsoft.com/office/drawing/2014/main" xmlns="" id="{406671E2-86C9-491D-AE54-224F67F44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31590"/>
            <a:ext cx="221520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4" y="25903"/>
            <a:ext cx="9144793" cy="463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2440" y="32070"/>
            <a:ext cx="524301" cy="2987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214" y="4794268"/>
            <a:ext cx="9144793" cy="3353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27784" y="627534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УЧИМСЯ РАБОТАТЬ С ТЕКСТОМ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999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76E16EA-7AD2-4381-BD03-9B086E0538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22"/>
          <a:stretch/>
        </p:blipFill>
        <p:spPr>
          <a:xfrm>
            <a:off x="3851920" y="987574"/>
            <a:ext cx="4601717" cy="200947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955AA9C-8454-4398-AC2B-3629E46140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1" b="65034"/>
          <a:stretch/>
        </p:blipFill>
        <p:spPr>
          <a:xfrm>
            <a:off x="3923928" y="3075806"/>
            <a:ext cx="4632477" cy="1039889"/>
          </a:xfrm>
          <a:prstGeom prst="rect">
            <a:avLst/>
          </a:prstGeom>
        </p:spPr>
      </p:pic>
      <p:pic>
        <p:nvPicPr>
          <p:cNvPr id="5" name="Picture 2" descr="http://uchlit.com/links/0068.jpg">
            <a:extLst>
              <a:ext uri="{FF2B5EF4-FFF2-40B4-BE49-F238E27FC236}">
                <a16:creationId xmlns:a16="http://schemas.microsoft.com/office/drawing/2014/main" xmlns="" id="{406671E2-86C9-491D-AE54-224F67F44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95" y="1235375"/>
            <a:ext cx="221520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044" y="0"/>
            <a:ext cx="9144793" cy="463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6416" y="21671"/>
            <a:ext cx="524301" cy="2987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5" y="4797234"/>
            <a:ext cx="9144793" cy="33530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699792" y="463336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УЧИМСЯ РАБОТАТЬ С ТЕКСТОМ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886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76E16EA-7AD2-4381-BD03-9B086E0538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65" b="51292"/>
          <a:stretch/>
        </p:blipFill>
        <p:spPr>
          <a:xfrm>
            <a:off x="3347864" y="1491630"/>
            <a:ext cx="5035409" cy="11126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B1AF711-C6AC-444A-9519-2D56C10170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25" b="50000"/>
          <a:stretch/>
        </p:blipFill>
        <p:spPr>
          <a:xfrm>
            <a:off x="3203848" y="2859782"/>
            <a:ext cx="5055466" cy="11126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347614"/>
            <a:ext cx="2213040" cy="28836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8520" y="0"/>
            <a:ext cx="9144793" cy="463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93" y="4767028"/>
            <a:ext cx="9144793" cy="3353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71800" y="627534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УЧИМСЯ РАБОТАТЬ С ТЕКСТОМ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058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76E16EA-7AD2-4381-BD03-9B086E0538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94"/>
          <a:stretch/>
        </p:blipFill>
        <p:spPr>
          <a:xfrm>
            <a:off x="4067944" y="1131590"/>
            <a:ext cx="4460008" cy="3081733"/>
          </a:xfrm>
          <a:prstGeom prst="rect">
            <a:avLst/>
          </a:prstGeom>
        </p:spPr>
      </p:pic>
      <p:pic>
        <p:nvPicPr>
          <p:cNvPr id="4" name="Picture 2" descr="http://uchlit.com/links/0068.jpg">
            <a:extLst>
              <a:ext uri="{FF2B5EF4-FFF2-40B4-BE49-F238E27FC236}">
                <a16:creationId xmlns:a16="http://schemas.microsoft.com/office/drawing/2014/main" xmlns="" id="{406671E2-86C9-491D-AE54-224F67F44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66193"/>
            <a:ext cx="221520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0"/>
            <a:ext cx="9144793" cy="463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7597" y="82303"/>
            <a:ext cx="524301" cy="2987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6" y="4808191"/>
            <a:ext cx="9144793" cy="33530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83769" y="536722"/>
            <a:ext cx="4079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УЧИМСЯ РАБОТАТЬ С ТЕКСТОМ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67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:\Академия дистанционное_апрель 2020\шаблоны презентаций_июль_2020\фоны презентаций\полоса верх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27"/>
            <a:ext cx="9144000" cy="46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:\Академия дистанционное_апрель 2020\шаблоны презентаций_июль_2020\фоны презентаций\полоса внизу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3998"/>
            <a:ext cx="9144000" cy="33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755575" y="734842"/>
            <a:ext cx="7992889" cy="830997"/>
            <a:chOff x="883917" y="942195"/>
            <a:chExt cx="4286655" cy="830997"/>
          </a:xfrm>
        </p:grpSpPr>
        <p:sp>
          <p:nvSpPr>
            <p:cNvPr id="18" name="Inhaltsplatzhalter 4"/>
            <p:cNvSpPr txBox="1">
              <a:spLocks/>
            </p:cNvSpPr>
            <p:nvPr/>
          </p:nvSpPr>
          <p:spPr>
            <a:xfrm>
              <a:off x="1455416" y="942195"/>
              <a:ext cx="3715156" cy="83099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ru-RU" sz="1800" b="1" dirty="0" smtClean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Духовно-нравственное воспитание  младших школьников: место в уроке, внеурочной деятельности, в системе воспитания образовательной организации </a:t>
              </a:r>
              <a:endParaRPr lang="en-U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9" name="Oval 7"/>
            <p:cNvSpPr/>
            <p:nvPr/>
          </p:nvSpPr>
          <p:spPr bwMode="auto">
            <a:xfrm>
              <a:off x="883917" y="1125231"/>
              <a:ext cx="464924" cy="46492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5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01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83568" y="1563638"/>
            <a:ext cx="8064896" cy="464924"/>
            <a:chOff x="751697" y="1964326"/>
            <a:chExt cx="4418875" cy="464924"/>
          </a:xfrm>
        </p:grpSpPr>
        <p:sp>
          <p:nvSpPr>
            <p:cNvPr id="20" name="Inhaltsplatzhalter 4"/>
            <p:cNvSpPr txBox="1">
              <a:spLocks/>
            </p:cNvSpPr>
            <p:nvPr/>
          </p:nvSpPr>
          <p:spPr>
            <a:xfrm>
              <a:off x="1455416" y="1989041"/>
              <a:ext cx="3715156" cy="41549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ru-RU" sz="1800" b="1" dirty="0" smtClean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Смысловое чтение: взгляд учёных, методистов. Что такое смысловое чтение?</a:t>
              </a:r>
              <a:endParaRPr lang="en-U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" name="Oval 9"/>
            <p:cNvSpPr/>
            <p:nvPr/>
          </p:nvSpPr>
          <p:spPr bwMode="auto">
            <a:xfrm>
              <a:off x="751697" y="1964326"/>
              <a:ext cx="597144" cy="46492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5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02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55575" y="2044929"/>
            <a:ext cx="8157753" cy="847410"/>
            <a:chOff x="883917" y="3477724"/>
            <a:chExt cx="4313728" cy="794513"/>
          </a:xfrm>
        </p:grpSpPr>
        <p:sp>
          <p:nvSpPr>
            <p:cNvPr id="24" name="Oval 14"/>
            <p:cNvSpPr/>
            <p:nvPr/>
          </p:nvSpPr>
          <p:spPr bwMode="auto">
            <a:xfrm>
              <a:off x="883917" y="3642518"/>
              <a:ext cx="464924" cy="464924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0</a:t>
              </a:r>
              <a:r>
                <a:rPr lang="ru-RU" sz="1500" b="1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3</a:t>
              </a:r>
              <a:endParaRPr lang="en-US" sz="15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5" name="Inhaltsplatzhalter 4"/>
            <p:cNvSpPr txBox="1">
              <a:spLocks/>
            </p:cNvSpPr>
            <p:nvPr/>
          </p:nvSpPr>
          <p:spPr>
            <a:xfrm>
              <a:off x="1433844" y="3477724"/>
              <a:ext cx="3763801" cy="79451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ru-RU" sz="1800" b="1" dirty="0" smtClean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Какие пособия по смысловому чтению являются основной для воспитания нравственных ценностей</a:t>
              </a:r>
              <a:endParaRPr lang="en-US" sz="1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827584" y="2933417"/>
            <a:ext cx="8316416" cy="480315"/>
            <a:chOff x="883917" y="2803422"/>
            <a:chExt cx="4286655" cy="464924"/>
          </a:xfrm>
        </p:grpSpPr>
        <p:sp>
          <p:nvSpPr>
            <p:cNvPr id="31" name="Inhaltsplatzhalter 4"/>
            <p:cNvSpPr txBox="1">
              <a:spLocks/>
            </p:cNvSpPr>
            <p:nvPr/>
          </p:nvSpPr>
          <p:spPr>
            <a:xfrm>
              <a:off x="1455416" y="2828135"/>
              <a:ext cx="3715156" cy="41549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ru-RU" sz="1800" b="1" dirty="0" smtClean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Какие нравственные ценности рассматриваются в пособии?</a:t>
              </a:r>
              <a:endParaRPr lang="en-US" sz="1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2" name="Oval 12"/>
            <p:cNvSpPr/>
            <p:nvPr/>
          </p:nvSpPr>
          <p:spPr bwMode="auto">
            <a:xfrm>
              <a:off x="883917" y="2803422"/>
              <a:ext cx="464924" cy="464924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 smtClean="0">
                  <a:latin typeface="Roboto" panose="02000000000000000000" pitchFamily="2" charset="0"/>
                  <a:ea typeface="Roboto" panose="02000000000000000000" pitchFamily="2" charset="0"/>
                </a:rPr>
                <a:t>0</a:t>
              </a:r>
              <a:r>
                <a:rPr lang="ru-RU" b="1" dirty="0">
                  <a:latin typeface="Roboto" panose="02000000000000000000" pitchFamily="2" charset="0"/>
                  <a:ea typeface="Roboto" panose="02000000000000000000" pitchFamily="2" charset="0"/>
                </a:rPr>
                <a:t>4</a:t>
              </a:r>
              <a:endParaRPr lang="en-US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55576" y="3470227"/>
            <a:ext cx="8464886" cy="662143"/>
            <a:chOff x="883917" y="3642518"/>
            <a:chExt cx="8073031" cy="464924"/>
          </a:xfrm>
        </p:grpSpPr>
        <p:sp>
          <p:nvSpPr>
            <p:cNvPr id="34" name="Oval 14"/>
            <p:cNvSpPr/>
            <p:nvPr/>
          </p:nvSpPr>
          <p:spPr bwMode="auto">
            <a:xfrm>
              <a:off x="883917" y="3642518"/>
              <a:ext cx="999379" cy="464924"/>
            </a:xfrm>
            <a:prstGeom prst="ellipse">
              <a:avLst/>
            </a:prstGeom>
            <a:solidFill>
              <a:srgbClr val="969696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0</a:t>
              </a:r>
              <a:r>
                <a:rPr lang="ru-RU" sz="15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5</a:t>
              </a:r>
              <a:endParaRPr lang="en-US" sz="15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5" name="Inhaltsplatzhalter 4"/>
            <p:cNvSpPr txBox="1">
              <a:spLocks/>
            </p:cNvSpPr>
            <p:nvPr/>
          </p:nvSpPr>
          <p:spPr>
            <a:xfrm>
              <a:off x="2120060" y="3729109"/>
              <a:ext cx="6836888" cy="29174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ru-RU" sz="1800" b="1" dirty="0" smtClean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Мастер – класс: доброта</a:t>
              </a:r>
              <a:endParaRPr lang="en-U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203848" y="329593"/>
            <a:ext cx="177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СОДЕРЖАНИЕ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7" name="Picture 3" descr="H:\Академия дистанционное_апрель 2020\шаблоны презентаций_июль_2020\фоны презентаций\логотип аппо с белым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92" y="123478"/>
            <a:ext cx="524837" cy="2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67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6B3BDB3-AD20-45A2-BB10-3BE1270AC0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78"/>
          <a:stretch/>
        </p:blipFill>
        <p:spPr>
          <a:xfrm>
            <a:off x="3635896" y="1707654"/>
            <a:ext cx="4869389" cy="2160519"/>
          </a:xfrm>
          <a:prstGeom prst="rect">
            <a:avLst/>
          </a:prstGeom>
        </p:spPr>
      </p:pic>
      <p:pic>
        <p:nvPicPr>
          <p:cNvPr id="4" name="Picture 2" descr="http://uchlit.com/links/0068.jpg">
            <a:extLst>
              <a:ext uri="{FF2B5EF4-FFF2-40B4-BE49-F238E27FC236}">
                <a16:creationId xmlns:a16="http://schemas.microsoft.com/office/drawing/2014/main" xmlns="" id="{406671E2-86C9-491D-AE54-224F67F44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87" y="1371579"/>
            <a:ext cx="221520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3" y="0"/>
            <a:ext cx="9144793" cy="463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424" y="32126"/>
            <a:ext cx="524301" cy="2987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674" y="4776416"/>
            <a:ext cx="9144793" cy="33530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83769" y="555526"/>
            <a:ext cx="4079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УЧИМСЯ РАБОТАТЬ С ТЕКСТОМ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228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8C92638-C11A-40A1-BB24-61F34B8014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63"/>
          <a:stretch/>
        </p:blipFill>
        <p:spPr>
          <a:xfrm>
            <a:off x="4355976" y="771550"/>
            <a:ext cx="4013888" cy="268196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BE57C4C-6BDA-463F-8784-7474AABA73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" b="81224"/>
          <a:stretch/>
        </p:blipFill>
        <p:spPr>
          <a:xfrm>
            <a:off x="4355976" y="3219822"/>
            <a:ext cx="4013888" cy="960473"/>
          </a:xfrm>
          <a:prstGeom prst="rect">
            <a:avLst/>
          </a:prstGeom>
        </p:spPr>
      </p:pic>
      <p:pic>
        <p:nvPicPr>
          <p:cNvPr id="4" name="Picture 2" descr="http://uchlit.com/links/0068.jpg">
            <a:extLst>
              <a:ext uri="{FF2B5EF4-FFF2-40B4-BE49-F238E27FC236}">
                <a16:creationId xmlns:a16="http://schemas.microsoft.com/office/drawing/2014/main" xmlns="" id="{406671E2-86C9-491D-AE54-224F67F44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99975"/>
            <a:ext cx="221520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90" y="18755"/>
            <a:ext cx="9144793" cy="463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7713" y="57517"/>
            <a:ext cx="524301" cy="2987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781466"/>
            <a:ext cx="9144793" cy="3353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5537" y="555526"/>
            <a:ext cx="61677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УЧИМСЯ РАБОТАТЬ С ТЕКСТОМ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964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6B3BDB3-AD20-45A2-BB10-3BE1270AC0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89"/>
          <a:stretch/>
        </p:blipFill>
        <p:spPr>
          <a:xfrm>
            <a:off x="4860032" y="627534"/>
            <a:ext cx="3552023" cy="307727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6BB6AF6-9CA4-478A-9485-2E0EEC566C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" b="77007"/>
          <a:stretch/>
        </p:blipFill>
        <p:spPr>
          <a:xfrm>
            <a:off x="4860032" y="3435846"/>
            <a:ext cx="3552023" cy="876554"/>
          </a:xfrm>
          <a:prstGeom prst="rect">
            <a:avLst/>
          </a:prstGeom>
        </p:spPr>
      </p:pic>
      <p:pic>
        <p:nvPicPr>
          <p:cNvPr id="5" name="Picture 2" descr="http://uchlit.com/links/0068.jpg">
            <a:extLst>
              <a:ext uri="{FF2B5EF4-FFF2-40B4-BE49-F238E27FC236}">
                <a16:creationId xmlns:a16="http://schemas.microsoft.com/office/drawing/2014/main" xmlns="" id="{406671E2-86C9-491D-AE54-224F67F44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31590"/>
            <a:ext cx="221520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8520" y="26462"/>
            <a:ext cx="9144793" cy="463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2400" y="19940"/>
            <a:ext cx="524301" cy="2987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93" y="4808191"/>
            <a:ext cx="9144793" cy="3353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3568" y="548784"/>
            <a:ext cx="3982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УЧИМСЯ РАБОТАТЬ С ТЕКСТОМ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102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а\Pictures\э.png"/>
          <p:cNvPicPr>
            <a:picLocks noChangeAspect="1" noChangeArrowheads="1"/>
          </p:cNvPicPr>
          <p:nvPr/>
        </p:nvPicPr>
        <p:blipFill rotWithShape="1">
          <a:blip r:embed="rId2" cstate="print"/>
          <a:srcRect l="7400" t="1685" r="6755" b="28339"/>
          <a:stretch/>
        </p:blipFill>
        <p:spPr bwMode="auto">
          <a:xfrm>
            <a:off x="827584" y="1202673"/>
            <a:ext cx="6374510" cy="365233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59632" y="649600"/>
            <a:ext cx="56489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http://smislovoe-chtenie.ru</a:t>
            </a:r>
            <a:endParaRPr lang="ru-RU" sz="3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2" y="0"/>
            <a:ext cx="9144793" cy="463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0432" y="-8928"/>
            <a:ext cx="524301" cy="2987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109" y="4834507"/>
            <a:ext cx="9144793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70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21FE3FA-9D98-4986-83A7-C44C5B85B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71" t="10800" r="19983" b="30400"/>
          <a:stretch/>
        </p:blipFill>
        <p:spPr>
          <a:xfrm>
            <a:off x="971600" y="1563638"/>
            <a:ext cx="6758435" cy="331423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446785A-764D-4A43-A557-4DF2007A470B}"/>
              </a:ext>
            </a:extLst>
          </p:cNvPr>
          <p:cNvSpPr/>
          <p:nvPr/>
        </p:nvSpPr>
        <p:spPr>
          <a:xfrm>
            <a:off x="1884543" y="843558"/>
            <a:ext cx="46445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http://smislovoe-chtenie.ru</a:t>
            </a:r>
            <a:endParaRPr lang="ru-RU" sz="27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" y="-12504"/>
            <a:ext cx="9144793" cy="463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424" y="-19494"/>
            <a:ext cx="524301" cy="2987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93" y="4781821"/>
            <a:ext cx="9144793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6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АКАДЕМИЯ_ЯНВАРЬ_2017\АКАДЕМИЯ_file\logo_appo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8" y="151186"/>
            <a:ext cx="504056" cy="28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АКАДЕМИЯ_ЯНВАРЬ_2017\АКАДЕМИЯ_file\l12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" t="3354" r="911" b="20334"/>
          <a:stretch/>
        </p:blipFill>
        <p:spPr bwMode="auto">
          <a:xfrm>
            <a:off x="0" y="3363838"/>
            <a:ext cx="9130809" cy="169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:\Академия дистанционное_апрель 2020\шаблоны презентаций_июль_2020\фоны презентаций\полоса верх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44000" cy="46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:\Академия дистанционное_апрель 2020\шаблоны презентаций_июль_2020\фоны презентаций\полоса внизу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0622"/>
            <a:ext cx="9144000" cy="33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603711" y="91556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Контакты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Объект 9"/>
          <p:cNvSpPr txBox="1">
            <a:spLocks/>
          </p:cNvSpPr>
          <p:nvPr/>
        </p:nvSpPr>
        <p:spPr>
          <a:xfrm>
            <a:off x="1903203" y="1851670"/>
            <a:ext cx="5324402" cy="2433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Бойкина Марина Викторовна</a:t>
            </a:r>
            <a:endParaRPr lang="ru-RU" sz="2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ru-RU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Моб. телефон</a:t>
            </a:r>
            <a:r>
              <a:rPr lang="ru-RU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89650283112</a:t>
            </a:r>
            <a:endParaRPr lang="ru-RU" sz="2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US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E-mail</a:t>
            </a:r>
            <a:r>
              <a:rPr lang="ru-RU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23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boykinamarina@mail.ru</a:t>
            </a:r>
            <a:r>
              <a:rPr lang="en-US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8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Академия дистанционное_апрель 2020\шаблоны презентаций_июль_2020\фоны презентаций\полоса верх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6" y="-735"/>
            <a:ext cx="9144000" cy="46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:\Академия дистанционное_апрель 2020\шаблоны презентаций_июль_2020\фоны презентаций\полоса внизу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3998"/>
            <a:ext cx="9144000" cy="33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H:\Академия дистанционное_апрель 2020\шаблоны презентаций_июль_2020\фоны презентаций\логотип аппо с белы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92" y="123478"/>
            <a:ext cx="524837" cy="2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5246" y="195486"/>
            <a:ext cx="9144000" cy="129614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Программа </a:t>
            </a:r>
            <a:r>
              <a:rPr lang="ru-RU" sz="2400" b="1" dirty="0">
                <a:solidFill>
                  <a:srgbClr val="0070C0"/>
                </a:solidFill>
              </a:rPr>
              <a:t>духовно-нравственного воспитания, развития </a:t>
            </a:r>
            <a:r>
              <a:rPr lang="ru-RU" sz="2400" b="1" dirty="0" smtClean="0">
                <a:solidFill>
                  <a:srgbClr val="0070C0"/>
                </a:solidFill>
              </a:rPr>
              <a:t>обучающихся</a:t>
            </a:r>
            <a:endParaRPr lang="ru-RU" sz="2400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43508" y="1283040"/>
            <a:ext cx="8856984" cy="38476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 воспитание – педагогически организованный процесс усвоения и принятия обучающимся базовых национальных ценностей,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системы общечеловеческих ценностей и культурных, духовных и нравственных ценностей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многонационального народа Российской Федерации.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10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Академия дистанционное_апрель 2020\шаблоны презентаций_июль_2020\фоны презентаций\полоса верх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6" y="-735"/>
            <a:ext cx="9144000" cy="46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:\Академия дистанционное_апрель 2020\шаблоны презентаций_июль_2020\фоны презентаций\полоса внизу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3998"/>
            <a:ext cx="9144000" cy="33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H:\Академия дистанционное_апрель 2020\шаблоны презентаций_июль_2020\фоны презентаций\логотип аппо с белы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92" y="123478"/>
            <a:ext cx="524837" cy="2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-53536" y="610629"/>
            <a:ext cx="8686800" cy="607304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Воспитание нравственных чувств и этического сознания:</a:t>
            </a:r>
            <a:br>
              <a:rPr lang="ru-RU" sz="2800" b="1" dirty="0">
                <a:solidFill>
                  <a:srgbClr val="0070C0"/>
                </a:solidFill>
              </a:rPr>
            </a:b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987574"/>
            <a:ext cx="8579296" cy="3607049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первоначальные </a:t>
            </a:r>
            <a:r>
              <a:rPr lang="ru-RU" dirty="0"/>
              <a:t>представления о базовых национальных российских ценностях;</a:t>
            </a:r>
          </a:p>
          <a:p>
            <a:r>
              <a:rPr lang="ru-RU" dirty="0" smtClean="0"/>
              <a:t>различение </a:t>
            </a:r>
            <a:r>
              <a:rPr lang="ru-RU" dirty="0"/>
              <a:t>хороших и плохих поступков;</a:t>
            </a:r>
          </a:p>
          <a:p>
            <a:r>
              <a:rPr lang="ru-RU" dirty="0" smtClean="0"/>
              <a:t>уважительное </a:t>
            </a:r>
            <a:r>
              <a:rPr lang="ru-RU" dirty="0"/>
              <a:t>отношение к родителям, старшим, доброжелательное отношение к сверстникам и младшим;</a:t>
            </a:r>
          </a:p>
          <a:p>
            <a:r>
              <a:rPr lang="ru-RU" dirty="0" smtClean="0"/>
              <a:t>установление </a:t>
            </a:r>
            <a:r>
              <a:rPr lang="ru-RU" dirty="0"/>
              <a:t>дружеских взаимоотношений в коллективе, основанных на взаимопомощи и взаимной поддержке;</a:t>
            </a:r>
          </a:p>
          <a:p>
            <a:r>
              <a:rPr lang="ru-RU" dirty="0" smtClean="0"/>
              <a:t>бережное</a:t>
            </a:r>
            <a:r>
              <a:rPr lang="ru-RU" dirty="0"/>
              <a:t>, гуманное отношение ко всему живому;</a:t>
            </a:r>
          </a:p>
          <a:p>
            <a:r>
              <a:rPr lang="ru-RU" dirty="0" smtClean="0"/>
              <a:t>знание </a:t>
            </a:r>
            <a:r>
              <a:rPr lang="ru-RU" dirty="0"/>
              <a:t>правил вежливого поведения, культуры речи, умение пользоваться «волшебными» словами, быть опрятным, чистым, аккуратным;</a:t>
            </a:r>
          </a:p>
          <a:p>
            <a:r>
              <a:rPr lang="ru-RU" dirty="0" smtClean="0"/>
              <a:t>стремление </a:t>
            </a:r>
            <a:r>
              <a:rPr lang="ru-RU" dirty="0"/>
              <a:t>избегать плохих поступков, не капризничать, не быть упрямым; умение признаться в плохом поступке и анализировать его;</a:t>
            </a:r>
          </a:p>
          <a:p>
            <a:r>
              <a:rPr lang="ru-RU" dirty="0" smtClean="0"/>
              <a:t>отрицательное </a:t>
            </a:r>
            <a:r>
              <a:rPr lang="ru-RU" dirty="0"/>
              <a:t>отношение к аморальным поступкам, грубости, оскорбительным словам и </a:t>
            </a:r>
            <a:r>
              <a:rPr lang="ru-RU" dirty="0" smtClean="0"/>
              <a:t>действиям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925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Академия дистанционное_апрель 2020\шаблоны презентаций_июль_2020\фоны презентаций\полоса верх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6" y="-735"/>
            <a:ext cx="9144000" cy="46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:\Академия дистанционное_апрель 2020\шаблоны презентаций_июль_2020\фоны презентаций\полоса внизу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3998"/>
            <a:ext cx="9144000" cy="33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H:\Академия дистанционное_апрель 2020\шаблоны презентаций_июль_2020\фоны презентаций\логотип аппо с белы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92" y="123478"/>
            <a:ext cx="524837" cy="2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9512" y="462323"/>
            <a:ext cx="8507288" cy="412474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Воспитание нравственных чувств и этического сознания.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Ценности</a:t>
            </a:r>
            <a:r>
              <a:rPr lang="ru-RU" dirty="0"/>
              <a:t>: нравственный выбор; жизнь и смысл жизни; справедливость; милосердие; честь; </a:t>
            </a:r>
            <a:r>
              <a:rPr lang="ru-RU" dirty="0" smtClean="0"/>
              <a:t>достоинство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17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Академия дистанционное_апрель 2020\шаблоны презентаций_июль_2020\фоны презентаций\полоса верх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6" y="-735"/>
            <a:ext cx="9144000" cy="46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:\Академия дистанционное_апрель 2020\шаблоны презентаций_июль_2020\фоны презентаций\полоса внизу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3998"/>
            <a:ext cx="9144000" cy="33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H:\Академия дистанционное_апрель 2020\шаблоны презентаций_июль_2020\фоны презентаций\логотип аппо с белы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92" y="123478"/>
            <a:ext cx="524837" cy="2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1520" y="259144"/>
            <a:ext cx="8435280" cy="61565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Что такое смысловое чтение? </a:t>
            </a:r>
            <a:endParaRPr lang="ru-RU" sz="28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643105" y="771994"/>
            <a:ext cx="2270224" cy="16549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991" y="771996"/>
            <a:ext cx="65632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 –  важное качество читателя. С одной стороны, оно несёт на себе возрастную специфику; с другой стороны, развивается (за редким исключением) только в условиях специально организованной читательской деятельности (семейные или совместные чтения, занятия по чтению и т.п.).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2644948"/>
            <a:ext cx="2108762" cy="180522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39751" y="2526322"/>
            <a:ext cx="65735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пониманию текста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предполагает: развитие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внимания к сигналам текста, прежде всего к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слову 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связи слов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формирование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умения активно воспринимать текстовую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информацию; стимулирование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читательского воображения для воссоздания авторских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образов; побуждение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размышлению над текстовыми смыслами с целью определения собственной нравственной позиции.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4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Академия дистанционное_апрель 2020\шаблоны презентаций_июль_2020\фоны презентаций\полоса верх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6" y="-735"/>
            <a:ext cx="9144000" cy="46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:\Академия дистанционное_апрель 2020\шаблоны презентаций_июль_2020\фоны презентаций\полоса внизу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3998"/>
            <a:ext cx="9144000" cy="33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H:\Академия дистанционное_апрель 2020\шаблоны презентаций_июль_2020\фоны презентаций\логотип аппо с белы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92" y="123478"/>
            <a:ext cx="524837" cy="2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1520" y="259144"/>
            <a:ext cx="8435280" cy="61565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Что такое смысловое чтение?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843558"/>
            <a:ext cx="8733816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Смысловое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вид чтения, которое нацелено на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читающим смыслового содержания текста.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смыслового чтения - максимально точно и полно понять содержание текста, уловить все детали и практически осмыслить извлеченную информацию. 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мысловое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художественного произведения должно обеспечивать включение читателя в эмоциональный настрой текста, в его эстетическую составляющую.</a:t>
            </a:r>
          </a:p>
        </p:txBody>
      </p:sp>
    </p:spTree>
    <p:extLst>
      <p:ext uri="{BB962C8B-B14F-4D97-AF65-F5344CB8AC3E}">
        <p14:creationId xmlns:p14="http://schemas.microsoft.com/office/powerpoint/2010/main" val="7736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Академия дистанционное_апрель 2020\шаблоны презентаций_июль_2020\фоны презентаций\полоса верх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6" y="-735"/>
            <a:ext cx="9144000" cy="46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:\Академия дистанционное_апрель 2020\шаблоны презентаций_июль_2020\фоны презентаций\полоса внизу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3998"/>
            <a:ext cx="9144000" cy="33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H:\Академия дистанционное_апрель 2020\шаблоны презентаций_июль_2020\фоны презентаций\логотип аппо с белы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92" y="123478"/>
            <a:ext cx="524837" cy="2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1520" y="259144"/>
            <a:ext cx="8435280" cy="61565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Уникальные пособия по смысловому чтению</a:t>
            </a:r>
            <a:endParaRPr lang="ru-RU" sz="2800" dirty="0"/>
          </a:p>
        </p:txBody>
      </p:sp>
      <p:pic>
        <p:nvPicPr>
          <p:cNvPr id="10" name="Picture 2" descr="http://uchlit.com/links/0068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65642"/>
            <a:ext cx="2381596" cy="309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6477" y="1565642"/>
            <a:ext cx="2138731" cy="30587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0589" y="1565641"/>
            <a:ext cx="2104814" cy="29735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6345" y="1565641"/>
            <a:ext cx="2152075" cy="297355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7504" y="87479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A818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Бойкина М.В., Бубнова И.А. Смысловое чтение: рабочая тетрадь. - Учебное пособие для общеобразовательных организаций. - М.: Просвещение, 2019</a:t>
            </a:r>
            <a:endParaRPr lang="ru-RU" b="1" dirty="0">
              <a:solidFill>
                <a:srgbClr val="A818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01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Академия дистанционное_апрель 2020\шаблоны презентаций_июль_2020\фоны презентаций\полоса верх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6" y="-735"/>
            <a:ext cx="9144000" cy="46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:\Академия дистанционное_апрель 2020\шаблоны презентаций_июль_2020\фоны презентаций\полоса внизу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3998"/>
            <a:ext cx="9144000" cy="33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H:\Академия дистанционное_апрель 2020\шаблоны презентаций_июль_2020\фоны презентаций\логотип аппо с белы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92" y="123478"/>
            <a:ext cx="524837" cy="2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1520" y="259144"/>
            <a:ext cx="8435280" cy="61565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Уникальные пособия по смысловому чтению</a:t>
            </a:r>
            <a:endParaRPr lang="ru-RU" sz="2800" dirty="0"/>
          </a:p>
        </p:txBody>
      </p:sp>
      <p:pic>
        <p:nvPicPr>
          <p:cNvPr id="10" name="Picture 2" descr="http://uchlit.com/links/0068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42" y="931668"/>
            <a:ext cx="1440160" cy="186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9187" y="1872083"/>
            <a:ext cx="1408378" cy="20142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1030" y="966102"/>
            <a:ext cx="1346709" cy="19025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2240" y="1971351"/>
            <a:ext cx="1494440" cy="20648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504" y="3003798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Доброта, друг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93166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Совесть, пословица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7984" y="314781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Поступок, мама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08474" y="874798"/>
            <a:ext cx="23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Красота, Родина, верность, счастье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60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571</Words>
  <Application>Microsoft Office PowerPoint</Application>
  <PresentationFormat>Экран (16:9)</PresentationFormat>
  <Paragraphs>62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Roboto</vt:lpstr>
      <vt:lpstr>Times New Roman</vt:lpstr>
      <vt:lpstr>Wingdings</vt:lpstr>
      <vt:lpstr>Тема Office</vt:lpstr>
      <vt:lpstr>Смысловое чтение литературных произведений как основа духовно-нравственного воспитания младших школьников</vt:lpstr>
      <vt:lpstr>Презентация PowerPoint</vt:lpstr>
      <vt:lpstr>Программа духовно-нравственного воспитания, развития обучающихся</vt:lpstr>
      <vt:lpstr>Воспитание нравственных чувств и этического сознания: </vt:lpstr>
      <vt:lpstr>Воспитание нравственных чувств и этического сознания.</vt:lpstr>
      <vt:lpstr>Что такое смысловое чтение? </vt:lpstr>
      <vt:lpstr>Что такое смысловое чтение? </vt:lpstr>
      <vt:lpstr>Уникальные пособия по смысловому чтению</vt:lpstr>
      <vt:lpstr>Уникальные пособия по смысловому чтению</vt:lpstr>
      <vt:lpstr>Как это  может быть реализовано?</vt:lpstr>
      <vt:lpstr>Как это  может быть реализовано? Доброта</vt:lpstr>
      <vt:lpstr>Как это  может быть реализовано? Доброта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Irina Knyazeva</dc:creator>
  <cp:lastModifiedBy>Пользователь</cp:lastModifiedBy>
  <cp:revision>44</cp:revision>
  <dcterms:created xsi:type="dcterms:W3CDTF">2020-07-08T13:10:34Z</dcterms:created>
  <dcterms:modified xsi:type="dcterms:W3CDTF">2020-10-23T10:46:25Z</dcterms:modified>
</cp:coreProperties>
</file>