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9" r:id="rId12"/>
    <p:sldId id="268" r:id="rId13"/>
    <p:sldId id="271" r:id="rId14"/>
    <p:sldId id="272" r:id="rId15"/>
    <p:sldId id="273" r:id="rId16"/>
    <p:sldId id="274" r:id="rId17"/>
    <p:sldId id="275" r:id="rId18"/>
    <p:sldId id="278" r:id="rId19"/>
    <p:sldId id="279" r:id="rId20"/>
    <p:sldId id="281" r:id="rId21"/>
    <p:sldId id="286" r:id="rId22"/>
    <p:sldId id="287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808AB-E448-4E3A-A688-33174E243CD4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8BE43-5CC3-4055-B882-47B52F490B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Раньше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8BE43-5CC3-4055-B882-47B52F490B17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12FE-BAB1-4CF2-8331-B0BE7F57A53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4603-EEAC-4CA2-9A51-FAAE81B36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12FE-BAB1-4CF2-8331-B0BE7F57A53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4603-EEAC-4CA2-9A51-FAAE81B36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12FE-BAB1-4CF2-8331-B0BE7F57A53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4603-EEAC-4CA2-9A51-FAAE81B36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12FE-BAB1-4CF2-8331-B0BE7F57A53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4603-EEAC-4CA2-9A51-FAAE81B36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12FE-BAB1-4CF2-8331-B0BE7F57A53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4603-EEAC-4CA2-9A51-FAAE81B36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12FE-BAB1-4CF2-8331-B0BE7F57A53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4603-EEAC-4CA2-9A51-FAAE81B36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12FE-BAB1-4CF2-8331-B0BE7F57A53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4603-EEAC-4CA2-9A51-FAAE81B36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12FE-BAB1-4CF2-8331-B0BE7F57A53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4603-EEAC-4CA2-9A51-FAAE81B36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12FE-BAB1-4CF2-8331-B0BE7F57A53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4603-EEAC-4CA2-9A51-FAAE81B36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12FE-BAB1-4CF2-8331-B0BE7F57A53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4603-EEAC-4CA2-9A51-FAAE81B36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12FE-BAB1-4CF2-8331-B0BE7F57A53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4603-EEAC-4CA2-9A51-FAAE81B36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512FE-BAB1-4CF2-8331-B0BE7F57A53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04603-EEAC-4CA2-9A51-FAAE81B369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2;-&#1103;.&#1088;&#1092;/wp-content/gallery/82/20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ia.ru/20250325/kalitki-1997094300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4000527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Мастер-класс учителей технологии и педагогов ДО «Шаг за шагом»</a:t>
            </a:r>
            <a:br>
              <a:rPr lang="ru-RU" sz="1800" b="1" dirty="0" smtClean="0"/>
            </a:br>
            <a:r>
              <a:rPr lang="ru-RU" sz="1800" b="1" dirty="0" smtClean="0"/>
              <a:t> в рамках проведении Единого методического </a:t>
            </a:r>
            <a:r>
              <a:rPr lang="ru-RU" sz="1800" b="1" dirty="0" smtClean="0"/>
              <a:t>дня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Коренные народы </a:t>
            </a:r>
            <a:br>
              <a:rPr lang="ru-RU" dirty="0" smtClean="0"/>
            </a:br>
            <a:r>
              <a:rPr lang="ru-RU" dirty="0" smtClean="0"/>
              <a:t>Ленинградской области</a:t>
            </a:r>
            <a:br>
              <a:rPr lang="ru-RU" dirty="0" smtClean="0"/>
            </a:br>
            <a:r>
              <a:rPr lang="ru-RU" dirty="0" smtClean="0"/>
              <a:t>(Тихвинские карелы)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786322"/>
            <a:ext cx="7572428" cy="18573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Педагог дополнительного образования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МАУДО «МУК» </a:t>
            </a:r>
            <a:r>
              <a:rPr lang="ru-RU" sz="2400" dirty="0" err="1" smtClean="0">
                <a:solidFill>
                  <a:schemeClr val="tx1"/>
                </a:solidFill>
              </a:rPr>
              <a:t>Среднякова</a:t>
            </a:r>
            <a:r>
              <a:rPr lang="ru-RU" sz="2400" dirty="0" smtClean="0">
                <a:solidFill>
                  <a:schemeClr val="tx1"/>
                </a:solidFill>
              </a:rPr>
              <a:t> Е.И.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71545"/>
          </a:xfrm>
        </p:spPr>
        <p:txBody>
          <a:bodyPr/>
          <a:lstStyle/>
          <a:p>
            <a:r>
              <a:rPr lang="ru-RU" dirty="0" smtClean="0"/>
              <a:t>Пища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071546"/>
            <a:ext cx="8358246" cy="321471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Карелы пекли ржаной хлеб из кислого теста и ели его как отдельное блюдо. На праздник же пекли пироги-«</a:t>
            </a:r>
            <a:r>
              <a:rPr lang="ru-RU" dirty="0" err="1" smtClean="0">
                <a:solidFill>
                  <a:schemeClr val="tx1"/>
                </a:solidFill>
              </a:rPr>
              <a:t>курники</a:t>
            </a:r>
            <a:r>
              <a:rPr lang="ru-RU" dirty="0" smtClean="0">
                <a:solidFill>
                  <a:schemeClr val="tx1"/>
                </a:solidFill>
              </a:rPr>
              <a:t>» с рыбой, мясом, репой. Готовили и небольшие открытые пироги с начинкой из каш, толокна, картофеля, ягод (черники, брусники). Из пресного ржаного или ячменного теста готовили тонкие лепёшки «сканцы» и пекли на углях перед устьем печи. Готовые сканцы складывали в стопки, смазывая маслом, и ели, заворачивая в них кашу. По воскресеньям и в праздники пекли «</a:t>
            </a:r>
            <a:r>
              <a:rPr lang="ru-RU" dirty="0" err="1" smtClean="0">
                <a:solidFill>
                  <a:schemeClr val="tx1"/>
                </a:solidFill>
              </a:rPr>
              <a:t>рогушки</a:t>
            </a:r>
            <a:r>
              <a:rPr lang="ru-RU" dirty="0" smtClean="0">
                <a:solidFill>
                  <a:schemeClr val="tx1"/>
                </a:solidFill>
              </a:rPr>
              <a:t>» – пирожки с начинкой из молочной каши.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Мясо вялили, солили, сушили и замораживали, но ели его редко. Чаще варили уху из свежей, сушёной или солёной рыбы. Щи готовили из квашеных зелёных листьев капусты. Любили тихвинские карелы молоко и все, что делалось из него, – масло, творог, простоквашу. Ели много ягод, а также грибы, которые сушили и солили. К праздникам варили пиво, в будни готовили квас и сусло.</a:t>
            </a:r>
            <a:endParaRPr lang="ru-RU" dirty="0"/>
          </a:p>
        </p:txBody>
      </p:sp>
      <p:pic>
        <p:nvPicPr>
          <p:cNvPr id="5" name="Picture 4" descr="Стенгазета «Коренные народы Ленинградской области, часть вторая»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256"/>
            <a:ext cx="2857500" cy="2076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488" y="6286520"/>
            <a:ext cx="2714644" cy="357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Карельские «калитки».</a:t>
            </a:r>
            <a:endParaRPr lang="ru-RU" dirty="0"/>
          </a:p>
        </p:txBody>
      </p:sp>
      <p:pic>
        <p:nvPicPr>
          <p:cNvPr id="8" name="Picture 2" descr="Стенгазета «Коренные народы Ленинградской области, часть вторая»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357694"/>
            <a:ext cx="2357454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357554" y="4714884"/>
            <a:ext cx="2857520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Канун праздника. </a:t>
            </a:r>
            <a:endParaRPr lang="ru-RU" i="1" dirty="0" smtClean="0"/>
          </a:p>
          <a:p>
            <a:pPr algn="ctr"/>
            <a:r>
              <a:rPr lang="ru-RU" i="1" dirty="0" smtClean="0"/>
              <a:t>Традиционные </a:t>
            </a:r>
            <a:r>
              <a:rPr lang="ru-RU" i="1" dirty="0"/>
              <a:t>пироги тихвинских карел.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2144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Праздники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714356"/>
            <a:ext cx="8286808" cy="27146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>
                <a:solidFill>
                  <a:schemeClr val="tx1"/>
                </a:solidFill>
              </a:rPr>
              <a:t>карел-старообрядцев был свой календарь праздников. Требовалось строго соблюдать их. Особенно широко в каждой деревне праздновали один или несколько своих престольных праздников.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Более </a:t>
            </a:r>
            <a:r>
              <a:rPr lang="ru-RU" dirty="0">
                <a:solidFill>
                  <a:schemeClr val="tx1"/>
                </a:solidFill>
              </a:rPr>
              <a:t>всего тихвинские карелы почитали праздник в честь святого Егория и Воздвиженье.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Чтобы </a:t>
            </a:r>
            <a:r>
              <a:rPr lang="ru-RU" dirty="0">
                <a:solidFill>
                  <a:schemeClr val="tx1"/>
                </a:solidFill>
              </a:rPr>
              <a:t>уберечь свой скот от болезней и от хищников, владельцы первый раз выгоняли скот на пастбище в день Егория – покровителя скота, при этом совершая особый обряд – «отпуск». </a:t>
            </a:r>
          </a:p>
        </p:txBody>
      </p:sp>
      <p:pic>
        <p:nvPicPr>
          <p:cNvPr id="5" name="Picture 2" descr="Стенгазета «Коренные народы Ленинградской области, часть вторая».">
            <a:hlinkClick r:id="rId3" tooltip="Стенгазета «Коренные народы Ленинградской области, часть вторая».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147190"/>
            <a:ext cx="2428892" cy="2493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3429000"/>
            <a:ext cx="3214710" cy="571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 smtClean="0"/>
          </a:p>
          <a:p>
            <a:pPr algn="ctr"/>
            <a:r>
              <a:rPr lang="ru-RU" i="1" dirty="0" smtClean="0"/>
              <a:t>Куклы тихвинских карел «</a:t>
            </a:r>
            <a:r>
              <a:rPr lang="ru-RU" i="1" dirty="0" err="1" smtClean="0"/>
              <a:t>Рванка</a:t>
            </a:r>
            <a:r>
              <a:rPr lang="ru-RU" i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6626" name="AutoShape 2" descr="10000621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10000621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9" name="Picture 5" descr="C:\Users\User\Desktop\10000621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357562"/>
            <a:ext cx="4572032" cy="2789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72066" y="6357958"/>
            <a:ext cx="3214710" cy="285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Т</a:t>
            </a:r>
          </a:p>
          <a:p>
            <a:pPr algn="ctr"/>
            <a:r>
              <a:rPr lang="ru-RU" i="1" dirty="0"/>
              <a:t>Т</a:t>
            </a:r>
            <a:r>
              <a:rPr lang="ru-RU" i="1" dirty="0" smtClean="0"/>
              <a:t>ихвинская парочка.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42875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/>
              <a:t>Фольклор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14422"/>
            <a:ext cx="8429684" cy="3714776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>
                <a:solidFill>
                  <a:schemeClr val="tx1"/>
                </a:solidFill>
              </a:rPr>
              <a:t>тихвинских карел сохранилось много старинных преданий. Вспоминали о предках – 5-6 человеках, пришедших с севера, от которых «народились» местные карелы. В каждом доме могли рассказать о загадочной Литве, которая нападала на карел, принося им многочисленные беды.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Ходили </a:t>
            </a:r>
            <a:r>
              <a:rPr lang="ru-RU" dirty="0">
                <a:solidFill>
                  <a:schemeClr val="tx1"/>
                </a:solidFill>
              </a:rPr>
              <a:t>рассказы о заповедных исчезающих кладах, отмеченных на поверхности горящими свечами, и «старичках» – хозяевах этих кладов, которые во сне являлись человеку, указывая, как надо ночью добыть золото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Рассказывалось много карельских сказок и </a:t>
            </a:r>
            <a:r>
              <a:rPr lang="ru-RU" dirty="0" smtClean="0">
                <a:solidFill>
                  <a:schemeClr val="tx1"/>
                </a:solidFill>
              </a:rPr>
              <a:t>былиночек.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праздники пелись весёлые песни и задорные частушки.</a:t>
            </a:r>
          </a:p>
        </p:txBody>
      </p:sp>
      <p:pic>
        <p:nvPicPr>
          <p:cNvPr id="23554" name="Picture 2" descr="Стенгазета «Коренные народы Ленинградской области, часть вторая»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636"/>
            <a:ext cx="1571636" cy="1576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Карельские калитки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857364"/>
            <a:ext cx="8501122" cy="342902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Историю происхождения любого национального блюда сложно, а порой и невозможно обозначить какими-то временными параметрами. Только из анализа, как формировалась, зарождалась кухня в зависимости от климата, продуктов, культуры, можно делать какие-то выводы или строить догадки. Калитки в этом смысле не исключение.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Что касается времени: когда же ржаные калитки могли войти в карельскую культуру? Это то время, от которого мы можем начать отсчет формирования карельской народности и вместе с этим культуры — примерно XIV–XV вв. Прошло немало времени, когда открытый пирожок с начинкой, передаваемый от одной хозяйки к другой, стал народным блюдом.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Историки считают, что карельским калитками не менее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500–600 лет.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857232"/>
            <a:ext cx="7929618" cy="857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Карельские </a:t>
            </a:r>
            <a:r>
              <a:rPr lang="ru-RU" sz="1600" b="1" dirty="0"/>
              <a:t>калитки</a:t>
            </a:r>
            <a:r>
              <a:rPr lang="ru-RU" sz="1600" dirty="0"/>
              <a:t> — традиционные открытые пирожки из пресного ржаного теста с различными начинками. Ниже представлены рецепты калиток с картофельным пюре, пшеном, творогом и рыбой. </a:t>
            </a:r>
            <a:r>
              <a:rPr lang="ru-RU" dirty="0">
                <a:hlinkClick r:id="rId3"/>
              </a:rPr>
              <a:t/>
            </a:r>
            <a:br>
              <a:rPr lang="ru-RU" dirty="0">
                <a:hlinkClick r:id="rId3"/>
              </a:rPr>
            </a:br>
            <a:endParaRPr lang="ru-RU" dirty="0"/>
          </a:p>
        </p:txBody>
      </p:sp>
      <p:pic>
        <p:nvPicPr>
          <p:cNvPr id="28674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857760"/>
            <a:ext cx="3214710" cy="1808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14291"/>
            <a:ext cx="7772400" cy="928694"/>
          </a:xfrm>
        </p:spPr>
        <p:txBody>
          <a:bodyPr/>
          <a:lstStyle/>
          <a:p>
            <a:r>
              <a:rPr lang="ru-RU" dirty="0" smtClean="0"/>
              <a:t>Рецепт карельских калиток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214422"/>
            <a:ext cx="3643338" cy="642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 картофельным пюре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1071546"/>
            <a:ext cx="3286180" cy="29289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Ингредиенты</a:t>
            </a:r>
            <a:r>
              <a:rPr lang="ru-RU" dirty="0"/>
              <a:t> (на 4 порции): </a:t>
            </a:r>
          </a:p>
          <a:p>
            <a:pPr algn="ctr"/>
            <a:r>
              <a:rPr lang="ru-RU" dirty="0"/>
              <a:t>ржаная мука — 150 г;</a:t>
            </a:r>
          </a:p>
          <a:p>
            <a:pPr algn="ctr"/>
            <a:r>
              <a:rPr lang="ru-RU" dirty="0"/>
              <a:t>пшеничная мука — 150 г;</a:t>
            </a:r>
          </a:p>
          <a:p>
            <a:pPr algn="ctr"/>
            <a:r>
              <a:rPr lang="ru-RU" dirty="0"/>
              <a:t>кефир — 250 мл;</a:t>
            </a:r>
          </a:p>
          <a:p>
            <a:pPr algn="ctr"/>
            <a:r>
              <a:rPr lang="ru-RU" dirty="0"/>
              <a:t>картофель — 800 г;</a:t>
            </a:r>
          </a:p>
          <a:p>
            <a:pPr algn="ctr"/>
            <a:r>
              <a:rPr lang="ru-RU" dirty="0"/>
              <a:t>молоко — 100 мл;</a:t>
            </a:r>
          </a:p>
          <a:p>
            <a:pPr algn="ctr"/>
            <a:r>
              <a:rPr lang="ru-RU" dirty="0"/>
              <a:t>сметана — 150 г;</a:t>
            </a:r>
          </a:p>
          <a:p>
            <a:pPr algn="ctr"/>
            <a:r>
              <a:rPr lang="ru-RU" dirty="0"/>
              <a:t>яйца — 2 шт.;</a:t>
            </a:r>
          </a:p>
          <a:p>
            <a:pPr algn="ctr"/>
            <a:r>
              <a:rPr lang="ru-RU" dirty="0"/>
              <a:t>масло сливочное — 50 г;</a:t>
            </a:r>
          </a:p>
          <a:p>
            <a:pPr algn="ctr"/>
            <a:r>
              <a:rPr lang="ru-RU" dirty="0"/>
              <a:t>соль и перец — по вкусу.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214554"/>
            <a:ext cx="5143536" cy="42148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/>
              <a:t>Приготовление</a:t>
            </a:r>
            <a:r>
              <a:rPr lang="ru-RU" sz="1200" dirty="0"/>
              <a:t>: </a:t>
            </a:r>
          </a:p>
          <a:p>
            <a:r>
              <a:rPr lang="ru-RU" sz="1200" dirty="0"/>
              <a:t>Картофель очистить и отварить до готовности в подсоленной воде.</a:t>
            </a:r>
          </a:p>
          <a:p>
            <a:r>
              <a:rPr lang="ru-RU" sz="1200" dirty="0"/>
              <a:t>Кефир согреть до комнатной температуры.</a:t>
            </a:r>
          </a:p>
          <a:p>
            <a:r>
              <a:rPr lang="ru-RU" sz="1200" dirty="0"/>
              <a:t>В глубокой миске смешать ржаную муку, пшеничную муку, кефир и немного соли. Замесить эластичное, не прилипающее к рукам тесто.</a:t>
            </a:r>
          </a:p>
          <a:p>
            <a:r>
              <a:rPr lang="ru-RU" sz="1200" dirty="0"/>
              <a:t>Тесто скатать в колобок, накрыть пищевой плёнкой и убрать в холодильник на 20–30 минут.</a:t>
            </a:r>
          </a:p>
          <a:p>
            <a:r>
              <a:rPr lang="ru-RU" sz="1200" dirty="0"/>
              <a:t>Приготовить картофельное пюре: в отваренный картофель добавить сливочное масло, молоко и одно сырое яйцо. Хорошо потолочь </a:t>
            </a:r>
            <a:r>
              <a:rPr lang="ru-RU" sz="1200" dirty="0" err="1"/>
              <a:t>толкушкой</a:t>
            </a:r>
            <a:r>
              <a:rPr lang="ru-RU" sz="1200" dirty="0"/>
              <a:t> до однородной массы без комочков и дать остыть.</a:t>
            </a:r>
          </a:p>
          <a:p>
            <a:r>
              <a:rPr lang="ru-RU" sz="1200" dirty="0"/>
              <a:t>В это время достать из холодильника тесто, скатать в колбаску и разделить на 16 равных частей.</a:t>
            </a:r>
          </a:p>
          <a:p>
            <a:r>
              <a:rPr lang="ru-RU" sz="1200" dirty="0"/>
              <a:t>Каждую часть раскатать в круг диаметром примерно 14–15 см. В центр круга выложить по столовой ложке картофельного пюре, защипнуть края по кругу, оставив центр открытым.</a:t>
            </a:r>
          </a:p>
          <a:p>
            <a:r>
              <a:rPr lang="ru-RU" sz="1200" dirty="0"/>
              <a:t>Получившиеся калитки выложить на противень, застеленный пергаментом.</a:t>
            </a:r>
          </a:p>
          <a:p>
            <a:r>
              <a:rPr lang="ru-RU" sz="1200" dirty="0"/>
              <a:t>Приготовить заливку: смешать сметану, одно сырое яйцо, пару щепоток соли и молотого перца.</a:t>
            </a:r>
          </a:p>
          <a:p>
            <a:r>
              <a:rPr lang="ru-RU" sz="1200" dirty="0"/>
              <a:t>В каждую калитку налить по столовой ложке заливки.</a:t>
            </a:r>
          </a:p>
          <a:p>
            <a:r>
              <a:rPr lang="ru-RU" sz="1200" dirty="0"/>
              <a:t>Выпекать в заранее разогретой до 220°C духовке в течение 15–20 минут до золотистой корочки.</a:t>
            </a:r>
          </a:p>
          <a:p>
            <a:r>
              <a:rPr lang="ru-RU" sz="1200" dirty="0"/>
              <a:t>Подавать горячими.</a:t>
            </a:r>
          </a:p>
        </p:txBody>
      </p:sp>
      <p:pic>
        <p:nvPicPr>
          <p:cNvPr id="29700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286256"/>
            <a:ext cx="3101964" cy="2326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Праздничная выпечка</a:t>
            </a:r>
            <a:br>
              <a:rPr lang="ru-RU" dirty="0" smtClean="0"/>
            </a:br>
            <a:r>
              <a:rPr lang="ru-RU" dirty="0" smtClean="0"/>
              <a:t>Тихвинских карел</a:t>
            </a:r>
            <a:endParaRPr lang="ru-RU" dirty="0"/>
          </a:p>
        </p:txBody>
      </p:sp>
      <p:pic>
        <p:nvPicPr>
          <p:cNvPr id="30722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30698"/>
            <a:ext cx="3857652" cy="2844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034" y="1785926"/>
            <a:ext cx="8129638" cy="10715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Раньше главными продуктами были мясные и рыбные блюда. </a:t>
            </a:r>
          </a:p>
          <a:p>
            <a:pPr algn="ctr"/>
            <a:r>
              <a:rPr lang="ru-RU" sz="2000" dirty="0" smtClean="0"/>
              <a:t>Теперь в меню карелов много выпечки, даров леса, корнеплодов.</a:t>
            </a:r>
            <a:endParaRPr lang="ru-RU" sz="2000" dirty="0"/>
          </a:p>
        </p:txBody>
      </p:sp>
      <p:pic>
        <p:nvPicPr>
          <p:cNvPr id="30724" name="Picture 4" descr="http://mmom.ru/common/upload/pryaniki-kozul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143248"/>
            <a:ext cx="4368916" cy="2828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285728"/>
            <a:ext cx="6315092" cy="128588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Печенье из ржаной муки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428868"/>
            <a:ext cx="5143536" cy="42148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Последовательность приготовления печенья</a:t>
            </a:r>
            <a:endParaRPr lang="ru-RU" sz="1600" dirty="0" smtClean="0">
              <a:solidFill>
                <a:schemeClr val="tx1"/>
              </a:solidFill>
            </a:endParaRPr>
          </a:p>
          <a:p>
            <a:pPr lvl="0"/>
            <a:r>
              <a:rPr lang="ru-RU" sz="1600" dirty="0" smtClean="0">
                <a:solidFill>
                  <a:schemeClr val="tx1"/>
                </a:solidFill>
              </a:rPr>
              <a:t>В подготовленную миску разбить 2 яйца,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</a:rPr>
              <a:t>Добавить 3 </a:t>
            </a:r>
            <a:r>
              <a:rPr lang="ru-RU" sz="1600" dirty="0" err="1" smtClean="0">
                <a:solidFill>
                  <a:schemeClr val="tx1"/>
                </a:solidFill>
              </a:rPr>
              <a:t>ст</a:t>
            </a:r>
            <a:r>
              <a:rPr lang="ru-RU" sz="1600" dirty="0" smtClean="0">
                <a:solidFill>
                  <a:schemeClr val="tx1"/>
                </a:solidFill>
              </a:rPr>
              <a:t> ложки сахарного песка.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</a:rPr>
              <a:t>Добавить 50 г сливочного масла все хорошо перемешать,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</a:rPr>
              <a:t>Добавить 2 </a:t>
            </a:r>
            <a:r>
              <a:rPr lang="ru-RU" sz="1600" dirty="0" err="1" smtClean="0">
                <a:solidFill>
                  <a:schemeClr val="tx1"/>
                </a:solidFill>
              </a:rPr>
              <a:t>ст</a:t>
            </a:r>
            <a:r>
              <a:rPr lang="ru-RU" sz="1600" dirty="0" smtClean="0">
                <a:solidFill>
                  <a:schemeClr val="tx1"/>
                </a:solidFill>
              </a:rPr>
              <a:t> ложки сметаны и 1 пакетик разрыхлителя (сода смешанная с мукой),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</a:rPr>
              <a:t>Добавляем ржаную муку и замешиваем крутое тесто.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</a:rPr>
              <a:t>Раскатать тесто тонким слоем смазать поверхность яичным желтком,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</a:rPr>
              <a:t>Вырезать при помощи формочек печенье,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</a:rPr>
              <a:t>Выпекать в разогретой духовке 160</a:t>
            </a:r>
            <a:r>
              <a:rPr lang="ru-RU" sz="1600" baseline="30000" dirty="0" smtClean="0">
                <a:solidFill>
                  <a:schemeClr val="tx1"/>
                </a:solidFill>
              </a:rPr>
              <a:t>о</a:t>
            </a:r>
            <a:r>
              <a:rPr lang="ru-RU" sz="1600" dirty="0" smtClean="0">
                <a:solidFill>
                  <a:schemeClr val="tx1"/>
                </a:solidFill>
              </a:rPr>
              <a:t>С, в течение 15-20 мин,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</a:rPr>
              <a:t>Даем печенью остыть,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</a:rPr>
              <a:t>Украшаем печенье глазурью, 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</a:rPr>
              <a:t>Наносим глазурь при помощи кондитерского мешка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2357430"/>
            <a:ext cx="3214710" cy="18573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Ингредиенты: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Яйцо	                  3 </a:t>
            </a:r>
            <a:r>
              <a:rPr lang="ru-RU" dirty="0" err="1" smtClean="0">
                <a:solidFill>
                  <a:schemeClr val="tx1"/>
                </a:solidFill>
              </a:rPr>
              <a:t>шт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Сахарный песок      60 г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Сливочное масло	  60г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Сметана	                   20г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Разрыхлитель           1 </a:t>
            </a:r>
            <a:r>
              <a:rPr lang="ru-RU" dirty="0" err="1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1142984"/>
            <a:ext cx="7500990" cy="10715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Краткая характеристика кулинарного изделия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Праздничное изделие из ржаной муки выпекалось только по большим праздникам и служили печенье, как обрядовые, формы печенья были разные в виде птиц, зверей, рыб, растений. На готовые изделие наносился рисунок.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14445"/>
          </a:xfrm>
        </p:spPr>
        <p:txBody>
          <a:bodyPr/>
          <a:lstStyle/>
          <a:p>
            <a:r>
              <a:rPr lang="ru-RU" dirty="0" smtClean="0"/>
              <a:t>Сухое печенье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85860"/>
            <a:ext cx="3429024" cy="22860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b="1" dirty="0" err="1" smtClean="0"/>
              <a:t>Ингридиенты</a:t>
            </a:r>
            <a:endParaRPr lang="ru-RU" dirty="0" smtClean="0"/>
          </a:p>
          <a:p>
            <a:pPr lvl="0"/>
            <a:r>
              <a:rPr lang="ru-RU" dirty="0" smtClean="0"/>
              <a:t>Сливочное масло           100г</a:t>
            </a:r>
          </a:p>
          <a:p>
            <a:pPr lvl="0"/>
            <a:r>
              <a:rPr lang="ru-RU" dirty="0" smtClean="0"/>
              <a:t>Молоко                            200мл;</a:t>
            </a:r>
          </a:p>
          <a:p>
            <a:pPr lvl="0"/>
            <a:r>
              <a:rPr lang="ru-RU" dirty="0" smtClean="0"/>
              <a:t>сахарного песка	        100г;</a:t>
            </a:r>
          </a:p>
          <a:p>
            <a:pPr lvl="0"/>
            <a:r>
              <a:rPr lang="ru-RU" dirty="0" smtClean="0"/>
              <a:t>Разрыхлитель	        1 пак.</a:t>
            </a:r>
          </a:p>
          <a:p>
            <a:pPr lvl="0"/>
            <a:r>
              <a:rPr lang="ru-RU" dirty="0" smtClean="0"/>
              <a:t>Мука пшеничная	        150 г;</a:t>
            </a:r>
          </a:p>
          <a:p>
            <a:pPr lvl="0"/>
            <a:r>
              <a:rPr lang="ru-RU" dirty="0" smtClean="0"/>
              <a:t>Картофельная мука      400 г;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0464" y="2357430"/>
            <a:ext cx="4857816" cy="40719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/>
              <a:t>Последовательность приготовления печенья</a:t>
            </a:r>
            <a:endParaRPr lang="ru-RU" sz="1600" dirty="0" smtClean="0"/>
          </a:p>
          <a:p>
            <a:r>
              <a:rPr lang="ru-RU" sz="1600" b="1" dirty="0" smtClean="0"/>
              <a:t> </a:t>
            </a:r>
            <a:endParaRPr lang="ru-RU" sz="1600" dirty="0" smtClean="0"/>
          </a:p>
          <a:p>
            <a:pPr lvl="0"/>
            <a:r>
              <a:rPr lang="ru-RU" sz="1600" dirty="0" smtClean="0"/>
              <a:t>Масло сливочное(маргарин) растереть сахарным песком и молоком;</a:t>
            </a:r>
          </a:p>
          <a:p>
            <a:pPr lvl="0"/>
            <a:r>
              <a:rPr lang="ru-RU" sz="1600" dirty="0" smtClean="0"/>
              <a:t>Добавить разрыхлитель;</a:t>
            </a:r>
          </a:p>
          <a:p>
            <a:pPr lvl="0"/>
            <a:r>
              <a:rPr lang="ru-RU" sz="1600" dirty="0" smtClean="0"/>
              <a:t>Добавляем муку и картофельную муку;</a:t>
            </a:r>
          </a:p>
          <a:p>
            <a:pPr lvl="0"/>
            <a:r>
              <a:rPr lang="ru-RU" sz="1600" dirty="0" smtClean="0"/>
              <a:t>Замесить крутое тесто;</a:t>
            </a:r>
          </a:p>
          <a:p>
            <a:pPr lvl="0"/>
            <a:r>
              <a:rPr lang="ru-RU" sz="1600" dirty="0" smtClean="0"/>
              <a:t>Тесто поставить в холодильник на 1-2 часа;</a:t>
            </a:r>
          </a:p>
          <a:p>
            <a:pPr lvl="0"/>
            <a:r>
              <a:rPr lang="ru-RU" sz="1600" dirty="0" smtClean="0"/>
              <a:t>Раскатать тесто толщиной 1см;</a:t>
            </a:r>
          </a:p>
          <a:p>
            <a:pPr lvl="0"/>
            <a:r>
              <a:rPr lang="ru-RU" sz="1600" dirty="0" smtClean="0"/>
              <a:t>Специальными формочками вырезаем печенье;</a:t>
            </a:r>
          </a:p>
          <a:p>
            <a:pPr lvl="0"/>
            <a:r>
              <a:rPr lang="ru-RU" sz="1600" dirty="0" smtClean="0"/>
              <a:t>Вилкой делаем наколки;</a:t>
            </a:r>
          </a:p>
          <a:p>
            <a:pPr lvl="0"/>
            <a:r>
              <a:rPr lang="ru-RU" sz="1600" dirty="0" smtClean="0"/>
              <a:t>Печенье выкладываем на подготовленный противень смазанный маслом;</a:t>
            </a:r>
          </a:p>
          <a:p>
            <a:pPr lvl="0"/>
            <a:r>
              <a:rPr lang="ru-RU" sz="1600" dirty="0" smtClean="0"/>
              <a:t>Выпекаем в духовке на умеренном огне;</a:t>
            </a:r>
          </a:p>
          <a:p>
            <a:pPr lvl="0"/>
            <a:r>
              <a:rPr lang="ru-RU" sz="1600" dirty="0" smtClean="0"/>
              <a:t>Получается сухое рассыпчатое печенье, которое долго хранится.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404664"/>
            <a:ext cx="7772400" cy="1470025"/>
          </a:xfrm>
        </p:spPr>
        <p:txBody>
          <a:bodyPr/>
          <a:lstStyle/>
          <a:p>
            <a:r>
              <a:rPr lang="ru-RU" dirty="0" smtClean="0"/>
              <a:t>Роспись печенья из ржаной муки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5715040" cy="46434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Искусство росписи печенья глазурью: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Печенье самое любимое лакомство и выпекали с древних времен. изготовление печенье и роспись носило во многом обрядовый характер. Угощали детей и всех гостей кто приходил в дом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Украшения печенья глазурью- увлекательный творческий процесс, позволяющий превратить обычную выпечку в настоящее произведение искусства.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653" y="1874689"/>
            <a:ext cx="2859253" cy="1900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7" y="4519147"/>
            <a:ext cx="2291814" cy="2169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859" y="4293096"/>
            <a:ext cx="2915047" cy="2184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894" y="188640"/>
            <a:ext cx="1597044" cy="2129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043608" y="715390"/>
            <a:ext cx="7056784" cy="49244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1"/>
                </a:solidFill>
              </a:rPr>
              <a:t>Подготовка ингредиентов и инструментов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Для глазури –</a:t>
            </a:r>
            <a:r>
              <a:rPr lang="ru-RU" sz="2000" dirty="0" err="1" smtClean="0">
                <a:solidFill>
                  <a:schemeClr val="tx1"/>
                </a:solidFill>
              </a:rPr>
              <a:t>айстинга</a:t>
            </a:r>
            <a:r>
              <a:rPr lang="ru-RU" sz="2000" dirty="0" smtClean="0">
                <a:solidFill>
                  <a:schemeClr val="tx1"/>
                </a:solidFill>
              </a:rPr>
              <a:t> (базовый рецепт):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Глазурь может иметь разную консистенцию: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-Густую-для четких контуров и объемных узоров;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-Жидкую- для заливки больших поверхностей.</a:t>
            </a: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Сахарная пудра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250 г</a:t>
            </a: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Яичный белок	1;</a:t>
            </a: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Лимонный сок	5 мл.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Необходимые инструменты: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Миксер или венчик;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Кондитерские мешки (или плотные полиэтиленовые мешки с отрезанным уголком);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Зубочистки ( для коррекции линий);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Пипетка (для точного нанесения мелких деталей);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Пищевые красители.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								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05064"/>
            <a:ext cx="2088232" cy="2784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14445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Коренные </a:t>
            </a:r>
            <a:r>
              <a:rPr lang="ru-RU" sz="4000" dirty="0"/>
              <a:t>народы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Ленинградской </a:t>
            </a:r>
            <a:r>
              <a:rPr lang="ru-RU" sz="4000" dirty="0"/>
              <a:t>области</a:t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1428736"/>
            <a:ext cx="8001056" cy="50720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32656"/>
            <a:ext cx="5715040" cy="464347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Пошаговый процесс росписи печенья</a:t>
            </a:r>
          </a:p>
          <a:p>
            <a:pPr marL="457200" indent="-457200" algn="just">
              <a:buAutoNum type="arabicPeriod"/>
            </a:pPr>
            <a:r>
              <a:rPr lang="ru-RU" sz="1700" dirty="0" smtClean="0">
                <a:solidFill>
                  <a:schemeClr val="tx1"/>
                </a:solidFill>
              </a:rPr>
              <a:t>Приготовление глазури</a:t>
            </a:r>
          </a:p>
          <a:p>
            <a:pPr marL="457200" indent="-457200" algn="just">
              <a:buAutoNum type="arabicPeriod"/>
            </a:pPr>
            <a:r>
              <a:rPr lang="ru-RU" sz="1700" dirty="0" smtClean="0">
                <a:solidFill>
                  <a:schemeClr val="tx1"/>
                </a:solidFill>
              </a:rPr>
              <a:t>Взбейте белок до легкой пены;</a:t>
            </a:r>
          </a:p>
          <a:p>
            <a:pPr marL="457200" indent="-457200" algn="just">
              <a:buAutoNum type="arabicPeriod"/>
            </a:pPr>
            <a:r>
              <a:rPr lang="ru-RU" sz="1700" dirty="0" smtClean="0">
                <a:solidFill>
                  <a:schemeClr val="tx1"/>
                </a:solidFill>
              </a:rPr>
              <a:t>Постепенно введите просеянную  сахарную пудру;</a:t>
            </a:r>
          </a:p>
          <a:p>
            <a:pPr marL="457200" indent="-457200" algn="just">
              <a:buAutoNum type="arabicPeriod"/>
            </a:pPr>
            <a:r>
              <a:rPr lang="ru-RU" sz="1700" dirty="0" smtClean="0">
                <a:solidFill>
                  <a:schemeClr val="tx1"/>
                </a:solidFill>
              </a:rPr>
              <a:t>Добавьте лимонный сок, перемешайте до однородности;</a:t>
            </a:r>
          </a:p>
          <a:p>
            <a:pPr marL="457200" indent="-457200" algn="just">
              <a:buAutoNum type="arabicPeriod"/>
            </a:pPr>
            <a:r>
              <a:rPr lang="ru-RU" sz="1700" dirty="0" smtClean="0">
                <a:solidFill>
                  <a:schemeClr val="tx1"/>
                </a:solidFill>
              </a:rPr>
              <a:t>Разделите массу на части. Окрасьте каждую в нужный цвет.</a:t>
            </a:r>
          </a:p>
          <a:p>
            <a:r>
              <a:rPr lang="ru-RU" sz="1700" b="1" dirty="0" smtClean="0">
                <a:solidFill>
                  <a:schemeClr val="tx1"/>
                </a:solidFill>
              </a:rPr>
              <a:t>Регулировка консистенции</a:t>
            </a:r>
          </a:p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Для контуров: густая масса(держит форму).</a:t>
            </a:r>
          </a:p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Для заливки: разбавьте водой до жидкого состояния.</a:t>
            </a:r>
          </a:p>
          <a:p>
            <a:pPr algn="just"/>
            <a:r>
              <a:rPr lang="ru-RU" sz="1700" b="1" dirty="0" smtClean="0">
                <a:solidFill>
                  <a:schemeClr val="tx1"/>
                </a:solidFill>
              </a:rPr>
              <a:t>Нанесение рисунка</a:t>
            </a:r>
          </a:p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Начните с контура, дать </a:t>
            </a:r>
            <a:r>
              <a:rPr lang="ru-RU" sz="1700" dirty="0">
                <a:solidFill>
                  <a:schemeClr val="tx1"/>
                </a:solidFill>
              </a:rPr>
              <a:t>п</a:t>
            </a:r>
            <a:r>
              <a:rPr lang="ru-RU" sz="1700" dirty="0" smtClean="0">
                <a:solidFill>
                  <a:schemeClr val="tx1"/>
                </a:solidFill>
              </a:rPr>
              <a:t>одсохнуть несколько минут;</a:t>
            </a:r>
          </a:p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Залейте внутреннюю часть узором глазурью(жидкой сметаны);</a:t>
            </a:r>
          </a:p>
          <a:p>
            <a:endParaRPr lang="ru-RU" sz="17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8" y="1772816"/>
            <a:ext cx="2123728" cy="1194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8" y="3098499"/>
            <a:ext cx="2123728" cy="1194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2" y="4419332"/>
            <a:ext cx="2140824" cy="1204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2" y="5646595"/>
            <a:ext cx="2117920" cy="1191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072" y="4762969"/>
            <a:ext cx="2051720" cy="1154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14321"/>
            <a:ext cx="2139729" cy="1203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527778"/>
            <a:ext cx="5715040" cy="4643470"/>
          </a:xfrm>
        </p:spPr>
        <p:txBody>
          <a:bodyPr>
            <a:normAutofit/>
          </a:bodyPr>
          <a:lstStyle/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-Начните с контура, дайте немного подсохнуть.</a:t>
            </a:r>
          </a:p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-Залейте внутреннюю часть узором жидкой г</a:t>
            </a:r>
            <a:r>
              <a:rPr lang="ru-RU" sz="1700" dirty="0">
                <a:solidFill>
                  <a:schemeClr val="tx1"/>
                </a:solidFill>
              </a:rPr>
              <a:t>л</a:t>
            </a:r>
            <a:r>
              <a:rPr lang="ru-RU" sz="1700" dirty="0" smtClean="0">
                <a:solidFill>
                  <a:schemeClr val="tx1"/>
                </a:solidFill>
              </a:rPr>
              <a:t>азурью.</a:t>
            </a:r>
          </a:p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-Используйте зубочистку для распределения глазури и создания переходов.</a:t>
            </a:r>
          </a:p>
          <a:p>
            <a:r>
              <a:rPr lang="ru-RU" sz="1700" b="1" dirty="0" smtClean="0">
                <a:solidFill>
                  <a:schemeClr val="tx1"/>
                </a:solidFill>
              </a:rPr>
              <a:t>Сушка</a:t>
            </a:r>
          </a:p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Оставьте печенья при комнатной температуре 2-4 часа.</a:t>
            </a:r>
          </a:p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Для ускорения можно использовать духовку при 40-50</a:t>
            </a:r>
            <a:r>
              <a:rPr lang="ru-RU" sz="1600" dirty="0" smtClean="0">
                <a:solidFill>
                  <a:schemeClr val="tx1"/>
                </a:solidFill>
              </a:rPr>
              <a:t>о</a:t>
            </a:r>
            <a:r>
              <a:rPr lang="ru-RU" sz="1400" dirty="0" smtClean="0">
                <a:solidFill>
                  <a:schemeClr val="tx1"/>
                </a:solidFill>
              </a:rPr>
              <a:t>С (15-20 мин)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Важно: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-Печенье должно быть полностью остывшим перед росписью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-Работайте в сухом помещении.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-Наносите глазурь слоями: сначала крупные элементы, затем детали.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71248"/>
            <a:ext cx="2779801" cy="1563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8" y="5172906"/>
            <a:ext cx="2776852" cy="1561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656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8429652" cy="4643470"/>
          </a:xfrm>
        </p:spPr>
        <p:txBody>
          <a:bodyPr>
            <a:normAutofit/>
          </a:bodyPr>
          <a:lstStyle/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Роспись печенья глазурью – это не только техника, но и возможность выразить свою индивидуальность.</a:t>
            </a:r>
          </a:p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Даже простые узоры, выполненные с душой, превратят обычное лакомство в уникальный шедевр.</a:t>
            </a:r>
            <a:endParaRPr lang="ru-RU" sz="17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9" y="3284984"/>
            <a:ext cx="2674085" cy="1504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83" y="4344494"/>
            <a:ext cx="2713080" cy="1526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36276"/>
            <a:ext cx="1994704" cy="2670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299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4000527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Мастер-класс учителей технологии и педагогов ДО «Шаг за шагом»</a:t>
            </a:r>
            <a:br>
              <a:rPr lang="ru-RU" sz="1800" b="1" dirty="0" smtClean="0"/>
            </a:br>
            <a:r>
              <a:rPr lang="ru-RU" sz="1800" b="1" dirty="0" smtClean="0"/>
              <a:t> в рамках проведении Единого методического дня)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Коренные народы </a:t>
            </a:r>
            <a:br>
              <a:rPr lang="ru-RU" dirty="0" smtClean="0"/>
            </a:br>
            <a:r>
              <a:rPr lang="ru-RU" dirty="0" smtClean="0"/>
              <a:t>Ленинградской области</a:t>
            </a:r>
            <a:br>
              <a:rPr lang="ru-RU" dirty="0" smtClean="0"/>
            </a:br>
            <a:r>
              <a:rPr lang="ru-RU" dirty="0" smtClean="0"/>
              <a:t>(Тихвинские карелы)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786322"/>
            <a:ext cx="7572428" cy="18573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Педагог дополнительного образования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МАУДО «МУК» </a:t>
            </a:r>
            <a:r>
              <a:rPr lang="ru-RU" sz="2400" dirty="0" err="1" smtClean="0">
                <a:solidFill>
                  <a:schemeClr val="tx1"/>
                </a:solidFill>
              </a:rPr>
              <a:t>Среднякова</a:t>
            </a:r>
            <a:r>
              <a:rPr lang="ru-RU" sz="2400" dirty="0" smtClean="0">
                <a:solidFill>
                  <a:schemeClr val="tx1"/>
                </a:solidFill>
              </a:rPr>
              <a:t> Е.И.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8585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Тихвинские </a:t>
            </a:r>
            <a:r>
              <a:rPr lang="ru-RU" b="1" dirty="0"/>
              <a:t>карелы</a:t>
            </a:r>
            <a:br>
              <a:rPr lang="ru-RU" b="1" dirty="0"/>
            </a:br>
            <a:r>
              <a:rPr lang="ru-RU" b="1" dirty="0"/>
              <a:t>История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285860"/>
            <a:ext cx="8501122" cy="521497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Тихвинские карелы сейчас населяют верхнее течение реки Чагоды в современном Бокситогорском районе Ленинградской области, хотя их древней родиной был Карельский перешеек. 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/>
              <a:t> </a:t>
            </a:r>
            <a:r>
              <a:rPr lang="ru-RU" sz="2000" dirty="0">
                <a:solidFill>
                  <a:schemeClr val="tx1"/>
                </a:solidFill>
              </a:rPr>
              <a:t>1656 год считается официальной датой поселения карел в Тихвинском крае. Местные жители говорили, что и их «отцы не помнят, когда заселили сюда карел». Ведь своей письменной истории тихвинские карелы не имели, а передавали её в легендах и преданиях. На новых местах тихвинские карелы сохранили не только свой диалект карельского языка,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свою </a:t>
            </a:r>
            <a:r>
              <a:rPr lang="ru-RU" sz="2000" dirty="0">
                <a:solidFill>
                  <a:schemeClr val="tx1"/>
                </a:solidFill>
              </a:rPr>
              <a:t>культуру </a:t>
            </a:r>
            <a:r>
              <a:rPr lang="ru-RU" sz="2000" dirty="0" smtClean="0">
                <a:solidFill>
                  <a:schemeClr val="tx1"/>
                </a:solidFill>
              </a:rPr>
              <a:t>и </a:t>
            </a:r>
            <a:r>
              <a:rPr lang="ru-RU" sz="2000" dirty="0">
                <a:solidFill>
                  <a:schemeClr val="tx1"/>
                </a:solidFill>
              </a:rPr>
              <a:t>знания, но и «карельскую» веру.</a:t>
            </a:r>
          </a:p>
        </p:txBody>
      </p:sp>
      <p:pic>
        <p:nvPicPr>
          <p:cNvPr id="22530" name="Picture 2" descr="Стенгазета «Коренные народы Ленинградской области, часть вторая»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286256"/>
            <a:ext cx="2286016" cy="2354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 descr="Стенгазета «Коренные народы Ленинградской области, часть вторая»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357694"/>
            <a:ext cx="2857500" cy="2200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500197"/>
          </a:xfrm>
        </p:spPr>
        <p:txBody>
          <a:bodyPr>
            <a:normAutofit/>
          </a:bodyPr>
          <a:lstStyle/>
          <a:p>
            <a:r>
              <a:rPr lang="ru-RU" b="1" dirty="0"/>
              <a:t>Характер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142984"/>
            <a:ext cx="8286808" cy="5214974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Тихвинские карелы славились своим трудолюбием, удивительной честностью и прямотой. У них был сдержанный характер.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Их </a:t>
            </a:r>
            <a:r>
              <a:rPr lang="ru-RU" dirty="0">
                <a:solidFill>
                  <a:schemeClr val="tx1"/>
                </a:solidFill>
              </a:rPr>
              <a:t>медлительность в суждениях сочеталась с порядочностью и спокойствием, они никогда не писали доносов друг на друга, плохо о других не говорили и никогда ни на что не жаловались!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Будучи </a:t>
            </a:r>
            <a:r>
              <a:rPr lang="ru-RU" dirty="0">
                <a:solidFill>
                  <a:schemeClr val="tx1"/>
                </a:solidFill>
              </a:rPr>
              <a:t>староверами, тихвинские карелы жили замкнуто, редко общаясь с «чужаками». Все почитали стариков, не бранились, водку не пили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 не </a:t>
            </a:r>
            <a:r>
              <a:rPr lang="ru-RU" dirty="0">
                <a:solidFill>
                  <a:schemeClr val="tx1"/>
                </a:solidFill>
              </a:rPr>
              <a:t>курили.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>
                <a:solidFill>
                  <a:schemeClr val="tx1"/>
                </a:solidFill>
              </a:rPr>
              <a:t>тихвинских карел были строгие порядки: за драку провинившемуся надо было 2000 раз поклониться всему деревенскому народу, а за грубое слово </a:t>
            </a:r>
            <a:r>
              <a:rPr lang="ru-RU" dirty="0" smtClean="0">
                <a:solidFill>
                  <a:schemeClr val="tx1"/>
                </a:solidFill>
              </a:rPr>
              <a:t>– 500 </a:t>
            </a:r>
            <a:r>
              <a:rPr lang="ru-RU" dirty="0">
                <a:solidFill>
                  <a:schemeClr val="tx1"/>
                </a:solidFill>
              </a:rPr>
              <a:t>раз! Правда, за танцы и святочное </a:t>
            </a:r>
            <a:r>
              <a:rPr lang="ru-RU" dirty="0" err="1">
                <a:solidFill>
                  <a:schemeClr val="tx1"/>
                </a:solidFill>
              </a:rPr>
              <a:t>ряжение</a:t>
            </a:r>
            <a:r>
              <a:rPr lang="ru-RU" dirty="0">
                <a:solidFill>
                  <a:schemeClr val="tx1"/>
                </a:solidFill>
              </a:rPr>
              <a:t> старики молодых тоже наказывали, даже били веником. Считалось, что именно поэтому тихвинские карелы не умели плясать.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Тихвинские </a:t>
            </a:r>
            <a:r>
              <a:rPr lang="ru-RU" dirty="0">
                <a:solidFill>
                  <a:schemeClr val="tx1"/>
                </a:solidFill>
              </a:rPr>
              <a:t>карелы говорили: «Деньги не важны, они как дым из трубы уйдут!». Не случайно образцом правильной жизни более 100 лет </a:t>
            </a:r>
            <a:r>
              <a:rPr lang="ru-RU" dirty="0" smtClean="0">
                <a:solidFill>
                  <a:schemeClr val="tx1"/>
                </a:solidFill>
              </a:rPr>
              <a:t>служил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у тихвинских карел рассказ о двух братьях </a:t>
            </a:r>
            <a:r>
              <a:rPr lang="ru-RU" dirty="0" err="1">
                <a:solidFill>
                  <a:schemeClr val="tx1"/>
                </a:solidFill>
              </a:rPr>
              <a:t>Бирючевских</a:t>
            </a:r>
            <a:r>
              <a:rPr lang="ru-RU" dirty="0">
                <a:solidFill>
                  <a:schemeClr val="tx1"/>
                </a:solidFill>
              </a:rPr>
              <a:t>, которые в конце жизни отказались от богатств, ушли жить в лес и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питались </a:t>
            </a:r>
            <a:r>
              <a:rPr lang="ru-RU" dirty="0">
                <a:solidFill>
                  <a:schemeClr val="tx1"/>
                </a:solidFill>
              </a:rPr>
              <a:t>соком деревьев.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85725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Занятия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85794"/>
            <a:ext cx="8643998" cy="450059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Основным </a:t>
            </a:r>
            <a:r>
              <a:rPr lang="ru-RU" sz="1800" dirty="0">
                <a:solidFill>
                  <a:schemeClr val="tx1"/>
                </a:solidFill>
              </a:rPr>
              <a:t>занятием тихвинских карел было земледелие. Они выжигали подсеку и собирали хорошие урожаи ячменя и овса. Карелы также сеяли гречиху, горох, репу, картофель, капусту, огурцы, выращивали коноплю и лен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800" dirty="0">
                <a:solidFill>
                  <a:schemeClr val="tx1"/>
                </a:solidFill>
              </a:rPr>
              <a:t>Орудия труда для обработки земли карелы изготавливали сами. Из первого зерна нового урожая варили кашу и пекли пироги, а затем хозяева съедали их на краю поля – карелы верили, что этим обеспечивают себе урожай будущего года. В каждом хозяйстве были домашние животные. У карел издавна были распространены местные породы скота: низкорослые коровы, лошади (тоже малорослые и малосильные, но лёгкие на ходу), грубошерстные овцы. Для них нужно было заготовить много кормов, и на сенокос выходили всей </a:t>
            </a:r>
            <a:r>
              <a:rPr lang="ru-RU" sz="1800" dirty="0" smtClean="0">
                <a:solidFill>
                  <a:schemeClr val="tx1"/>
                </a:solidFill>
              </a:rPr>
              <a:t>семьёй.</a:t>
            </a:r>
          </a:p>
          <a:p>
            <a:r>
              <a:rPr lang="ru-RU" sz="1800" dirty="0">
                <a:solidFill>
                  <a:schemeClr val="tx1"/>
                </a:solidFill>
              </a:rPr>
              <a:t>Покосов было мало, приходилось выискивать дополнительный корм для скота – собирать листья деревьев, молодую кору сосны, озёрный хвощ, 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картофельную </a:t>
            </a:r>
            <a:r>
              <a:rPr lang="ru-RU" sz="1800" dirty="0">
                <a:solidFill>
                  <a:schemeClr val="tx1"/>
                </a:solidFill>
              </a:rPr>
              <a:t>ботву, лебеду. </a:t>
            </a:r>
          </a:p>
        </p:txBody>
      </p:sp>
      <p:pic>
        <p:nvPicPr>
          <p:cNvPr id="20482" name="Picture 2" descr="Стенгазета «Коренные народы Ленинградской области, часть вторая»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72008"/>
            <a:ext cx="2786082" cy="1959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29058" y="5286388"/>
            <a:ext cx="4071966" cy="714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Берестяная и деревянная посуда тихвинских карел.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71480"/>
            <a:ext cx="8429684" cy="6000792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Для сохранения, благополучия и приумножения скота у тихвинских карел существовало очень много различных примет, заговоров и запретов.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Большим </a:t>
            </a:r>
            <a:r>
              <a:rPr lang="ru-RU" dirty="0">
                <a:solidFill>
                  <a:schemeClr val="tx1"/>
                </a:solidFill>
              </a:rPr>
              <a:t>подспорьем в хозяйстве карел всегда являлись охота и особенно рыболовство. Самым важным считался первый весенний улов. Тихвинские карелы верили, что именно по первому улову можно определить удачное время сева зерновых, что обеспечит хороший урожай и убережёт семью от голода. Каждая семья имела свои излюбленные </a:t>
            </a:r>
            <a:r>
              <a:rPr lang="ru-RU" dirty="0" smtClean="0">
                <a:solidFill>
                  <a:schemeClr val="tx1"/>
                </a:solidFill>
              </a:rPr>
              <a:t>места </a:t>
            </a:r>
            <a:r>
              <a:rPr lang="ru-RU" dirty="0">
                <a:solidFill>
                  <a:schemeClr val="tx1"/>
                </a:solidFill>
              </a:rPr>
              <a:t>для ловли рыбы. Среди рыб карелы особо ценили щуку и налима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 в настоящее время в карельском доме часто можно увидеть щучью челюсть, которая служит оберегом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Занимались тихвинские карелы и лесными промыслами.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Мальчики </a:t>
            </a:r>
            <a:r>
              <a:rPr lang="ru-RU" dirty="0">
                <a:solidFill>
                  <a:schemeClr val="tx1"/>
                </a:solidFill>
              </a:rPr>
              <a:t>уже </a:t>
            </a:r>
            <a:r>
              <a:rPr lang="ru-RU" dirty="0" smtClean="0">
                <a:solidFill>
                  <a:schemeClr val="tx1"/>
                </a:solidFill>
              </a:rPr>
              <a:t>с 9 </a:t>
            </a:r>
            <a:r>
              <a:rPr lang="ru-RU" dirty="0">
                <a:solidFill>
                  <a:schemeClr val="tx1"/>
                </a:solidFill>
              </a:rPr>
              <a:t>лет ходили на распиловку леса.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Часть </a:t>
            </a:r>
            <a:r>
              <a:rPr lang="ru-RU" dirty="0">
                <a:solidFill>
                  <a:schemeClr val="tx1"/>
                </a:solidFill>
              </a:rPr>
              <a:t>крестьян нанималась на работы </a:t>
            </a:r>
            <a:r>
              <a:rPr lang="ru-RU" dirty="0" smtClean="0">
                <a:solidFill>
                  <a:schemeClr val="tx1"/>
                </a:solidFill>
              </a:rPr>
              <a:t>на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местный кирпичный завод.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деревнях </a:t>
            </a:r>
            <a:r>
              <a:rPr lang="ru-RU" dirty="0" err="1">
                <a:solidFill>
                  <a:schemeClr val="tx1"/>
                </a:solidFill>
              </a:rPr>
              <a:t>Толсть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err="1">
                <a:solidFill>
                  <a:schemeClr val="tx1"/>
                </a:solidFill>
              </a:rPr>
              <a:t>Дятелки</a:t>
            </a:r>
            <a:r>
              <a:rPr lang="ru-RU" dirty="0">
                <a:solidFill>
                  <a:schemeClr val="tx1"/>
                </a:solidFill>
              </a:rPr>
              <a:t> семьи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занимались </a:t>
            </a:r>
            <a:r>
              <a:rPr lang="ru-RU" dirty="0">
                <a:solidFill>
                  <a:schemeClr val="tx1"/>
                </a:solidFill>
              </a:rPr>
              <a:t>гончарным промыслом.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А </a:t>
            </a:r>
            <a:r>
              <a:rPr lang="ru-RU" dirty="0">
                <a:solidFill>
                  <a:schemeClr val="tx1"/>
                </a:solidFill>
              </a:rPr>
              <a:t>в деревнях Новинка и Дубровка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жили </a:t>
            </a:r>
            <a:r>
              <a:rPr lang="ru-RU" dirty="0">
                <a:solidFill>
                  <a:schemeClr val="tx1"/>
                </a:solidFill>
              </a:rPr>
              <a:t>кузнецы, плотники и столяры.</a:t>
            </a: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3857628"/>
            <a:ext cx="2604297" cy="2604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92869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Одежда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001056" cy="2928958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Женская одежда тихвинских карел состояла из белой полотняной рубахи, сарафана, пояса, передника и головного убора (повойника или сороки).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Мужская </a:t>
            </a:r>
            <a:r>
              <a:rPr lang="ru-RU" dirty="0">
                <a:solidFill>
                  <a:schemeClr val="tx1"/>
                </a:solidFill>
              </a:rPr>
              <a:t>– из рубахи, портов, пояса и жилета. В холодное время поверх надевали кафтаны и шубы из меха белки, зайца, лисицы. Рубахи и будничные сарафаны шили из домашнего льняного полотна – как и полотенца, постельное белье, скатерти и матрасники. Каждая хозяйка ткала и грубошерстное полусукно из льняных и шерстяных нитей для кафтанов и мужских портов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Изредка его красили в коричневый или темно-бордовый цвет. Из сукна шили одежду для рыбной ловли, охоты и работы в лесу.</a:t>
            </a:r>
          </a:p>
        </p:txBody>
      </p:sp>
      <p:pic>
        <p:nvPicPr>
          <p:cNvPr id="17410" name="Picture 2" descr="Стенгазета «Коренные народы Ленинградской области, часть вторая»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00504"/>
            <a:ext cx="2643206" cy="2370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928926" y="6072206"/>
            <a:ext cx="3786214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Традиционные орнаменты вышивки тихвинских карел.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3929066"/>
            <a:ext cx="3143272" cy="1714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Народная одежда тихвинских карел: костюмы парня и девушек, костюм молодой замужней женщины.</a:t>
            </a:r>
            <a:endParaRPr lang="ru-RU" dirty="0"/>
          </a:p>
        </p:txBody>
      </p:sp>
      <p:pic>
        <p:nvPicPr>
          <p:cNvPr id="17412" name="Picture 4" descr="Стенгазета «Коренные народы Ленинградской области, часть вторая»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857628"/>
            <a:ext cx="2357454" cy="2098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78581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Деревни </a:t>
            </a:r>
            <a:r>
              <a:rPr lang="ru-RU" b="1" dirty="0"/>
              <a:t>и дома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928670"/>
            <a:ext cx="6429420" cy="5072098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По преданиям, пришедшие на эти земли карелы первые деревни ставили в «хороших» местах – на пригорках у рек и озёр. 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Старые </a:t>
            </a:r>
            <a:r>
              <a:rPr lang="ru-RU" sz="1800" dirty="0">
                <a:solidFill>
                  <a:schemeClr val="tx1"/>
                </a:solidFill>
              </a:rPr>
              <a:t>деревни образовывали круг, обнесённый жердяной изгородью с обязательно закрытыми воротами, в центре которого стояла церковь или моленный дом, а жилые избы стояли беспорядочно вокруг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800" dirty="0">
                <a:solidFill>
                  <a:schemeClr val="tx1"/>
                </a:solidFill>
              </a:rPr>
              <a:t>Свои дома карелы строили из сосновых или еловых брёвен, крышу крыли дранкой. 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Ещё </a:t>
            </a:r>
            <a:r>
              <a:rPr lang="ru-RU" sz="1800" dirty="0">
                <a:solidFill>
                  <a:schemeClr val="tx1"/>
                </a:solidFill>
              </a:rPr>
              <a:t>в 1930-х годах в деревнях сохранялось много домов с печами, </a:t>
            </a:r>
            <a:r>
              <a:rPr lang="ru-RU" sz="1800" dirty="0" smtClean="0">
                <a:solidFill>
                  <a:schemeClr val="tx1"/>
                </a:solidFill>
              </a:rPr>
              <a:t>топившимися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по-чёрному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800" dirty="0">
                <a:solidFill>
                  <a:schemeClr val="tx1"/>
                </a:solidFill>
              </a:rPr>
              <a:t>Тихвинские карелы верили и в домашних духов-«хозяев». Дом оберегал «домовой». Чтобы истопить баню и помыться, полагалось просить разрешения у банных «хозяев», а уходя из бани, благодарить их, оставлять для них мыло и веник. Карелы считали, что существуют русалки, а в каждом водоёме живёт водяной дух, который не любит шума и ссор. Водяной мог рассердиться и уйти в другое озеро, уведя с собой рыбу</a:t>
            </a:r>
            <a:r>
              <a:rPr lang="ru-RU" sz="1800" dirty="0"/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8434" name="Picture 2" descr="Стенгазета «Коренные народы Ленинградской области, часть вторая»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57166"/>
            <a:ext cx="2143140" cy="1707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Стенгазета «Коренные народы Ленинградской области, часть вторая»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714884"/>
            <a:ext cx="2143140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643702" y="2214554"/>
            <a:ext cx="2286016" cy="12858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/>
              <a:t>Карельский дом в деревне </a:t>
            </a:r>
            <a:r>
              <a:rPr lang="ru-RU" sz="1400" i="1" dirty="0" err="1"/>
              <a:t>Коргорка</a:t>
            </a:r>
            <a:r>
              <a:rPr lang="ru-RU" sz="1400" i="1" dirty="0"/>
              <a:t> </a:t>
            </a:r>
            <a:endParaRPr lang="ru-RU" sz="1400" i="1" dirty="0" smtClean="0"/>
          </a:p>
          <a:p>
            <a:pPr algn="ctr"/>
            <a:r>
              <a:rPr lang="ru-RU" sz="1400" i="1" dirty="0" smtClean="0"/>
              <a:t>(</a:t>
            </a:r>
            <a:r>
              <a:rPr lang="ru-RU" sz="1400" i="1" dirty="0" err="1"/>
              <a:t>Бокситогорский</a:t>
            </a:r>
            <a:r>
              <a:rPr lang="ru-RU" sz="1400" i="1" dirty="0"/>
              <a:t> район).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3643314"/>
            <a:ext cx="2071734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/>
              <a:t>Карельская деревня Селище (</a:t>
            </a:r>
            <a:r>
              <a:rPr lang="ru-RU" sz="1400" i="1" dirty="0" err="1"/>
              <a:t>Бокситогорский</a:t>
            </a:r>
            <a:r>
              <a:rPr lang="ru-RU" sz="1400" i="1" dirty="0"/>
              <a:t> район).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857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Пища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857232"/>
            <a:ext cx="8643998" cy="4071966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Карелы-староверы строго относились к своей посуде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каждый должен был есть из своей тарелки и кружки и своей </a:t>
            </a:r>
            <a:r>
              <a:rPr lang="ru-RU" dirty="0" smtClean="0">
                <a:solidFill>
                  <a:schemeClr val="tx1"/>
                </a:solidFill>
              </a:rPr>
              <a:t>ложкой.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Они </a:t>
            </a:r>
            <a:r>
              <a:rPr lang="ru-RU" dirty="0">
                <a:solidFill>
                  <a:schemeClr val="tx1"/>
                </a:solidFill>
              </a:rPr>
              <a:t>строго придерживались всех четырёх главных годовых постов, а также не ели мясо, рыбу и молоко по понедельникам, средам и пятницам.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постные дни готовили кашу из солодовой муки, заваренную кипящей водой. В середину каши наливали постное масло или клали размятые ягоды. В эти дни готовили гречневую, ячневую, гороховую каши, гущи из гороха и толокна.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>
                <a:solidFill>
                  <a:schemeClr val="tx1"/>
                </a:solidFill>
              </a:rPr>
              <a:t>приготовления гороховой каши горох отмачивали и проваривали в печке, потом заваривали ячменной крупой или мятым картофелем, солили, заливали подболткой из муки и воды.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После </a:t>
            </a:r>
            <a:r>
              <a:rPr lang="ru-RU" dirty="0">
                <a:solidFill>
                  <a:schemeClr val="tx1"/>
                </a:solidFill>
              </a:rPr>
              <a:t>этого опять ставили в печь «париться».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390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14818"/>
            <a:ext cx="2357454" cy="2362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2" name="Picture 8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500570"/>
            <a:ext cx="4500594" cy="1927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1868</Words>
  <Application>Microsoft Office PowerPoint</Application>
  <PresentationFormat>Экран (4:3)</PresentationFormat>
  <Paragraphs>207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Мастер-класс учителей технологии и педагогов ДО «Шаг за шагом»  в рамках проведении Единого методического дня  Коренные народы  Ленинградской области (Тихвинские карелы)</vt:lpstr>
      <vt:lpstr> Коренные народы  Ленинградской области </vt:lpstr>
      <vt:lpstr> Тихвинские карелы История </vt:lpstr>
      <vt:lpstr>Характер </vt:lpstr>
      <vt:lpstr>Занятия </vt:lpstr>
      <vt:lpstr>Презентация PowerPoint</vt:lpstr>
      <vt:lpstr>Одежда </vt:lpstr>
      <vt:lpstr>   Деревни и дома   </vt:lpstr>
      <vt:lpstr> Пища </vt:lpstr>
      <vt:lpstr>Пища</vt:lpstr>
      <vt:lpstr>Праздники </vt:lpstr>
      <vt:lpstr> Фольклор </vt:lpstr>
      <vt:lpstr>Карельские калитки</vt:lpstr>
      <vt:lpstr>Рецепт карельских калиток</vt:lpstr>
      <vt:lpstr>Праздничная выпечка Тихвинских карел</vt:lpstr>
      <vt:lpstr>Печенье из ржаной муки </vt:lpstr>
      <vt:lpstr>Сухое печенье</vt:lpstr>
      <vt:lpstr>Роспись печенья из ржаной муки</vt:lpstr>
      <vt:lpstr>Презентация PowerPoint</vt:lpstr>
      <vt:lpstr>Презентация PowerPoint</vt:lpstr>
      <vt:lpstr>Презентация PowerPoint</vt:lpstr>
      <vt:lpstr>Презентация PowerPoint</vt:lpstr>
      <vt:lpstr>Мастер-класс учителей технологии и педагогов ДО «Шаг за шагом»  в рамках проведении Единого методического дня)  Коренные народы  Ленинградской области (Тихвинские карелы)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учителей технологии и педагогов ДО «Шаг за шагом»  в рамках проведении Единого методического дня)  Коренные народы  Ленинградской области (Тихвинские карелы)</dc:title>
  <dc:creator>HP</dc:creator>
  <cp:lastModifiedBy>User</cp:lastModifiedBy>
  <cp:revision>23</cp:revision>
  <dcterms:created xsi:type="dcterms:W3CDTF">2026-03-29T14:38:59Z</dcterms:created>
  <dcterms:modified xsi:type="dcterms:W3CDTF">2026-03-30T12:32:44Z</dcterms:modified>
</cp:coreProperties>
</file>