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6"/>
  </p:notesMasterIdLst>
  <p:sldIdLst>
    <p:sldId id="261" r:id="rId2"/>
    <p:sldId id="321" r:id="rId3"/>
    <p:sldId id="322" r:id="rId4"/>
    <p:sldId id="312" r:id="rId5"/>
    <p:sldId id="308" r:id="rId6"/>
    <p:sldId id="324" r:id="rId7"/>
    <p:sldId id="326" r:id="rId8"/>
    <p:sldId id="327" r:id="rId9"/>
    <p:sldId id="309" r:id="rId10"/>
    <p:sldId id="295" r:id="rId11"/>
    <p:sldId id="315" r:id="rId12"/>
    <p:sldId id="338" r:id="rId13"/>
    <p:sldId id="339" r:id="rId14"/>
    <p:sldId id="351" r:id="rId15"/>
    <p:sldId id="340" r:id="rId16"/>
    <p:sldId id="314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16" r:id="rId28"/>
    <p:sldId id="317" r:id="rId29"/>
    <p:sldId id="318" r:id="rId30"/>
    <p:sldId id="319" r:id="rId31"/>
    <p:sldId id="320" r:id="rId32"/>
    <p:sldId id="310" r:id="rId33"/>
    <p:sldId id="298" r:id="rId34"/>
    <p:sldId id="27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028"/>
    <a:srgbClr val="2F7EDD"/>
    <a:srgbClr val="0088EE"/>
    <a:srgbClr val="0D69FF"/>
    <a:srgbClr val="E82828"/>
    <a:srgbClr val="F84242"/>
    <a:srgbClr val="3485E8"/>
    <a:srgbClr val="3C7AE0"/>
    <a:srgbClr val="418DE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 autoAdjust="0"/>
    <p:restoredTop sz="90280" autoAdjust="0"/>
  </p:normalViewPr>
  <p:slideViewPr>
    <p:cSldViewPr snapToGrid="0">
      <p:cViewPr>
        <p:scale>
          <a:sx n="66" d="100"/>
          <a:sy n="66" d="100"/>
        </p:scale>
        <p:origin x="-2514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perkh\AppData\Local\Temp\7zO45AFA613\&#1060;10%20&#1043;&#1080;&#1089;&#1090;&#1086;&#1075;&#1088;&#1072;&#1084;&#1084;&#1072;%20&#1073;&#1072;&#1083;&#1083;&#1086;&#1074;_&#1052;&#1072;&#1090;&#1077;&#1084;&#1072;&#1090;&#1080;&#1082;&#1072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M6PL44OD\&#1044;&#1086;&#1074;_&#1080;&#1085;&#1090;&#1077;&#1088;&#1074;&#1072;&#1083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M6PL44OD\&#1044;&#1086;&#1074;_&#1080;&#1085;&#1090;&#1077;&#1088;&#1074;&#1072;&#1083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M6PL44OD\Ru_ege_gia_&#1088;&#1072;&#1089;&#1089;&#1077;&#1103;&#1085;&#1080;&#1103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M6PL44OD\Ru_ege_gia_&#1088;&#1072;&#1089;&#1089;&#1077;&#1103;&#1085;&#1080;&#1103;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XT852KCN\&#1048;&#1085;&#1076;&#1077;&#1082;&#1089;&#1099;%20&#1089;&#1074;&#1086;&#1076;&#1085;&#1099;&#1077;(%20&#1089;%20&#1085;&#1086;&#1074;&#1099;&#1084;&#1080;%20&#1076;&#1080;&#1072;&#1075;&#1088;&#1072;&#1084;&#1084;&#1072;&#1084;&#1080;)%20(4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XT852KCN\&#1048;&#1085;&#1076;&#1077;&#1082;&#1089;&#1099;%20&#1089;&#1074;&#1086;&#1076;&#1085;&#1099;&#1077;(%20&#1089;%20&#1085;&#1086;&#1074;&#1099;&#1084;&#1080;%20&#1076;&#1080;&#1072;&#1075;&#1088;&#1072;&#1084;&#1084;&#1072;&#1084;&#1080;)%20(4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Documents\&#1055;&#1056;&#1054;&#1045;&#1050;&#1058;&#1067;\&#1053;&#1048;&#1050;&#1054;\&#1054;&#1073;&#1088;&#1072;&#1079;&#1086;&#1074;&#1072;&#1085;&#1080;&#1077;%20&#1074;%20&#1089;&#1092;&#1077;&#1088;&#1077;%20&#1048;&#1058;\&#1056;&#1077;&#1079;&#1091;&#1083;&#1100;&#1090;&#1072;&#1090;&#1099;\&#1042;&#1099;&#1073;&#1086;&#1088;%20&#1072;&#1083;&#1100;&#1090;&#1077;&#1088;&#1085;&#1072;&#1090;&#1080;&#1074;%20&#1074;%2019%20&#1079;&#1072;&#1076;&#1072;&#1085;&#1080;&#1080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5ZN79IYI\&#1042;&#1090;&#1086;&#1088;&#1072;&#1103;%20&#1095;&#1072;&#1089;&#1090;&#1100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N:\_&#1056;&#1072;&#1073;&#1086;&#1090;&#1072;-2017\&#1057;&#1090;&#1072;&#1085;&#1095;&#1077;&#1085;&#1082;&#1086;\&#1055;&#1077;&#1088;&#1074;&#1080;&#1095;&#1085;&#1099;&#1077;%20&#1076;&#1072;&#1085;&#1085;&#1099;&#1077;%20&#1042;&#1055;&#1056;_&#1072;&#1087;&#1088;&#1077;&#1083;&#1100;2017\&#1055;&#1077;&#1088;&#1074;&#1080;&#1095;&#1085;&#1099;&#1077;%20&#1076;&#1072;&#1085;&#1085;&#1099;&#1077;%20&#1042;&#1055;&#1056;\&#1056;&#1059;4\FirstData_RU4\FirstData\&#1060;9%20&#1055;&#1088;&#1086;&#1094;&#1077;&#1085;&#1090;%20&#1074;&#1099;&#1087;&#1086;&#1083;&#1085;&#1077;&#1085;&#1080;&#1103;%20&#1079;&#1072;&#1076;&#1072;&#1085;&#1080;&#1081;_&#1086;&#1090;&#1084;_2345_&#1056;&#1091;&#1089;&#1089;&#1082;&#1080;&#1081;%20&#1103;&#1079;&#1099;&#1082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N:\_&#1056;&#1072;&#1073;&#1086;&#1090;&#1072;-2017\&#1057;&#1090;&#1072;&#1085;&#1095;&#1077;&#1085;&#1082;&#1086;\&#1055;&#1077;&#1088;&#1074;&#1080;&#1095;&#1085;&#1099;&#1077;%20&#1076;&#1072;&#1085;&#1085;&#1099;&#1077;%20&#1042;&#1055;&#1056;_&#1072;&#1087;&#1088;&#1077;&#1083;&#1100;2017\&#1055;&#1077;&#1088;&#1074;&#1080;&#1095;&#1085;&#1099;&#1077;%20&#1076;&#1072;&#1085;&#1085;&#1099;&#1077;%20&#1042;&#1055;&#1056;\&#1056;&#1059;5\FirstData_&#1056;&#1059;5_153\FirstData\&#1060;9%20&#1055;&#1088;&#1086;&#1094;&#1077;&#1085;&#1090;%20&#1074;&#1099;&#1087;&#1086;&#1083;&#1085;&#1077;&#1085;&#1080;&#1103;%20&#1079;&#1072;&#1076;&#1072;&#1085;&#1080;&#1081;_&#1086;&#1090;&#1084;_2345_&#1056;&#1091;&#1089;&#1089;&#1082;&#1080;&#1081;%20&#1103;&#1079;&#1099;&#1082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D\AppData\Local\Microsoft\Windows\INetCache\Content.Outlook\M6PL44OD\&#1044;&#1086;&#1074;_&#1080;&#1085;&#1090;&#1077;&#1088;&#1074;&#1072;&#1083;%20(3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ND\AppData\Local\Microsoft\Windows\INetCache\Content.Outlook\M6PL44OD\&#1044;&#1086;&#1074;_&#1080;&#1085;&#1090;&#1077;&#1088;&#1074;&#1072;&#1083;%20(3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invertIfNegative val="0"/>
          <c:cat>
            <c:numLit>
              <c:formatCode>General</c:formatCode>
              <c:ptCount val="2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  <c:pt idx="11">
                <c:v>11</c:v>
              </c:pt>
              <c:pt idx="12">
                <c:v>12</c:v>
              </c:pt>
              <c:pt idx="13">
                <c:v>13</c:v>
              </c:pt>
              <c:pt idx="14">
                <c:v>14</c:v>
              </c:pt>
              <c:pt idx="15">
                <c:v>15</c:v>
              </c:pt>
              <c:pt idx="16">
                <c:v>16</c:v>
              </c:pt>
              <c:pt idx="17">
                <c:v>17</c:v>
              </c:pt>
              <c:pt idx="18">
                <c:v>18</c:v>
              </c:pt>
              <c:pt idx="19">
                <c:v>19</c:v>
              </c:pt>
              <c:pt idx="20">
                <c:v>20</c:v>
              </c:pt>
            </c:numLit>
          </c:cat>
          <c:val>
            <c:numRef>
              <c:f>Лист1!$C$27:$W$27</c:f>
              <c:numCache>
                <c:formatCode>General</c:formatCode>
                <c:ptCount val="21"/>
                <c:pt idx="0">
                  <c:v>0.62</c:v>
                </c:pt>
                <c:pt idx="1">
                  <c:v>1.2</c:v>
                </c:pt>
                <c:pt idx="2">
                  <c:v>1.8</c:v>
                </c:pt>
                <c:pt idx="3">
                  <c:v>2.2999999999999998</c:v>
                </c:pt>
                <c:pt idx="4">
                  <c:v>2.6</c:v>
                </c:pt>
                <c:pt idx="5">
                  <c:v>2.7</c:v>
                </c:pt>
                <c:pt idx="6">
                  <c:v>2.9</c:v>
                </c:pt>
                <c:pt idx="7">
                  <c:v>13.4</c:v>
                </c:pt>
                <c:pt idx="8">
                  <c:v>9.5</c:v>
                </c:pt>
                <c:pt idx="9">
                  <c:v>8.4</c:v>
                </c:pt>
                <c:pt idx="10">
                  <c:v>7.6</c:v>
                </c:pt>
                <c:pt idx="11">
                  <c:v>10.9</c:v>
                </c:pt>
                <c:pt idx="12">
                  <c:v>8.6</c:v>
                </c:pt>
                <c:pt idx="13">
                  <c:v>7.1</c:v>
                </c:pt>
                <c:pt idx="14">
                  <c:v>5.8</c:v>
                </c:pt>
                <c:pt idx="15">
                  <c:v>5.3</c:v>
                </c:pt>
                <c:pt idx="16">
                  <c:v>3.8</c:v>
                </c:pt>
                <c:pt idx="17">
                  <c:v>2.6</c:v>
                </c:pt>
                <c:pt idx="18">
                  <c:v>1.7</c:v>
                </c:pt>
                <c:pt idx="19">
                  <c:v>0.88</c:v>
                </c:pt>
                <c:pt idx="20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35104"/>
        <c:axId val="33271744"/>
      </c:barChart>
      <c:catAx>
        <c:axId val="3633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71744"/>
        <c:crosses val="autoZero"/>
        <c:auto val="1"/>
        <c:lblAlgn val="ctr"/>
        <c:lblOffset val="100"/>
        <c:noMultiLvlLbl val="0"/>
      </c:catAx>
      <c:valAx>
        <c:axId val="33271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3351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335687357521347E-2"/>
          <c:y val="0.42604804444287514"/>
          <c:w val="0.87552537182852141"/>
          <c:h val="0.32252203900521403"/>
        </c:manualLayout>
      </c:layout>
      <c:scatterChart>
        <c:scatterStyle val="lineMarker"/>
        <c:varyColors val="0"/>
        <c:ser>
          <c:idx val="0"/>
          <c:order val="0"/>
          <c:tx>
            <c:strRef>
              <c:f>[Дов_интервал.xlsx]Дов_интервал!$F$7</c:f>
              <c:strCache>
                <c:ptCount val="1"/>
                <c:pt idx="0">
                  <c:v>МАОУ Школа №10 города Белогорск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  <a:alpha val="95000"/>
                </a:schemeClr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[Дов_интервал.xlsx]Дов_интервал!$BE$15:$BG$15</c:f>
              <c:numCache>
                <c:formatCode>General</c:formatCode>
                <c:ptCount val="3"/>
                <c:pt idx="0">
                  <c:v>23.75</c:v>
                </c:pt>
                <c:pt idx="1">
                  <c:v>25.78</c:v>
                </c:pt>
                <c:pt idx="2">
                  <c:v>27.81</c:v>
                </c:pt>
              </c:numCache>
            </c:numRef>
          </c:xVal>
          <c:yVal>
            <c:numRef>
              <c:f>[Дов_интервал.xlsx]Дов_интервал!$BH$14:$BJ$14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[Дов_интервал.xlsx]Дов_интервал!$D$7</c:f>
              <c:strCache>
                <c:ptCount val="1"/>
                <c:pt idx="0">
                  <c:v>Амурская обл.</c:v>
                </c:pt>
              </c:strCache>
            </c:strRef>
          </c:tx>
          <c:spPr>
            <a:ln w="44450" cmpd="sng">
              <a:solidFill>
                <a:schemeClr val="accent2"/>
              </a:solidFill>
              <a:prstDash val="solid"/>
              <a:headEnd type="none"/>
            </a:ln>
          </c:spPr>
          <c:marker>
            <c:symbol val="diamond"/>
            <c:size val="8"/>
            <c:spPr>
              <a:solidFill>
                <a:schemeClr val="accent2"/>
              </a:solidFill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[Дов_интервал.xlsx]Дов_интервал!$BH$15:$BJ$15</c:f>
              <c:numCache>
                <c:formatCode>General</c:formatCode>
                <c:ptCount val="3"/>
                <c:pt idx="0">
                  <c:v>27.17</c:v>
                </c:pt>
                <c:pt idx="1">
                  <c:v>27.32</c:v>
                </c:pt>
                <c:pt idx="2">
                  <c:v>27.47</c:v>
                </c:pt>
              </c:numCache>
            </c:numRef>
          </c:xVal>
          <c:yVal>
            <c:numRef>
              <c:f>[Дов_интервал.xlsx]Дов_интервал!$BK$12:$BM$12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62208"/>
        <c:axId val="92736320"/>
      </c:scatterChart>
      <c:valAx>
        <c:axId val="33062208"/>
        <c:scaling>
          <c:orientation val="minMax"/>
          <c:max val="32"/>
          <c:min val="23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92736320"/>
        <c:crossesAt val="0"/>
        <c:crossBetween val="midCat"/>
        <c:majorUnit val="1"/>
      </c:valAx>
      <c:valAx>
        <c:axId val="92736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062208"/>
        <c:crossesAt val="0"/>
        <c:crossBetween val="midCat"/>
        <c:minorUnit val="1"/>
      </c:valAx>
    </c:plotArea>
    <c:legend>
      <c:legendPos val="r"/>
      <c:layout>
        <c:manualLayout>
          <c:xMode val="edge"/>
          <c:yMode val="edge"/>
          <c:x val="0.1387719066925184"/>
          <c:y val="0.10690716775985346"/>
          <c:w val="0.82463213952651693"/>
          <c:h val="0.2556768894404065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B05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335687357521347E-2"/>
          <c:y val="0.42604804444287514"/>
          <c:w val="0.87552537182852141"/>
          <c:h val="0.32252203900521403"/>
        </c:manualLayout>
      </c:layout>
      <c:scatterChart>
        <c:scatterStyle val="lineMarker"/>
        <c:varyColors val="0"/>
        <c:ser>
          <c:idx val="0"/>
          <c:order val="0"/>
          <c:tx>
            <c:strRef>
              <c:f>[Дов_интервал.xlsx]Дов_интервал!$F$8</c:f>
              <c:strCache>
                <c:ptCount val="1"/>
                <c:pt idx="0">
                  <c:v>МКОУ СОШ п.Ольга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  <a:alpha val="95000"/>
                </a:schemeClr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[Дов_интервал.xlsx]Дов_интервал!$BE$8:$BG$8</c:f>
              <c:numCache>
                <c:formatCode>General</c:formatCode>
                <c:ptCount val="3"/>
                <c:pt idx="0">
                  <c:v>27.24</c:v>
                </c:pt>
                <c:pt idx="1">
                  <c:v>29.05</c:v>
                </c:pt>
                <c:pt idx="2">
                  <c:v>30.87</c:v>
                </c:pt>
              </c:numCache>
            </c:numRef>
          </c:xVal>
          <c:yVal>
            <c:numRef>
              <c:f>[Дов_интервал.xlsx]Дов_интервал!$BH$14:$BJ$14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[Дов_интервал.xlsx]Дов_интервал!$D$8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44450" cmpd="sng">
              <a:solidFill>
                <a:schemeClr val="accent2"/>
              </a:solidFill>
              <a:prstDash val="solid"/>
              <a:headEnd type="none"/>
            </a:ln>
          </c:spPr>
          <c:marker>
            <c:symbol val="diamond"/>
            <c:size val="8"/>
            <c:spPr>
              <a:solidFill>
                <a:schemeClr val="accent2"/>
              </a:solidFill>
            </c:spPr>
          </c:marker>
          <c:dPt>
            <c:idx val="0"/>
            <c:marker>
              <c:symbol val="none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[Дов_интервал.xlsx]Дов_интервал!$BH$8:$BJ$8</c:f>
              <c:numCache>
                <c:formatCode>General</c:formatCode>
                <c:ptCount val="3"/>
                <c:pt idx="0">
                  <c:v>26.45</c:v>
                </c:pt>
                <c:pt idx="1">
                  <c:v>26.56</c:v>
                </c:pt>
                <c:pt idx="2">
                  <c:v>26.66</c:v>
                </c:pt>
              </c:numCache>
            </c:numRef>
          </c:xVal>
          <c:yVal>
            <c:numRef>
              <c:f>[Дов_интервал.xlsx]Дов_интервал!$BK$12:$BM$12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35168"/>
        <c:axId val="92738624"/>
      </c:scatterChart>
      <c:valAx>
        <c:axId val="92735168"/>
        <c:scaling>
          <c:orientation val="minMax"/>
          <c:max val="32"/>
          <c:min val="23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92738624"/>
        <c:crossesAt val="0"/>
        <c:crossBetween val="midCat"/>
        <c:majorUnit val="1"/>
      </c:valAx>
      <c:valAx>
        <c:axId val="927386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2735168"/>
        <c:crossesAt val="0"/>
        <c:crossBetween val="midCat"/>
        <c:minorUnit val="1"/>
      </c:valAx>
    </c:plotArea>
    <c:legend>
      <c:legendPos val="r"/>
      <c:layout>
        <c:manualLayout>
          <c:xMode val="edge"/>
          <c:yMode val="edge"/>
          <c:x val="0.16332787736228541"/>
          <c:y val="8.0095544939451174E-2"/>
          <c:w val="0.52463560088635419"/>
          <c:h val="0.2413701062633731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40795956047179"/>
          <c:y val="0.11789074162571644"/>
          <c:w val="0.76579141624498204"/>
          <c:h val="0.68660404846751433"/>
        </c:manualLayout>
      </c:layout>
      <c:scatterChart>
        <c:scatterStyle val="lineMarker"/>
        <c:varyColors val="0"/>
        <c:ser>
          <c:idx val="0"/>
          <c:order val="0"/>
          <c:tx>
            <c:strRef>
              <c:f>[Ru_ege_gia_рассеяния.xlsx]Ингушетия!$J$1</c:f>
              <c:strCache>
                <c:ptCount val="1"/>
                <c:pt idx="0">
                  <c:v>ГИА_ср.балл</c:v>
                </c:pt>
              </c:strCache>
            </c:strRef>
          </c:tx>
          <c:spPr>
            <a:ln w="28575">
              <a:noFill/>
            </a:ln>
          </c:spPr>
          <c:dPt>
            <c:idx val="26"/>
            <c:marker>
              <c:symbol val="diamond"/>
              <c:size val="12"/>
              <c:spPr>
                <a:solidFill>
                  <a:srgbClr val="FF0000"/>
                </a:solidFill>
              </c:spPr>
            </c:marker>
            <c:bubble3D val="0"/>
          </c:dPt>
          <c:dPt>
            <c:idx val="28"/>
            <c:marker>
              <c:symbol val="diamond"/>
              <c:size val="9"/>
              <c:spPr>
                <a:solidFill>
                  <a:srgbClr val="FF0000"/>
                </a:solidFill>
              </c:spPr>
            </c:marker>
            <c:bubble3D val="0"/>
          </c:dPt>
          <c:dPt>
            <c:idx val="34"/>
            <c:marker>
              <c:symbol val="diamond"/>
              <c:size val="10"/>
              <c:spPr>
                <a:solidFill>
                  <a:srgbClr val="FF0000"/>
                </a:solidFill>
              </c:spPr>
            </c:marker>
            <c:bubble3D val="0"/>
          </c:dPt>
          <c:dPt>
            <c:idx val="40"/>
            <c:marker>
              <c:symbol val="diamond"/>
              <c:size val="9"/>
              <c:spPr>
                <a:solidFill>
                  <a:srgbClr val="FF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c:spPr>
            </c:marker>
            <c:bubble3D val="0"/>
          </c:dPt>
          <c:dPt>
            <c:idx val="44"/>
            <c:marker>
              <c:symbol val="diamond"/>
              <c:size val="9"/>
              <c:spPr>
                <a:solidFill>
                  <a:srgbClr val="FF0000"/>
                </a:solidFill>
              </c:spPr>
            </c:marker>
            <c:bubble3D val="0"/>
          </c:dPt>
          <c:dPt>
            <c:idx val="48"/>
            <c:marker>
              <c:symbol val="diamond"/>
              <c:size val="12"/>
              <c:spPr>
                <a:solidFill>
                  <a:srgbClr val="FF0000"/>
                </a:solidFill>
              </c:spPr>
            </c:marker>
            <c:bubble3D val="0"/>
          </c:dPt>
          <c:dPt>
            <c:idx val="64"/>
            <c:marker>
              <c:symbol val="diamond"/>
              <c:size val="12"/>
              <c:spPr>
                <a:solidFill>
                  <a:srgbClr val="FF0000"/>
                </a:solidFill>
              </c:spPr>
            </c:marker>
            <c:bubble3D val="0"/>
          </c:dPt>
          <c:dPt>
            <c:idx val="75"/>
            <c:marker>
              <c:symbol val="diamond"/>
              <c:size val="9"/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[Ru_ege_gia_рассеяния.xlsx]Ингушетия!$I$2:$I$78</c:f>
              <c:numCache>
                <c:formatCode>General</c:formatCode>
                <c:ptCount val="77"/>
                <c:pt idx="0">
                  <c:v>0.45473684210526316</c:v>
                </c:pt>
                <c:pt idx="1">
                  <c:v>0.32719298245614031</c:v>
                </c:pt>
                <c:pt idx="2">
                  <c:v>0.72105263157894739</c:v>
                </c:pt>
                <c:pt idx="3">
                  <c:v>0.60771929824561399</c:v>
                </c:pt>
                <c:pt idx="4">
                  <c:v>0.61403508771929827</c:v>
                </c:pt>
                <c:pt idx="5">
                  <c:v>0.48912280701754385</c:v>
                </c:pt>
                <c:pt idx="6">
                  <c:v>0.50017543859649127</c:v>
                </c:pt>
                <c:pt idx="7">
                  <c:v>0.59210526315789469</c:v>
                </c:pt>
                <c:pt idx="8">
                  <c:v>0.39877192982456139</c:v>
                </c:pt>
                <c:pt idx="9">
                  <c:v>0.38035087719298244</c:v>
                </c:pt>
                <c:pt idx="10">
                  <c:v>0.61280701754385969</c:v>
                </c:pt>
                <c:pt idx="11">
                  <c:v>0.34842105263157896</c:v>
                </c:pt>
                <c:pt idx="12">
                  <c:v>0.54245614035087719</c:v>
                </c:pt>
                <c:pt idx="13">
                  <c:v>0.59157894736842098</c:v>
                </c:pt>
                <c:pt idx="14">
                  <c:v>0.3454385964912281</c:v>
                </c:pt>
                <c:pt idx="15">
                  <c:v>0.49333333333333335</c:v>
                </c:pt>
                <c:pt idx="16">
                  <c:v>0.5189473684210526</c:v>
                </c:pt>
                <c:pt idx="17">
                  <c:v>0.38894736842105265</c:v>
                </c:pt>
                <c:pt idx="18">
                  <c:v>0.47</c:v>
                </c:pt>
                <c:pt idx="19">
                  <c:v>0.6629824561403509</c:v>
                </c:pt>
                <c:pt idx="20">
                  <c:v>0.56666666666666665</c:v>
                </c:pt>
                <c:pt idx="21">
                  <c:v>0.38035087719298244</c:v>
                </c:pt>
                <c:pt idx="22">
                  <c:v>0.71842105263157896</c:v>
                </c:pt>
                <c:pt idx="23">
                  <c:v>0.64508771929824571</c:v>
                </c:pt>
                <c:pt idx="24">
                  <c:v>0.65877192982456134</c:v>
                </c:pt>
                <c:pt idx="25">
                  <c:v>0.45614035087719296</c:v>
                </c:pt>
                <c:pt idx="26">
                  <c:v>0.25842105263157894</c:v>
                </c:pt>
                <c:pt idx="27">
                  <c:v>0.37210526315789477</c:v>
                </c:pt>
                <c:pt idx="28">
                  <c:v>0.4271929824561404</c:v>
                </c:pt>
                <c:pt idx="29">
                  <c:v>0.48491228070175441</c:v>
                </c:pt>
                <c:pt idx="30">
                  <c:v>0.49684210526315792</c:v>
                </c:pt>
                <c:pt idx="31">
                  <c:v>0.36192982456140349</c:v>
                </c:pt>
                <c:pt idx="32">
                  <c:v>0.52807017543859647</c:v>
                </c:pt>
                <c:pt idx="33">
                  <c:v>0.34052631578947368</c:v>
                </c:pt>
                <c:pt idx="34">
                  <c:v>0.40771929824561398</c:v>
                </c:pt>
                <c:pt idx="35">
                  <c:v>0.39877192982456139</c:v>
                </c:pt>
                <c:pt idx="36">
                  <c:v>0.33070175438596494</c:v>
                </c:pt>
                <c:pt idx="37">
                  <c:v>0.4503508771929825</c:v>
                </c:pt>
                <c:pt idx="38">
                  <c:v>0.29947368421052634</c:v>
                </c:pt>
                <c:pt idx="39">
                  <c:v>0.64122807017543859</c:v>
                </c:pt>
                <c:pt idx="40">
                  <c:v>0.43438596491228071</c:v>
                </c:pt>
                <c:pt idx="41">
                  <c:v>0.5429824561403509</c:v>
                </c:pt>
                <c:pt idx="42">
                  <c:v>0.38456140350877194</c:v>
                </c:pt>
                <c:pt idx="43">
                  <c:v>0.4885964912280702</c:v>
                </c:pt>
                <c:pt idx="44">
                  <c:v>0.4366666666666667</c:v>
                </c:pt>
                <c:pt idx="45">
                  <c:v>0.45719298245614032</c:v>
                </c:pt>
                <c:pt idx="46">
                  <c:v>0.31666666666666665</c:v>
                </c:pt>
                <c:pt idx="47">
                  <c:v>0.2792982456140351</c:v>
                </c:pt>
                <c:pt idx="48">
                  <c:v>0.19912280701754384</c:v>
                </c:pt>
                <c:pt idx="49">
                  <c:v>0.47245614035087719</c:v>
                </c:pt>
                <c:pt idx="50">
                  <c:v>0.53333333333333333</c:v>
                </c:pt>
                <c:pt idx="51">
                  <c:v>0.39807017543859652</c:v>
                </c:pt>
                <c:pt idx="52">
                  <c:v>0.46491228070175439</c:v>
                </c:pt>
                <c:pt idx="53">
                  <c:v>0.45614035087719296</c:v>
                </c:pt>
                <c:pt idx="54">
                  <c:v>0.63017543859649128</c:v>
                </c:pt>
                <c:pt idx="55">
                  <c:v>0.50140350877192974</c:v>
                </c:pt>
                <c:pt idx="56">
                  <c:v>0.57456140350877194</c:v>
                </c:pt>
                <c:pt idx="57">
                  <c:v>0.54122807017543861</c:v>
                </c:pt>
                <c:pt idx="58">
                  <c:v>0.47245614035087719</c:v>
                </c:pt>
                <c:pt idx="59">
                  <c:v>0.52929824561403516</c:v>
                </c:pt>
                <c:pt idx="60">
                  <c:v>0.42403508771929826</c:v>
                </c:pt>
                <c:pt idx="61">
                  <c:v>0.44894736842105265</c:v>
                </c:pt>
                <c:pt idx="62">
                  <c:v>0.38087719298245615</c:v>
                </c:pt>
                <c:pt idx="63">
                  <c:v>0.26456140350877194</c:v>
                </c:pt>
                <c:pt idx="64">
                  <c:v>0.27964912280701754</c:v>
                </c:pt>
                <c:pt idx="65">
                  <c:v>0.52298245614035088</c:v>
                </c:pt>
                <c:pt idx="66">
                  <c:v>0.4517543859649123</c:v>
                </c:pt>
                <c:pt idx="67">
                  <c:v>0.60561403508771938</c:v>
                </c:pt>
                <c:pt idx="68">
                  <c:v>0.54789473684210532</c:v>
                </c:pt>
                <c:pt idx="69">
                  <c:v>0.57105263157894737</c:v>
                </c:pt>
                <c:pt idx="70">
                  <c:v>0.45192982456140351</c:v>
                </c:pt>
                <c:pt idx="71">
                  <c:v>0.62175438596491228</c:v>
                </c:pt>
                <c:pt idx="72">
                  <c:v>0.51385964912280702</c:v>
                </c:pt>
                <c:pt idx="73">
                  <c:v>0.53842105263157902</c:v>
                </c:pt>
                <c:pt idx="74">
                  <c:v>0.57894736842105265</c:v>
                </c:pt>
                <c:pt idx="75">
                  <c:v>0.51456140350877189</c:v>
                </c:pt>
                <c:pt idx="76">
                  <c:v>0.49912280701754386</c:v>
                </c:pt>
              </c:numCache>
            </c:numRef>
          </c:xVal>
          <c:yVal>
            <c:numRef>
              <c:f>[Ru_ege_gia_рассеяния.xlsx]Ингушетия!$J$2:$J$78</c:f>
              <c:numCache>
                <c:formatCode>General</c:formatCode>
                <c:ptCount val="77"/>
                <c:pt idx="0">
                  <c:v>0.6</c:v>
                </c:pt>
                <c:pt idx="1">
                  <c:v>0.55487179487179483</c:v>
                </c:pt>
                <c:pt idx="2">
                  <c:v>0.76692307692307693</c:v>
                </c:pt>
                <c:pt idx="3">
                  <c:v>0.67564102564102568</c:v>
                </c:pt>
                <c:pt idx="4">
                  <c:v>0.78538461538461535</c:v>
                </c:pt>
                <c:pt idx="5">
                  <c:v>0.64128205128205129</c:v>
                </c:pt>
                <c:pt idx="6">
                  <c:v>0.66871794871794865</c:v>
                </c:pt>
                <c:pt idx="7">
                  <c:v>0.58615384615384614</c:v>
                </c:pt>
                <c:pt idx="8">
                  <c:v>0.58974358974358976</c:v>
                </c:pt>
                <c:pt idx="9">
                  <c:v>0.57615384615384613</c:v>
                </c:pt>
                <c:pt idx="10">
                  <c:v>0.73384615384615393</c:v>
                </c:pt>
                <c:pt idx="11">
                  <c:v>0.59307692307692306</c:v>
                </c:pt>
                <c:pt idx="12">
                  <c:v>0.60179487179487179</c:v>
                </c:pt>
                <c:pt idx="13">
                  <c:v>0.54615384615384621</c:v>
                </c:pt>
                <c:pt idx="14">
                  <c:v>0.57051282051282048</c:v>
                </c:pt>
                <c:pt idx="15">
                  <c:v>0.58051282051282049</c:v>
                </c:pt>
                <c:pt idx="16">
                  <c:v>0.50974358974358969</c:v>
                </c:pt>
                <c:pt idx="17">
                  <c:v>0.48384615384615387</c:v>
                </c:pt>
                <c:pt idx="18">
                  <c:v>0.59641025641025647</c:v>
                </c:pt>
                <c:pt idx="19">
                  <c:v>0.6166666666666667</c:v>
                </c:pt>
                <c:pt idx="20">
                  <c:v>0.57025641025641016</c:v>
                </c:pt>
                <c:pt idx="21">
                  <c:v>0.58589743589743593</c:v>
                </c:pt>
                <c:pt idx="22">
                  <c:v>0.78</c:v>
                </c:pt>
                <c:pt idx="23">
                  <c:v>0.72487179487179487</c:v>
                </c:pt>
                <c:pt idx="24">
                  <c:v>0.59897435897435891</c:v>
                </c:pt>
                <c:pt idx="25">
                  <c:v>0.80564102564102569</c:v>
                </c:pt>
                <c:pt idx="26">
                  <c:v>0.70641025641025645</c:v>
                </c:pt>
                <c:pt idx="27">
                  <c:v>0.64461538461538459</c:v>
                </c:pt>
                <c:pt idx="28">
                  <c:v>0.62282051282051276</c:v>
                </c:pt>
                <c:pt idx="29">
                  <c:v>0.73743589743589744</c:v>
                </c:pt>
                <c:pt idx="30">
                  <c:v>0.66410256410256407</c:v>
                </c:pt>
                <c:pt idx="31">
                  <c:v>0.67153846153846153</c:v>
                </c:pt>
                <c:pt idx="32">
                  <c:v>0.6</c:v>
                </c:pt>
                <c:pt idx="33">
                  <c:v>0.70153846153846156</c:v>
                </c:pt>
                <c:pt idx="34">
                  <c:v>0.60282051282051285</c:v>
                </c:pt>
                <c:pt idx="35">
                  <c:v>0.7007692307692307</c:v>
                </c:pt>
                <c:pt idx="36">
                  <c:v>0.67692307692307685</c:v>
                </c:pt>
                <c:pt idx="37">
                  <c:v>0.67820512820512824</c:v>
                </c:pt>
                <c:pt idx="38">
                  <c:v>0.59435897435897433</c:v>
                </c:pt>
                <c:pt idx="39">
                  <c:v>0.7202564102564103</c:v>
                </c:pt>
                <c:pt idx="40">
                  <c:v>0.62641025641025638</c:v>
                </c:pt>
                <c:pt idx="41">
                  <c:v>0.61025641025641031</c:v>
                </c:pt>
                <c:pt idx="42">
                  <c:v>0.58384615384615379</c:v>
                </c:pt>
                <c:pt idx="43">
                  <c:v>0.65923076923076929</c:v>
                </c:pt>
                <c:pt idx="44">
                  <c:v>0.58846153846153848</c:v>
                </c:pt>
                <c:pt idx="45">
                  <c:v>0.58641025641025646</c:v>
                </c:pt>
                <c:pt idx="46">
                  <c:v>0.5082051282051282</c:v>
                </c:pt>
                <c:pt idx="47">
                  <c:v>0.49538461538461537</c:v>
                </c:pt>
                <c:pt idx="48">
                  <c:v>0.51769230769230767</c:v>
                </c:pt>
                <c:pt idx="49">
                  <c:v>0.59897435897435891</c:v>
                </c:pt>
                <c:pt idx="50">
                  <c:v>0.55999999999999994</c:v>
                </c:pt>
                <c:pt idx="51">
                  <c:v>0.60487179487179488</c:v>
                </c:pt>
                <c:pt idx="52">
                  <c:v>0.56461538461538463</c:v>
                </c:pt>
                <c:pt idx="53">
                  <c:v>0.6448717948717948</c:v>
                </c:pt>
                <c:pt idx="54">
                  <c:v>0.68820512820512825</c:v>
                </c:pt>
                <c:pt idx="55">
                  <c:v>0.64666666666666661</c:v>
                </c:pt>
                <c:pt idx="56">
                  <c:v>0.68666666666666665</c:v>
                </c:pt>
                <c:pt idx="57">
                  <c:v>0.70384615384615379</c:v>
                </c:pt>
                <c:pt idx="58">
                  <c:v>0.65641025641025641</c:v>
                </c:pt>
                <c:pt idx="59">
                  <c:v>0.70153846153846156</c:v>
                </c:pt>
                <c:pt idx="60">
                  <c:v>0.75</c:v>
                </c:pt>
                <c:pt idx="61">
                  <c:v>0.62153846153846148</c:v>
                </c:pt>
                <c:pt idx="62">
                  <c:v>0.56641025641025644</c:v>
                </c:pt>
                <c:pt idx="63">
                  <c:v>0.69358974358974357</c:v>
                </c:pt>
                <c:pt idx="64">
                  <c:v>0.72487179487179487</c:v>
                </c:pt>
                <c:pt idx="65">
                  <c:v>0.67948717948717952</c:v>
                </c:pt>
                <c:pt idx="66">
                  <c:v>0.82666666666666677</c:v>
                </c:pt>
                <c:pt idx="67">
                  <c:v>0.69666666666666666</c:v>
                </c:pt>
                <c:pt idx="68">
                  <c:v>0.62923076923076926</c:v>
                </c:pt>
                <c:pt idx="69">
                  <c:v>0.70487179487179485</c:v>
                </c:pt>
                <c:pt idx="70">
                  <c:v>0.70641025641025645</c:v>
                </c:pt>
                <c:pt idx="71">
                  <c:v>0.67307692307692313</c:v>
                </c:pt>
                <c:pt idx="72">
                  <c:v>0.74025641025641031</c:v>
                </c:pt>
                <c:pt idx="73">
                  <c:v>0.68717948717948718</c:v>
                </c:pt>
                <c:pt idx="74">
                  <c:v>0.77358974358974364</c:v>
                </c:pt>
                <c:pt idx="75">
                  <c:v>0.7056410256410256</c:v>
                </c:pt>
                <c:pt idx="76">
                  <c:v>0.64564102564102566</c:v>
                </c:pt>
              </c:numCache>
            </c:numRef>
          </c:yVal>
          <c:smooth val="0"/>
        </c:ser>
        <c:ser>
          <c:idx val="3"/>
          <c:order val="1"/>
          <c:spPr>
            <a:ln w="12700">
              <a:solidFill>
                <a:schemeClr val="tx1"/>
              </a:solidFill>
            </a:ln>
          </c:spPr>
          <c:dPt>
            <c:idx val="0"/>
            <c:marker>
              <c:symbol val="none"/>
            </c:marker>
            <c:bubble3D val="0"/>
          </c:dPt>
          <c:dPt>
            <c:idx val="1"/>
            <c:bubble3D val="0"/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[Ru_ege_gia_рассеяния.xlsx]Ингушетия!$M$10:$N$10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[Ru_ege_gia_рассеяния.xlsx]Ингушетия!$M$11:$N$11</c:f>
              <c:numCache>
                <c:formatCode>General</c:formatCode>
                <c:ptCount val="2"/>
                <c:pt idx="0">
                  <c:v>0.19999999999999996</c:v>
                </c:pt>
                <c:pt idx="1">
                  <c:v>1.2</c:v>
                </c:pt>
              </c:numCache>
            </c:numRef>
          </c:yVal>
          <c:smooth val="0"/>
        </c:ser>
        <c:ser>
          <c:idx val="1"/>
          <c:order val="2"/>
          <c:spPr>
            <a:ln w="127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1"/>
            <c:bubble3D val="0"/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[Ru_ege_gia_рассеяния.xlsx]Ингушетия!$O$10:$P$10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[Ru_ege_gia_рассеяния.xlsx]Ингушетия!$O$11:$P$11</c:f>
              <c:numCache>
                <c:formatCode>General</c:formatCode>
                <c:ptCount val="2"/>
                <c:pt idx="0">
                  <c:v>-0.19999999999999996</c:v>
                </c:pt>
                <c:pt idx="1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40928"/>
        <c:axId val="91553792"/>
      </c:scatterChart>
      <c:valAx>
        <c:axId val="92740928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1" i="0" u="none" strike="noStrike" baseline="0">
                    <a:effectLst/>
                  </a:rPr>
                  <a:t>Средний % выполнения </a:t>
                </a:r>
                <a:r>
                  <a:rPr lang="ru-RU" sz="1400"/>
                  <a:t>ЕГЭ</a:t>
                </a:r>
              </a:p>
            </c:rich>
          </c:tx>
          <c:layout>
            <c:manualLayout>
              <c:xMode val="edge"/>
              <c:yMode val="edge"/>
              <c:x val="0.26345997979128716"/>
              <c:y val="0.8924315044923855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91553792"/>
        <c:crosses val="autoZero"/>
        <c:crossBetween val="midCat"/>
        <c:minorUnit val="0.5"/>
      </c:valAx>
      <c:valAx>
        <c:axId val="91553792"/>
        <c:scaling>
          <c:orientation val="minMax"/>
          <c:max val="1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Средний % выполнения ОГЭ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92740928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61406922036842"/>
          <c:y val="0.13389835817062246"/>
          <c:w val="0.73145042184412268"/>
          <c:h val="0.68661044585289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[Ru_ege_gia_рассеяния.xlsx]Кострома!$N$1</c:f>
              <c:strCache>
                <c:ptCount val="1"/>
                <c:pt idx="0">
                  <c:v>ОГЭ_ср.балл</c:v>
                </c:pt>
              </c:strCache>
            </c:strRef>
          </c:tx>
          <c:spPr>
            <a:ln w="28575">
              <a:noFill/>
            </a:ln>
          </c:spPr>
          <c:xVal>
            <c:numRef>
              <c:f>[Ru_ege_gia_рассеяния.xlsx]Кострома!$M$2:$M$146</c:f>
              <c:numCache>
                <c:formatCode>General</c:formatCode>
                <c:ptCount val="145"/>
                <c:pt idx="0">
                  <c:v>0.7382456140350877</c:v>
                </c:pt>
                <c:pt idx="1">
                  <c:v>0.81912280701754381</c:v>
                </c:pt>
                <c:pt idx="2">
                  <c:v>0.7254385964912281</c:v>
                </c:pt>
                <c:pt idx="3">
                  <c:v>0.74315789473684213</c:v>
                </c:pt>
                <c:pt idx="4">
                  <c:v>0.8085964912280702</c:v>
                </c:pt>
                <c:pt idx="5">
                  <c:v>0.79736842105263162</c:v>
                </c:pt>
                <c:pt idx="6">
                  <c:v>0.74228070175438599</c:v>
                </c:pt>
                <c:pt idx="7">
                  <c:v>0.64912280701754388</c:v>
                </c:pt>
                <c:pt idx="8">
                  <c:v>0.80894736842105264</c:v>
                </c:pt>
                <c:pt idx="9">
                  <c:v>0.64912280701754388</c:v>
                </c:pt>
                <c:pt idx="10">
                  <c:v>0.51614035087719301</c:v>
                </c:pt>
                <c:pt idx="11">
                  <c:v>0.86578947368421055</c:v>
                </c:pt>
                <c:pt idx="12">
                  <c:v>0.82894736842105265</c:v>
                </c:pt>
                <c:pt idx="13">
                  <c:v>0.78421052631578947</c:v>
                </c:pt>
                <c:pt idx="14">
                  <c:v>0.70912280701754393</c:v>
                </c:pt>
                <c:pt idx="15">
                  <c:v>0.78526315789473677</c:v>
                </c:pt>
                <c:pt idx="16">
                  <c:v>0.74438596491228071</c:v>
                </c:pt>
                <c:pt idx="17">
                  <c:v>0.62438596491228071</c:v>
                </c:pt>
                <c:pt idx="18">
                  <c:v>0.76350877192982458</c:v>
                </c:pt>
                <c:pt idx="19">
                  <c:v>0.7371929824561404</c:v>
                </c:pt>
                <c:pt idx="20">
                  <c:v>0.73614035087719298</c:v>
                </c:pt>
                <c:pt idx="21">
                  <c:v>0.69035087719298249</c:v>
                </c:pt>
                <c:pt idx="22">
                  <c:v>0.85929824561403501</c:v>
                </c:pt>
                <c:pt idx="23">
                  <c:v>0.69526315789473692</c:v>
                </c:pt>
                <c:pt idx="24">
                  <c:v>0.76350877192982458</c:v>
                </c:pt>
                <c:pt idx="25">
                  <c:v>0.71456140350877184</c:v>
                </c:pt>
                <c:pt idx="26">
                  <c:v>0.78421052631578947</c:v>
                </c:pt>
                <c:pt idx="27">
                  <c:v>0.80561403508771934</c:v>
                </c:pt>
                <c:pt idx="28">
                  <c:v>0.75157894736842112</c:v>
                </c:pt>
                <c:pt idx="29">
                  <c:v>0.77157894736842103</c:v>
                </c:pt>
                <c:pt idx="30">
                  <c:v>0.65438596491228063</c:v>
                </c:pt>
                <c:pt idx="31">
                  <c:v>0.85122807017543867</c:v>
                </c:pt>
                <c:pt idx="32">
                  <c:v>0.69035087719298249</c:v>
                </c:pt>
                <c:pt idx="33">
                  <c:v>0.70771929824561408</c:v>
                </c:pt>
                <c:pt idx="34">
                  <c:v>0.64035087719298245</c:v>
                </c:pt>
                <c:pt idx="35">
                  <c:v>0.86175438596491227</c:v>
                </c:pt>
                <c:pt idx="37">
                  <c:v>0.55877192982456148</c:v>
                </c:pt>
                <c:pt idx="38">
                  <c:v>0.71122807017543854</c:v>
                </c:pt>
                <c:pt idx="39">
                  <c:v>0.72315789473684211</c:v>
                </c:pt>
                <c:pt idx="40">
                  <c:v>0.63684210526315788</c:v>
                </c:pt>
                <c:pt idx="41">
                  <c:v>0.75578947368421046</c:v>
                </c:pt>
                <c:pt idx="42">
                  <c:v>0.6914035087719298</c:v>
                </c:pt>
                <c:pt idx="43">
                  <c:v>0.72</c:v>
                </c:pt>
                <c:pt idx="44">
                  <c:v>0.77017543859649118</c:v>
                </c:pt>
                <c:pt idx="45">
                  <c:v>0.78</c:v>
                </c:pt>
                <c:pt idx="46">
                  <c:v>0.69596491228070179</c:v>
                </c:pt>
                <c:pt idx="47">
                  <c:v>0.67280701754385963</c:v>
                </c:pt>
                <c:pt idx="48">
                  <c:v>0.75649122807017544</c:v>
                </c:pt>
                <c:pt idx="49">
                  <c:v>0.6043859649122808</c:v>
                </c:pt>
                <c:pt idx="50">
                  <c:v>0.75824561403508772</c:v>
                </c:pt>
                <c:pt idx="52">
                  <c:v>0.73456140350877186</c:v>
                </c:pt>
                <c:pt idx="53">
                  <c:v>0.76263157894736844</c:v>
                </c:pt>
                <c:pt idx="54">
                  <c:v>0.74719298245614041</c:v>
                </c:pt>
                <c:pt idx="55">
                  <c:v>0.65719298245614033</c:v>
                </c:pt>
                <c:pt idx="56">
                  <c:v>0.75087719298245614</c:v>
                </c:pt>
                <c:pt idx="57">
                  <c:v>0.86140350877192984</c:v>
                </c:pt>
                <c:pt idx="61">
                  <c:v>0.75315789473684214</c:v>
                </c:pt>
                <c:pt idx="62">
                  <c:v>0.70070175438596483</c:v>
                </c:pt>
                <c:pt idx="65">
                  <c:v>0.67789473684210533</c:v>
                </c:pt>
                <c:pt idx="66">
                  <c:v>0.64491228070175433</c:v>
                </c:pt>
                <c:pt idx="67">
                  <c:v>0.73789473684210527</c:v>
                </c:pt>
                <c:pt idx="68">
                  <c:v>0.743859649122807</c:v>
                </c:pt>
                <c:pt idx="69">
                  <c:v>0.75701754385964914</c:v>
                </c:pt>
                <c:pt idx="70">
                  <c:v>0.77578947368421047</c:v>
                </c:pt>
                <c:pt idx="71">
                  <c:v>0.78333333333333333</c:v>
                </c:pt>
                <c:pt idx="72">
                  <c:v>0.65666666666666662</c:v>
                </c:pt>
                <c:pt idx="78">
                  <c:v>0.69263157894736838</c:v>
                </c:pt>
                <c:pt idx="86">
                  <c:v>0.74964912280701745</c:v>
                </c:pt>
                <c:pt idx="88">
                  <c:v>0.77561403508771931</c:v>
                </c:pt>
                <c:pt idx="91">
                  <c:v>0.7192982456140351</c:v>
                </c:pt>
                <c:pt idx="92">
                  <c:v>0.7689473684210526</c:v>
                </c:pt>
                <c:pt idx="95">
                  <c:v>0.69035087719298249</c:v>
                </c:pt>
                <c:pt idx="100">
                  <c:v>0.65877192982456134</c:v>
                </c:pt>
                <c:pt idx="101">
                  <c:v>0.74175438596491228</c:v>
                </c:pt>
                <c:pt idx="104">
                  <c:v>0.6819298245614035</c:v>
                </c:pt>
                <c:pt idx="105">
                  <c:v>0.6194736842105264</c:v>
                </c:pt>
                <c:pt idx="106">
                  <c:v>0.65877192982456134</c:v>
                </c:pt>
                <c:pt idx="115">
                  <c:v>0.64035087719298245</c:v>
                </c:pt>
                <c:pt idx="118">
                  <c:v>0.70087719298245621</c:v>
                </c:pt>
                <c:pt idx="119">
                  <c:v>0.78175438596491231</c:v>
                </c:pt>
                <c:pt idx="125">
                  <c:v>0.73596491228070182</c:v>
                </c:pt>
                <c:pt idx="127">
                  <c:v>0.70245614035087722</c:v>
                </c:pt>
                <c:pt idx="128">
                  <c:v>0.78473684210526307</c:v>
                </c:pt>
                <c:pt idx="129">
                  <c:v>0.73912280701754396</c:v>
                </c:pt>
                <c:pt idx="131">
                  <c:v>0.72666666666666668</c:v>
                </c:pt>
                <c:pt idx="134">
                  <c:v>0.73684210526315785</c:v>
                </c:pt>
                <c:pt idx="136">
                  <c:v>0.72701754385964912</c:v>
                </c:pt>
                <c:pt idx="144">
                  <c:v>0.54526315789473678</c:v>
                </c:pt>
              </c:numCache>
            </c:numRef>
          </c:xVal>
          <c:yVal>
            <c:numRef>
              <c:f>[Ru_ege_gia_рассеяния.xlsx]Кострома!$N$2:$N$146</c:f>
              <c:numCache>
                <c:formatCode>General</c:formatCode>
                <c:ptCount val="145"/>
                <c:pt idx="0">
                  <c:v>0.73282051282051275</c:v>
                </c:pt>
                <c:pt idx="1">
                  <c:v>0.6858974358974359</c:v>
                </c:pt>
                <c:pt idx="2">
                  <c:v>0.77102564102564108</c:v>
                </c:pt>
                <c:pt idx="3">
                  <c:v>0.77358974358974364</c:v>
                </c:pt>
                <c:pt idx="4">
                  <c:v>0.7648717948717948</c:v>
                </c:pt>
                <c:pt idx="5">
                  <c:v>0.71102564102564103</c:v>
                </c:pt>
                <c:pt idx="6">
                  <c:v>0.73230769230769233</c:v>
                </c:pt>
                <c:pt idx="7">
                  <c:v>0.68487179487179495</c:v>
                </c:pt>
                <c:pt idx="8">
                  <c:v>0.77871794871794875</c:v>
                </c:pt>
                <c:pt idx="9">
                  <c:v>0.6512820512820513</c:v>
                </c:pt>
                <c:pt idx="10">
                  <c:v>0.65512820512820513</c:v>
                </c:pt>
                <c:pt idx="11">
                  <c:v>0.86487179487179477</c:v>
                </c:pt>
                <c:pt idx="12">
                  <c:v>0.86692307692307702</c:v>
                </c:pt>
                <c:pt idx="13">
                  <c:v>0.73564102564102563</c:v>
                </c:pt>
                <c:pt idx="14">
                  <c:v>0.72794871794871796</c:v>
                </c:pt>
                <c:pt idx="15">
                  <c:v>0.79820512820512823</c:v>
                </c:pt>
                <c:pt idx="16">
                  <c:v>0.74487179487179489</c:v>
                </c:pt>
                <c:pt idx="17">
                  <c:v>0.78871794871794876</c:v>
                </c:pt>
                <c:pt idx="18">
                  <c:v>0.76435897435897437</c:v>
                </c:pt>
                <c:pt idx="19">
                  <c:v>0.87461538461538457</c:v>
                </c:pt>
                <c:pt idx="20">
                  <c:v>0.73666666666666669</c:v>
                </c:pt>
                <c:pt idx="21">
                  <c:v>0.78179487179487173</c:v>
                </c:pt>
                <c:pt idx="22">
                  <c:v>0.87076923076923074</c:v>
                </c:pt>
                <c:pt idx="23">
                  <c:v>0.66974358974358972</c:v>
                </c:pt>
                <c:pt idx="24">
                  <c:v>0.79384615384615387</c:v>
                </c:pt>
                <c:pt idx="25">
                  <c:v>0.70128205128205134</c:v>
                </c:pt>
                <c:pt idx="26">
                  <c:v>0.81589743589743591</c:v>
                </c:pt>
                <c:pt idx="27">
                  <c:v>0.80820512820512824</c:v>
                </c:pt>
                <c:pt idx="28">
                  <c:v>0.79743589743589749</c:v>
                </c:pt>
                <c:pt idx="29">
                  <c:v>0.82051282051282048</c:v>
                </c:pt>
                <c:pt idx="30">
                  <c:v>0.76282051282051277</c:v>
                </c:pt>
                <c:pt idx="31">
                  <c:v>0.79871794871794866</c:v>
                </c:pt>
                <c:pt idx="32">
                  <c:v>0.70948717948717954</c:v>
                </c:pt>
                <c:pt idx="33">
                  <c:v>0.7943589743589744</c:v>
                </c:pt>
                <c:pt idx="34">
                  <c:v>0.72384615384615381</c:v>
                </c:pt>
                <c:pt idx="35">
                  <c:v>0.87897435897435905</c:v>
                </c:pt>
                <c:pt idx="37">
                  <c:v>0.67230769230769227</c:v>
                </c:pt>
                <c:pt idx="38">
                  <c:v>0.76692307692307693</c:v>
                </c:pt>
                <c:pt idx="39">
                  <c:v>0.82923076923076933</c:v>
                </c:pt>
                <c:pt idx="40">
                  <c:v>0.62076923076923074</c:v>
                </c:pt>
                <c:pt idx="41">
                  <c:v>0.77076923076923076</c:v>
                </c:pt>
                <c:pt idx="42">
                  <c:v>0.82692307692307687</c:v>
                </c:pt>
                <c:pt idx="43">
                  <c:v>0.75102564102564096</c:v>
                </c:pt>
                <c:pt idx="44">
                  <c:v>0.77769230769230768</c:v>
                </c:pt>
                <c:pt idx="45">
                  <c:v>0.83641025641025635</c:v>
                </c:pt>
                <c:pt idx="46">
                  <c:v>0.74128205128205127</c:v>
                </c:pt>
                <c:pt idx="47">
                  <c:v>0.71076923076923071</c:v>
                </c:pt>
                <c:pt idx="48">
                  <c:v>0.74128205128205127</c:v>
                </c:pt>
                <c:pt idx="49">
                  <c:v>0.70358974358974358</c:v>
                </c:pt>
                <c:pt idx="50">
                  <c:v>0.73256410256410254</c:v>
                </c:pt>
                <c:pt idx="52">
                  <c:v>0.75692307692307692</c:v>
                </c:pt>
                <c:pt idx="53">
                  <c:v>0.74128205128205127</c:v>
                </c:pt>
                <c:pt idx="54">
                  <c:v>0.77025641025641023</c:v>
                </c:pt>
                <c:pt idx="55">
                  <c:v>0.7302564102564103</c:v>
                </c:pt>
                <c:pt idx="56">
                  <c:v>0.68769230769230771</c:v>
                </c:pt>
                <c:pt idx="57">
                  <c:v>0.87871794871794884</c:v>
                </c:pt>
                <c:pt idx="61">
                  <c:v>0.76923076923076927</c:v>
                </c:pt>
                <c:pt idx="62">
                  <c:v>0.7171794871794871</c:v>
                </c:pt>
                <c:pt idx="65">
                  <c:v>0.69487179487179496</c:v>
                </c:pt>
                <c:pt idx="66">
                  <c:v>0.70051282051282049</c:v>
                </c:pt>
                <c:pt idx="67">
                  <c:v>0.80512820512820504</c:v>
                </c:pt>
                <c:pt idx="68">
                  <c:v>0.75358974358974362</c:v>
                </c:pt>
                <c:pt idx="69">
                  <c:v>0.7056410256410256</c:v>
                </c:pt>
                <c:pt idx="70">
                  <c:v>0.76820512820512821</c:v>
                </c:pt>
                <c:pt idx="71">
                  <c:v>0.70615384615384613</c:v>
                </c:pt>
                <c:pt idx="72">
                  <c:v>0.67179487179487174</c:v>
                </c:pt>
                <c:pt idx="78">
                  <c:v>0.79897435897435898</c:v>
                </c:pt>
                <c:pt idx="86">
                  <c:v>0.73102564102564105</c:v>
                </c:pt>
                <c:pt idx="88">
                  <c:v>0.77923076923076928</c:v>
                </c:pt>
                <c:pt idx="91">
                  <c:v>0.77102564102564108</c:v>
                </c:pt>
                <c:pt idx="92">
                  <c:v>0.84487179487179498</c:v>
                </c:pt>
                <c:pt idx="95">
                  <c:v>0.69487179487179496</c:v>
                </c:pt>
                <c:pt idx="100">
                  <c:v>0.77666666666666662</c:v>
                </c:pt>
                <c:pt idx="101">
                  <c:v>0.68205128205128207</c:v>
                </c:pt>
                <c:pt idx="104">
                  <c:v>0.77025641025641023</c:v>
                </c:pt>
                <c:pt idx="105">
                  <c:v>0.69538461538461538</c:v>
                </c:pt>
                <c:pt idx="106">
                  <c:v>0.69641025641025645</c:v>
                </c:pt>
                <c:pt idx="115">
                  <c:v>0.69230769230769229</c:v>
                </c:pt>
                <c:pt idx="118">
                  <c:v>0.80153846153846153</c:v>
                </c:pt>
                <c:pt idx="119">
                  <c:v>0.80153846153846153</c:v>
                </c:pt>
                <c:pt idx="125">
                  <c:v>0.74461538461538457</c:v>
                </c:pt>
                <c:pt idx="127">
                  <c:v>0.77538461538461534</c:v>
                </c:pt>
                <c:pt idx="128">
                  <c:v>0.75076923076923074</c:v>
                </c:pt>
                <c:pt idx="129">
                  <c:v>0.78076923076923077</c:v>
                </c:pt>
                <c:pt idx="131">
                  <c:v>0.72205128205128211</c:v>
                </c:pt>
                <c:pt idx="134">
                  <c:v>0.67102564102564111</c:v>
                </c:pt>
                <c:pt idx="136">
                  <c:v>0.76846153846153842</c:v>
                </c:pt>
                <c:pt idx="144">
                  <c:v>0.39512820512820512</c:v>
                </c:pt>
              </c:numCache>
            </c:numRef>
          </c:yVal>
          <c:smooth val="0"/>
        </c:ser>
        <c:ser>
          <c:idx val="1"/>
          <c:order val="1"/>
          <c:spPr>
            <a:ln w="9525" cmpd="sng">
              <a:solidFill>
                <a:schemeClr val="tx1">
                  <a:shade val="95000"/>
                  <a:satMod val="105000"/>
                </a:schemeClr>
              </a:solidFill>
            </a:ln>
          </c:spPr>
          <c:marker>
            <c:symbol val="none"/>
          </c:marker>
          <c:dPt>
            <c:idx val="1"/>
            <c:bubble3D val="0"/>
            <c:spPr>
              <a:ln w="19050" cmpd="sng">
                <a:solidFill>
                  <a:schemeClr val="tx1">
                    <a:shade val="95000"/>
                    <a:satMod val="105000"/>
                  </a:schemeClr>
                </a:solidFill>
                <a:prstDash val="sysDash"/>
              </a:ln>
            </c:spPr>
          </c:dPt>
          <c:xVal>
            <c:numRef>
              <c:f>[Ru_ege_gia_рассеяния.xlsx]Кострома!$R$9:$S$9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[Ru_ege_gia_рассеяния.xlsx]Кострома!$R$10:$S$10</c:f>
              <c:numCache>
                <c:formatCode>General</c:formatCode>
                <c:ptCount val="2"/>
                <c:pt idx="0">
                  <c:v>0.19999999999999996</c:v>
                </c:pt>
                <c:pt idx="1">
                  <c:v>1.2</c:v>
                </c:pt>
              </c:numCache>
            </c:numRef>
          </c:yVal>
          <c:smooth val="0"/>
        </c:ser>
        <c:ser>
          <c:idx val="3"/>
          <c:order val="2"/>
          <c:spPr>
            <a:ln w="28575">
              <a:noFill/>
            </a:ln>
          </c:spPr>
          <c:dPt>
            <c:idx val="0"/>
            <c:marker>
              <c:symbol val="none"/>
            </c:marker>
            <c:bubble3D val="0"/>
          </c:dPt>
          <c:xVal>
            <c:numRef>
              <c:f>[Ru_ege_gia_рассеяния.xlsx]Кострома!$R$9:$S$9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[Ru_ege_gia_рассеяния.xlsx]Кострома!$R$10:$S$10</c:f>
              <c:numCache>
                <c:formatCode>General</c:formatCode>
                <c:ptCount val="2"/>
                <c:pt idx="0">
                  <c:v>0.19999999999999996</c:v>
                </c:pt>
                <c:pt idx="1">
                  <c:v>1.2</c:v>
                </c:pt>
              </c:numCache>
            </c:numRef>
          </c:yVal>
          <c:smooth val="0"/>
        </c:ser>
        <c:ser>
          <c:idx val="4"/>
          <c:order val="3"/>
          <c:spPr>
            <a:ln w="12700">
              <a:solidFill>
                <a:schemeClr val="tx1"/>
              </a:solidFill>
              <a:prstDash val="sysDot"/>
            </a:ln>
          </c:spPr>
          <c:dPt>
            <c:idx val="1"/>
            <c:marker>
              <c:symbol val="none"/>
            </c:marker>
            <c:bubble3D val="0"/>
            <c:spPr>
              <a:ln w="19050">
                <a:solidFill>
                  <a:schemeClr val="tx1"/>
                </a:solidFill>
                <a:prstDash val="sysDash"/>
              </a:ln>
            </c:spPr>
          </c:dPt>
          <c:xVal>
            <c:numRef>
              <c:f>[Ru_ege_gia_рассеяния.xlsx]Кострома!$T$9:$U$9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[Ru_ege_gia_рассеяния.xlsx]Кострома!$T$10:$U$10</c:f>
              <c:numCache>
                <c:formatCode>General</c:formatCode>
                <c:ptCount val="2"/>
                <c:pt idx="0">
                  <c:v>-0.19999999999999996</c:v>
                </c:pt>
                <c:pt idx="1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55520"/>
        <c:axId val="91556096"/>
      </c:scatterChart>
      <c:valAx>
        <c:axId val="91555520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1" i="0" u="none" strike="noStrike" baseline="0">
                    <a:effectLst/>
                  </a:rPr>
                  <a:t>Средний % выполнения </a:t>
                </a:r>
                <a:r>
                  <a:rPr lang="ru-RU" sz="1400"/>
                  <a:t>ЕГЭ</a:t>
                </a:r>
              </a:p>
            </c:rich>
          </c:tx>
          <c:layout>
            <c:manualLayout>
              <c:xMode val="edge"/>
              <c:yMode val="edge"/>
              <c:x val="0.31157926937454494"/>
              <c:y val="0.9020552190854661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91556096"/>
        <c:crosses val="autoZero"/>
        <c:crossBetween val="midCat"/>
        <c:minorUnit val="0.5"/>
      </c:valAx>
      <c:valAx>
        <c:axId val="91556096"/>
        <c:scaling>
          <c:orientation val="minMax"/>
          <c:max val="1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Средний</a:t>
                </a:r>
                <a:r>
                  <a:rPr lang="ru-RU" sz="1400" baseline="0"/>
                  <a:t> % выполнения </a:t>
                </a:r>
                <a:r>
                  <a:rPr lang="ru-RU" sz="1400"/>
                  <a:t>ОГЭ</a:t>
                </a:r>
              </a:p>
            </c:rich>
          </c:tx>
          <c:layout>
            <c:manualLayout>
              <c:xMode val="edge"/>
              <c:yMode val="edge"/>
              <c:x val="1.2432012432012432E-2"/>
              <c:y val="0.1578864594323781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91555520"/>
        <c:crosses val="autoZero"/>
        <c:crossBetween val="midCat"/>
      </c:valAx>
    </c:plotArea>
    <c:plotVisOnly val="1"/>
    <c:dispBlanksAs val="gap"/>
    <c:showDLblsOverMax val="0"/>
  </c:chart>
  <c:spPr>
    <a:ln>
      <a:solidFill>
        <a:srgbClr val="00B05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dirty="0" smtClean="0"/>
              <a:t>НИКО 2014</a:t>
            </a:r>
            <a:endParaRPr lang="ru-RU" dirty="0"/>
          </a:p>
        </c:rich>
      </c:tx>
      <c:layout>
        <c:manualLayout>
          <c:xMode val="edge"/>
          <c:yMode val="edge"/>
          <c:x val="0.15294701002266381"/>
          <c:y val="1.09688790027526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62552975633164"/>
          <c:y val="0.28721904977283569"/>
          <c:w val="0.83660309808022826"/>
          <c:h val="0.5320229129755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'[Индексы сводные( с новыми диаграммами) (4).xlsx]2018'!$A$63</c:f>
              <c:strCache>
                <c:ptCount val="1"/>
                <c:pt idx="0">
                  <c:v>НИКО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'[Индексы сводные( с новыми диаграммами) (4).xlsx]2018'!$B$63:$B$66</c:f>
              <c:strCache>
                <c:ptCount val="4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</c:strCache>
            </c:strRef>
          </c:cat>
          <c:val>
            <c:numRef>
              <c:f>'[Индексы сводные( с новыми диаграммами) (4).xlsx]2018'!$E$63:$E$66</c:f>
              <c:numCache>
                <c:formatCode>0.0%</c:formatCode>
                <c:ptCount val="4"/>
                <c:pt idx="0">
                  <c:v>6.0227054069655575E-2</c:v>
                </c:pt>
                <c:pt idx="1">
                  <c:v>0.19012120867239513</c:v>
                </c:pt>
                <c:pt idx="2">
                  <c:v>0.25131547476680216</c:v>
                </c:pt>
                <c:pt idx="3">
                  <c:v>0.35887338984182071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1872"/>
        <c:axId val="36447936"/>
      </c:barChart>
      <c:catAx>
        <c:axId val="3387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36447936"/>
        <c:crosses val="autoZero"/>
        <c:auto val="1"/>
        <c:lblAlgn val="ctr"/>
        <c:lblOffset val="100"/>
        <c:noMultiLvlLbl val="0"/>
      </c:catAx>
      <c:valAx>
        <c:axId val="364479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387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000"/>
            </a:pPr>
            <a:r>
              <a:rPr lang="ru-RU" sz="2000" dirty="0"/>
              <a:t>ВПР </a:t>
            </a:r>
            <a:r>
              <a:rPr lang="ru-RU" sz="2000" dirty="0" smtClean="0"/>
              <a:t>2017-2018 (одна параллель)</a:t>
            </a:r>
            <a:endParaRPr lang="ru-RU" sz="2000" dirty="0"/>
          </a:p>
        </c:rich>
      </c:tx>
      <c:layout>
        <c:manualLayout>
          <c:xMode val="edge"/>
          <c:yMode val="edge"/>
          <c:x val="1.0032627690751913E-3"/>
          <c:y val="1.958121246368222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28404202818192"/>
          <c:y val="0.28933490335516898"/>
          <c:w val="0.63474731762618064"/>
          <c:h val="0.547916324738969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'[Индексы сводные( с новыми диаграммами) (4).xlsx]2018'!$B$85:$B$87</c:f>
              <c:strCache>
                <c:ptCount val="3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</c:strCache>
            </c:strRef>
          </c:cat>
          <c:val>
            <c:numRef>
              <c:f>'[Индексы сводные( с новыми диаграммами) (4).xlsx]2018'!$E$85:$E$87</c:f>
              <c:numCache>
                <c:formatCode>0.0%</c:formatCode>
                <c:ptCount val="3"/>
                <c:pt idx="0">
                  <c:v>4.7218847062658498E-2</c:v>
                </c:pt>
                <c:pt idx="1">
                  <c:v>0.19960829632356059</c:v>
                </c:pt>
                <c:pt idx="2">
                  <c:v>0.31993476461710724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3408"/>
        <c:axId val="36446784"/>
      </c:barChart>
      <c:catAx>
        <c:axId val="3387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36446784"/>
        <c:crosses val="autoZero"/>
        <c:auto val="1"/>
        <c:lblAlgn val="ctr"/>
        <c:lblOffset val="100"/>
        <c:noMultiLvlLbl val="0"/>
      </c:catAx>
      <c:valAx>
        <c:axId val="364467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387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Выбор участниками НИКО по ИТ практического задания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Лист1!$K$3</c:f>
              <c:strCache>
                <c:ptCount val="1"/>
                <c:pt idx="0">
                  <c:v>Не выбрали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Лист1!$L$2:$M$2</c:f>
              <c:strCache>
                <c:ptCount val="2"/>
                <c:pt idx="0">
                  <c:v>8 класс</c:v>
                </c:pt>
                <c:pt idx="1">
                  <c:v>9 класс</c:v>
                </c:pt>
              </c:strCache>
            </c:strRef>
          </c:cat>
          <c:val>
            <c:numRef>
              <c:f>Лист1!$L$3:$M$3</c:f>
              <c:numCache>
                <c:formatCode>0%</c:formatCode>
                <c:ptCount val="2"/>
                <c:pt idx="0">
                  <c:v>0.54229565537555224</c:v>
                </c:pt>
                <c:pt idx="1">
                  <c:v>0.2811141748843296</c:v>
                </c:pt>
              </c:numCache>
            </c:numRef>
          </c:val>
        </c:ser>
        <c:ser>
          <c:idx val="1"/>
          <c:order val="1"/>
          <c:tx>
            <c:strRef>
              <c:f>Лист1!$K$4</c:f>
              <c:strCache>
                <c:ptCount val="1"/>
                <c:pt idx="0">
                  <c:v>описание алгоритма</c:v>
                </c:pt>
              </c:strCache>
            </c:strRef>
          </c:tx>
          <c:spPr>
            <a:solidFill>
              <a:srgbClr val="0088EE"/>
            </a:solidFill>
          </c:spPr>
          <c:invertIfNegative val="0"/>
          <c:cat>
            <c:strRef>
              <c:f>Лист1!$L$2:$M$2</c:f>
              <c:strCache>
                <c:ptCount val="2"/>
                <c:pt idx="0">
                  <c:v>8 класс</c:v>
                </c:pt>
                <c:pt idx="1">
                  <c:v>9 класс</c:v>
                </c:pt>
              </c:strCache>
            </c:strRef>
          </c:cat>
          <c:val>
            <c:numRef>
              <c:f>Лист1!$L$4:$M$4</c:f>
              <c:numCache>
                <c:formatCode>0%</c:formatCode>
                <c:ptCount val="2"/>
                <c:pt idx="0">
                  <c:v>9.5452871870397638E-2</c:v>
                </c:pt>
                <c:pt idx="1">
                  <c:v>9.5060055147917932E-2</c:v>
                </c:pt>
              </c:numCache>
            </c:numRef>
          </c:val>
        </c:ser>
        <c:ser>
          <c:idx val="2"/>
          <c:order val="2"/>
          <c:tx>
            <c:strRef>
              <c:f>Лист1!$K$5</c:f>
              <c:strCache>
                <c:ptCount val="1"/>
                <c:pt idx="0">
                  <c:v>создание презентации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Лист1!$L$2:$M$2</c:f>
              <c:strCache>
                <c:ptCount val="2"/>
                <c:pt idx="0">
                  <c:v>8 класс</c:v>
                </c:pt>
                <c:pt idx="1">
                  <c:v>9 класс</c:v>
                </c:pt>
              </c:strCache>
            </c:strRef>
          </c:cat>
          <c:val>
            <c:numRef>
              <c:f>Лист1!$L$5:$M$5</c:f>
              <c:numCache>
                <c:formatCode>0%</c:formatCode>
                <c:ptCount val="2"/>
                <c:pt idx="0">
                  <c:v>0.34503865979381443</c:v>
                </c:pt>
                <c:pt idx="1">
                  <c:v>0.57092115717156611</c:v>
                </c:pt>
              </c:numCache>
            </c:numRef>
          </c:val>
        </c:ser>
        <c:ser>
          <c:idx val="3"/>
          <c:order val="3"/>
          <c:tx>
            <c:strRef>
              <c:f>Лист1!$K$6</c:f>
              <c:strCache>
                <c:ptCount val="1"/>
                <c:pt idx="0">
                  <c:v>создание диаграмм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Лист1!$L$2:$M$2</c:f>
              <c:strCache>
                <c:ptCount val="2"/>
                <c:pt idx="0">
                  <c:v>8 класс</c:v>
                </c:pt>
                <c:pt idx="1">
                  <c:v>9 класс</c:v>
                </c:pt>
              </c:strCache>
            </c:strRef>
          </c:cat>
          <c:val>
            <c:numRef>
              <c:f>Лист1!$L$6:$M$6</c:f>
              <c:numCache>
                <c:formatCode>0%</c:formatCode>
                <c:ptCount val="2"/>
                <c:pt idx="0">
                  <c:v>3.5438144329896907E-3</c:v>
                </c:pt>
                <c:pt idx="1">
                  <c:v>4.5333457961396458E-3</c:v>
                </c:pt>
              </c:numCache>
            </c:numRef>
          </c:val>
        </c:ser>
        <c:ser>
          <c:idx val="4"/>
          <c:order val="4"/>
          <c:tx>
            <c:strRef>
              <c:f>Лист1!$K$7</c:f>
              <c:strCache>
                <c:ptCount val="1"/>
                <c:pt idx="0">
                  <c:v>создание коллажа</c:v>
                </c:pt>
              </c:strCache>
            </c:strRef>
          </c:tx>
          <c:spPr>
            <a:solidFill>
              <a:srgbClr val="D82028"/>
            </a:solidFill>
          </c:spPr>
          <c:invertIfNegative val="0"/>
          <c:cat>
            <c:strRef>
              <c:f>Лист1!$L$2:$M$2</c:f>
              <c:strCache>
                <c:ptCount val="2"/>
                <c:pt idx="0">
                  <c:v>8 класс</c:v>
                </c:pt>
                <c:pt idx="1">
                  <c:v>9 класс</c:v>
                </c:pt>
              </c:strCache>
            </c:strRef>
          </c:cat>
          <c:val>
            <c:numRef>
              <c:f>Лист1!$L$7:$M$7</c:f>
              <c:numCache>
                <c:formatCode>0%</c:formatCode>
                <c:ptCount val="2"/>
                <c:pt idx="0">
                  <c:v>1.366899852724595E-2</c:v>
                </c:pt>
                <c:pt idx="1">
                  <c:v>4.8371267000046736E-2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39008"/>
        <c:axId val="33065216"/>
      </c:barChart>
      <c:catAx>
        <c:axId val="4573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33065216"/>
        <c:crosses val="autoZero"/>
        <c:auto val="1"/>
        <c:lblAlgn val="ctr"/>
        <c:lblOffset val="100"/>
        <c:noMultiLvlLbl val="0"/>
      </c:catAx>
      <c:valAx>
        <c:axId val="33065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739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solidFill>
                  <a:schemeClr val="tx1"/>
                </a:solidFill>
              </a:defRPr>
            </a:pPr>
            <a:r>
              <a:rPr lang="ru-RU" dirty="0">
                <a:solidFill>
                  <a:schemeClr val="tx1"/>
                </a:solidFill>
              </a:rPr>
              <a:t>Существует ли в регионе система оценки эффективности работы </a:t>
            </a:r>
            <a:r>
              <a:rPr lang="ru-RU" dirty="0" smtClean="0">
                <a:solidFill>
                  <a:schemeClr val="tx1"/>
                </a:solidFill>
              </a:rPr>
              <a:t>руководителей ОО?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7001104182987112E-2"/>
          <c:y val="1.08768041290752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702704338393784"/>
          <c:y val="0.32185285656844032"/>
          <c:w val="0.23217224831378264"/>
          <c:h val="0.607661731165656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2F7EDD"/>
              </a:solidFill>
            </c:spPr>
          </c:dPt>
          <c:dPt>
            <c:idx val="2"/>
            <c:bubble3D val="0"/>
            <c:spPr>
              <a:solidFill>
                <a:srgbClr val="F84242"/>
              </a:solidFill>
            </c:spPr>
          </c:dPt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'[Вторая часть.xlsx]Вопрос 36'!$E$10:$E$12</c:f>
              <c:strCache>
                <c:ptCount val="3"/>
                <c:pt idx="0">
                  <c:v>Да, система существует на муниципальном уровне</c:v>
                </c:pt>
                <c:pt idx="1">
                  <c:v>Да, существуют рекомендации регионального уровня</c:v>
                </c:pt>
                <c:pt idx="2">
                  <c:v>Нет</c:v>
                </c:pt>
              </c:strCache>
            </c:strRef>
          </c:cat>
          <c:val>
            <c:numRef>
              <c:f>'[Вторая часть.xlsx]Вопрос 36'!$F$10:$F$12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A3-4FCE-8DFA-502B6B768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426917272924779"/>
          <c:y val="0.34837457450826836"/>
          <c:w val="0.50513014732218875"/>
          <c:h val="0.64111371664604511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66854223393107"/>
          <c:y val="4.8403737806389839E-2"/>
          <c:w val="0.85594452247131891"/>
          <c:h val="0.692920909316302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Ср. % вып_2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Лист1!$E$7:$E$26</c:f>
              <c:numCache>
                <c:formatCode>General</c:formatCode>
                <c:ptCount val="20"/>
                <c:pt idx="0">
                  <c:v>11.9</c:v>
                </c:pt>
                <c:pt idx="1">
                  <c:v>52</c:v>
                </c:pt>
                <c:pt idx="2">
                  <c:v>12.1</c:v>
                </c:pt>
                <c:pt idx="3">
                  <c:v>38.200000000000003</c:v>
                </c:pt>
                <c:pt idx="4">
                  <c:v>20</c:v>
                </c:pt>
                <c:pt idx="5">
                  <c:v>44.5</c:v>
                </c:pt>
                <c:pt idx="6">
                  <c:v>40.700000000000003</c:v>
                </c:pt>
                <c:pt idx="7">
                  <c:v>25.1</c:v>
                </c:pt>
                <c:pt idx="8">
                  <c:v>20.2</c:v>
                </c:pt>
                <c:pt idx="9">
                  <c:v>19.3</c:v>
                </c:pt>
                <c:pt idx="10">
                  <c:v>39.5</c:v>
                </c:pt>
                <c:pt idx="11">
                  <c:v>29.6</c:v>
                </c:pt>
                <c:pt idx="12">
                  <c:v>28.4</c:v>
                </c:pt>
                <c:pt idx="13">
                  <c:v>17.600000000000001</c:v>
                </c:pt>
                <c:pt idx="14">
                  <c:v>19.5</c:v>
                </c:pt>
                <c:pt idx="15">
                  <c:v>13.3</c:v>
                </c:pt>
                <c:pt idx="16">
                  <c:v>9</c:v>
                </c:pt>
                <c:pt idx="17">
                  <c:v>30.7</c:v>
                </c:pt>
                <c:pt idx="18">
                  <c:v>10.5</c:v>
                </c:pt>
                <c:pt idx="19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B0-42A4-B9B7-096656E4FDF8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Ср. % вып_3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Лист1!$F$7:$F$26</c:f>
              <c:numCache>
                <c:formatCode>General</c:formatCode>
                <c:ptCount val="20"/>
                <c:pt idx="0">
                  <c:v>41</c:v>
                </c:pt>
                <c:pt idx="1">
                  <c:v>79.7</c:v>
                </c:pt>
                <c:pt idx="2">
                  <c:v>43.1</c:v>
                </c:pt>
                <c:pt idx="3">
                  <c:v>77</c:v>
                </c:pt>
                <c:pt idx="4">
                  <c:v>61</c:v>
                </c:pt>
                <c:pt idx="5">
                  <c:v>64.7</c:v>
                </c:pt>
                <c:pt idx="6">
                  <c:v>66.099999999999994</c:v>
                </c:pt>
                <c:pt idx="7">
                  <c:v>45</c:v>
                </c:pt>
                <c:pt idx="8">
                  <c:v>44.7</c:v>
                </c:pt>
                <c:pt idx="9">
                  <c:v>45.6</c:v>
                </c:pt>
                <c:pt idx="10">
                  <c:v>63.7</c:v>
                </c:pt>
                <c:pt idx="11">
                  <c:v>57.7</c:v>
                </c:pt>
                <c:pt idx="12">
                  <c:v>51.3</c:v>
                </c:pt>
                <c:pt idx="13">
                  <c:v>49.1</c:v>
                </c:pt>
                <c:pt idx="14">
                  <c:v>50.8</c:v>
                </c:pt>
                <c:pt idx="15">
                  <c:v>49.5</c:v>
                </c:pt>
                <c:pt idx="16">
                  <c:v>38.700000000000003</c:v>
                </c:pt>
                <c:pt idx="17">
                  <c:v>68.3</c:v>
                </c:pt>
                <c:pt idx="18">
                  <c:v>27</c:v>
                </c:pt>
                <c:pt idx="19">
                  <c:v>19.7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B0-42A4-B9B7-096656E4FDF8}"/>
            </c:ext>
          </c:extLst>
        </c:ser>
        <c:ser>
          <c:idx val="2"/>
          <c:order val="2"/>
          <c:tx>
            <c:strRef>
              <c:f>Лист1!$G$6</c:f>
              <c:strCache>
                <c:ptCount val="1"/>
                <c:pt idx="0">
                  <c:v>Ср. % вып_4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Лист1!$G$7:$G$26</c:f>
              <c:numCache>
                <c:formatCode>General</c:formatCode>
                <c:ptCount val="20"/>
                <c:pt idx="0">
                  <c:v>69.8</c:v>
                </c:pt>
                <c:pt idx="1">
                  <c:v>92.1</c:v>
                </c:pt>
                <c:pt idx="2">
                  <c:v>77.8</c:v>
                </c:pt>
                <c:pt idx="3">
                  <c:v>93.5</c:v>
                </c:pt>
                <c:pt idx="4">
                  <c:v>88.1</c:v>
                </c:pt>
                <c:pt idx="5">
                  <c:v>80.099999999999994</c:v>
                </c:pt>
                <c:pt idx="6">
                  <c:v>84.7</c:v>
                </c:pt>
                <c:pt idx="7">
                  <c:v>64.900000000000006</c:v>
                </c:pt>
                <c:pt idx="8">
                  <c:v>69.7</c:v>
                </c:pt>
                <c:pt idx="9">
                  <c:v>71.099999999999994</c:v>
                </c:pt>
                <c:pt idx="10">
                  <c:v>77.8</c:v>
                </c:pt>
                <c:pt idx="11">
                  <c:v>76.400000000000006</c:v>
                </c:pt>
                <c:pt idx="12">
                  <c:v>69.599999999999994</c:v>
                </c:pt>
                <c:pt idx="13">
                  <c:v>76.7</c:v>
                </c:pt>
                <c:pt idx="14">
                  <c:v>76</c:v>
                </c:pt>
                <c:pt idx="15">
                  <c:v>81.900000000000006</c:v>
                </c:pt>
                <c:pt idx="16">
                  <c:v>73.400000000000006</c:v>
                </c:pt>
                <c:pt idx="17">
                  <c:v>86.1</c:v>
                </c:pt>
                <c:pt idx="18">
                  <c:v>49</c:v>
                </c:pt>
                <c:pt idx="19">
                  <c:v>43.5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FB0-42A4-B9B7-096656E4FDF8}"/>
            </c:ext>
          </c:extLst>
        </c:ser>
        <c:ser>
          <c:idx val="3"/>
          <c:order val="3"/>
          <c:tx>
            <c:strRef>
              <c:f>Лист1!$H$6</c:f>
              <c:strCache>
                <c:ptCount val="1"/>
                <c:pt idx="0">
                  <c:v>Ср. % вып_5</c:v>
                </c:pt>
              </c:strCache>
            </c:strRef>
          </c:tx>
          <c:spPr>
            <a:ln w="38100">
              <a:solidFill>
                <a:srgbClr val="FF00FF"/>
              </a:solidFill>
              <a:prstDash val="lgDash"/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Лист1!$H$7:$H$26</c:f>
              <c:numCache>
                <c:formatCode>General</c:formatCode>
                <c:ptCount val="20"/>
                <c:pt idx="0">
                  <c:v>89.6</c:v>
                </c:pt>
                <c:pt idx="1">
                  <c:v>98</c:v>
                </c:pt>
                <c:pt idx="2">
                  <c:v>96.7</c:v>
                </c:pt>
                <c:pt idx="3">
                  <c:v>98.9</c:v>
                </c:pt>
                <c:pt idx="4">
                  <c:v>97.8</c:v>
                </c:pt>
                <c:pt idx="5">
                  <c:v>92.6</c:v>
                </c:pt>
                <c:pt idx="6">
                  <c:v>96.2</c:v>
                </c:pt>
                <c:pt idx="7">
                  <c:v>87.7</c:v>
                </c:pt>
                <c:pt idx="8">
                  <c:v>90.4</c:v>
                </c:pt>
                <c:pt idx="9">
                  <c:v>91.9</c:v>
                </c:pt>
                <c:pt idx="10">
                  <c:v>91.5</c:v>
                </c:pt>
                <c:pt idx="11">
                  <c:v>91.2</c:v>
                </c:pt>
                <c:pt idx="12">
                  <c:v>90.1</c:v>
                </c:pt>
                <c:pt idx="13">
                  <c:v>93.8</c:v>
                </c:pt>
                <c:pt idx="14">
                  <c:v>92.4</c:v>
                </c:pt>
                <c:pt idx="15">
                  <c:v>96</c:v>
                </c:pt>
                <c:pt idx="16">
                  <c:v>93.3</c:v>
                </c:pt>
                <c:pt idx="17">
                  <c:v>95</c:v>
                </c:pt>
                <c:pt idx="18">
                  <c:v>80</c:v>
                </c:pt>
                <c:pt idx="19">
                  <c:v>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FB0-42A4-B9B7-096656E4FDF8}"/>
            </c:ext>
          </c:extLst>
        </c:ser>
        <c:ser>
          <c:idx val="4"/>
          <c:order val="4"/>
          <c:tx>
            <c:strRef>
              <c:f>Лист1!$I$6</c:f>
              <c:strCache>
                <c:ptCount val="1"/>
                <c:pt idx="0">
                  <c:v>Уровень освоения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DotDot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Лист1!$B$7:$B$26</c:f>
              <c:strCache>
                <c:ptCount val="20"/>
                <c:pt idx="0">
                  <c:v>1K1</c:v>
                </c:pt>
                <c:pt idx="1">
                  <c:v>1K2</c:v>
                </c:pt>
                <c:pt idx="2">
                  <c:v>2</c:v>
                </c:pt>
                <c:pt idx="3">
                  <c:v>3К1</c:v>
                </c:pt>
                <c:pt idx="4">
                  <c:v>3К2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12К1</c:v>
                </c:pt>
                <c:pt idx="14">
                  <c:v>12К2</c:v>
                </c:pt>
                <c:pt idx="15">
                  <c:v>13К1</c:v>
                </c:pt>
                <c:pt idx="16">
                  <c:v>13К2</c:v>
                </c:pt>
                <c:pt idx="17">
                  <c:v>14</c:v>
                </c:pt>
                <c:pt idx="18">
                  <c:v>15К1</c:v>
                </c:pt>
                <c:pt idx="19">
                  <c:v>15К2</c:v>
                </c:pt>
              </c:strCache>
            </c:strRef>
          </c:cat>
          <c:val>
            <c:numRef>
              <c:f>Лист1!$I$7:$I$26</c:f>
              <c:numCache>
                <c:formatCode>General</c:formatCode>
                <c:ptCount val="20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FB0-42A4-B9B7-096656E4F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61088"/>
        <c:axId val="33264704"/>
      </c:lineChart>
      <c:catAx>
        <c:axId val="607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264704"/>
        <c:crosses val="autoZero"/>
        <c:auto val="1"/>
        <c:lblAlgn val="ctr"/>
        <c:lblOffset val="100"/>
        <c:noMultiLvlLbl val="0"/>
      </c:catAx>
      <c:valAx>
        <c:axId val="33264704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выполнения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761088"/>
        <c:crossesAt val="1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66854223393107"/>
          <c:y val="4.8456350564875045E-2"/>
          <c:w val="0.84591377065913742"/>
          <c:h val="0.702333105100992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Лист1!$E$6</c:f>
              <c:strCache>
                <c:ptCount val="1"/>
                <c:pt idx="0">
                  <c:v>Ср. % вып_2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lgDash"/>
            </a:ln>
          </c:spPr>
          <c:marker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Lit>
              <c:ptCount val="14"/>
              <c:pt idx="0">
                <c:v>3</c:v>
              </c:pt>
              <c:pt idx="1">
                <c:v>4(1)</c:v>
              </c:pt>
              <c:pt idx="2">
                <c:v>4(2)</c:v>
              </c:pt>
              <c:pt idx="3">
                <c:v>5(1)</c:v>
              </c:pt>
              <c:pt idx="4">
                <c:v>5(2)</c:v>
              </c:pt>
              <c:pt idx="5">
                <c:v>6(1)</c:v>
              </c:pt>
              <c:pt idx="6">
                <c:v>6(2)</c:v>
              </c:pt>
              <c:pt idx="7">
                <c:v>7(1)</c:v>
              </c:pt>
              <c:pt idx="8">
                <c:v>7(2)</c:v>
              </c:pt>
              <c:pt idx="9">
                <c:v>8</c:v>
              </c:pt>
              <c:pt idx="10">
                <c:v>9</c:v>
              </c:pt>
              <c:pt idx="11">
                <c:v>10</c:v>
              </c:pt>
              <c:pt idx="12">
                <c:v>11</c:v>
              </c:pt>
              <c:pt idx="13">
                <c:v>12</c:v>
              </c:pt>
            </c:strLit>
          </c:cat>
          <c:val>
            <c:numRef>
              <c:f>Лист1!$E$7:$E$20</c:f>
              <c:numCache>
                <c:formatCode>General</c:formatCode>
                <c:ptCount val="14"/>
                <c:pt idx="0">
                  <c:v>49.5</c:v>
                </c:pt>
                <c:pt idx="1">
                  <c:v>28.4</c:v>
                </c:pt>
                <c:pt idx="2">
                  <c:v>12.5</c:v>
                </c:pt>
                <c:pt idx="3">
                  <c:v>15.3</c:v>
                </c:pt>
                <c:pt idx="4">
                  <c:v>6.3</c:v>
                </c:pt>
                <c:pt idx="5">
                  <c:v>19.600000000000001</c:v>
                </c:pt>
                <c:pt idx="6">
                  <c:v>7.4</c:v>
                </c:pt>
                <c:pt idx="7">
                  <c:v>18</c:v>
                </c:pt>
                <c:pt idx="8">
                  <c:v>6.2</c:v>
                </c:pt>
                <c:pt idx="9">
                  <c:v>16.600000000000001</c:v>
                </c:pt>
                <c:pt idx="10">
                  <c:v>14.6</c:v>
                </c:pt>
                <c:pt idx="11">
                  <c:v>20.6</c:v>
                </c:pt>
                <c:pt idx="12">
                  <c:v>29.3</c:v>
                </c:pt>
                <c:pt idx="13">
                  <c:v>52.9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AC-4AEE-A050-515CA0A7BC32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Ср. % вып_3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val>
            <c:numRef>
              <c:f>Лист1!$F$7:$F$20</c:f>
              <c:numCache>
                <c:formatCode>General</c:formatCode>
                <c:ptCount val="14"/>
                <c:pt idx="0">
                  <c:v>67.8</c:v>
                </c:pt>
                <c:pt idx="1">
                  <c:v>67.099999999999994</c:v>
                </c:pt>
                <c:pt idx="2">
                  <c:v>38</c:v>
                </c:pt>
                <c:pt idx="3">
                  <c:v>44.7</c:v>
                </c:pt>
                <c:pt idx="4">
                  <c:v>27.3</c:v>
                </c:pt>
                <c:pt idx="5">
                  <c:v>49.1</c:v>
                </c:pt>
                <c:pt idx="6">
                  <c:v>31.6</c:v>
                </c:pt>
                <c:pt idx="7">
                  <c:v>42.7</c:v>
                </c:pt>
                <c:pt idx="8">
                  <c:v>26.8</c:v>
                </c:pt>
                <c:pt idx="9">
                  <c:v>37.799999999999997</c:v>
                </c:pt>
                <c:pt idx="10">
                  <c:v>30.9</c:v>
                </c:pt>
                <c:pt idx="11">
                  <c:v>49.1</c:v>
                </c:pt>
                <c:pt idx="12">
                  <c:v>55</c:v>
                </c:pt>
                <c:pt idx="13">
                  <c:v>83.3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AC-4AEE-A050-515CA0A7BC32}"/>
            </c:ext>
          </c:extLst>
        </c:ser>
        <c:ser>
          <c:idx val="2"/>
          <c:order val="2"/>
          <c:tx>
            <c:strRef>
              <c:f>Лист1!$G$6</c:f>
              <c:strCache>
                <c:ptCount val="1"/>
                <c:pt idx="0">
                  <c:v>Ср. % вып_4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Лист1!$G$7:$G$20</c:f>
              <c:numCache>
                <c:formatCode>General</c:formatCode>
                <c:ptCount val="14"/>
                <c:pt idx="0">
                  <c:v>78.400000000000006</c:v>
                </c:pt>
                <c:pt idx="1">
                  <c:v>88.7</c:v>
                </c:pt>
                <c:pt idx="2">
                  <c:v>64.599999999999994</c:v>
                </c:pt>
                <c:pt idx="3">
                  <c:v>75.099999999999994</c:v>
                </c:pt>
                <c:pt idx="4">
                  <c:v>59</c:v>
                </c:pt>
                <c:pt idx="5">
                  <c:v>79.5</c:v>
                </c:pt>
                <c:pt idx="6">
                  <c:v>70.2</c:v>
                </c:pt>
                <c:pt idx="7">
                  <c:v>77.3</c:v>
                </c:pt>
                <c:pt idx="8">
                  <c:v>66.7</c:v>
                </c:pt>
                <c:pt idx="9">
                  <c:v>59.6</c:v>
                </c:pt>
                <c:pt idx="10">
                  <c:v>46.3</c:v>
                </c:pt>
                <c:pt idx="11">
                  <c:v>68.8</c:v>
                </c:pt>
                <c:pt idx="12">
                  <c:v>66.8</c:v>
                </c:pt>
                <c:pt idx="13">
                  <c:v>94.5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EAC-4AEE-A050-515CA0A7BC32}"/>
            </c:ext>
          </c:extLst>
        </c:ser>
        <c:ser>
          <c:idx val="3"/>
          <c:order val="3"/>
          <c:tx>
            <c:strRef>
              <c:f>Лист1!$H$6</c:f>
              <c:strCache>
                <c:ptCount val="1"/>
                <c:pt idx="0">
                  <c:v>Ср. % вып_5</c:v>
                </c:pt>
              </c:strCache>
            </c:strRef>
          </c:tx>
          <c:spPr>
            <a:ln w="38100">
              <a:solidFill>
                <a:srgbClr val="FF00FF"/>
              </a:solidFill>
              <a:prstDash val="lgDash"/>
            </a:ln>
          </c:spPr>
          <c:marker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Лист1!$H$7:$H$20</c:f>
              <c:numCache>
                <c:formatCode>General</c:formatCode>
                <c:ptCount val="14"/>
                <c:pt idx="0">
                  <c:v>89.8</c:v>
                </c:pt>
                <c:pt idx="1">
                  <c:v>97.3</c:v>
                </c:pt>
                <c:pt idx="2">
                  <c:v>85.7</c:v>
                </c:pt>
                <c:pt idx="3">
                  <c:v>95.2</c:v>
                </c:pt>
                <c:pt idx="4">
                  <c:v>88.6</c:v>
                </c:pt>
                <c:pt idx="5">
                  <c:v>96.6</c:v>
                </c:pt>
                <c:pt idx="6">
                  <c:v>95.1</c:v>
                </c:pt>
                <c:pt idx="7">
                  <c:v>97.2</c:v>
                </c:pt>
                <c:pt idx="8">
                  <c:v>94.7</c:v>
                </c:pt>
                <c:pt idx="9">
                  <c:v>83.9</c:v>
                </c:pt>
                <c:pt idx="10">
                  <c:v>70.400000000000006</c:v>
                </c:pt>
                <c:pt idx="11">
                  <c:v>85.6</c:v>
                </c:pt>
                <c:pt idx="12">
                  <c:v>78.5</c:v>
                </c:pt>
                <c:pt idx="13">
                  <c:v>98.7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EAC-4AEE-A050-515CA0A7BC32}"/>
            </c:ext>
          </c:extLst>
        </c:ser>
        <c:ser>
          <c:idx val="4"/>
          <c:order val="4"/>
          <c:tx>
            <c:strRef>
              <c:f>Лист1!$I$6</c:f>
              <c:strCache>
                <c:ptCount val="1"/>
                <c:pt idx="0">
                  <c:v>Уровень освоения</c:v>
                </c:pt>
              </c:strCache>
            </c:strRef>
          </c:tx>
          <c:spPr>
            <a:ln w="38100">
              <a:solidFill>
                <a:srgbClr val="FF0000"/>
              </a:solidFill>
              <a:prstDash val="lgDashDotDot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Лист1!$I$7:$I$20</c:f>
              <c:numCache>
                <c:formatCode>General</c:formatCode>
                <c:ptCount val="1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EAC-4AEE-A050-515CA0A7B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62112"/>
        <c:axId val="33266432"/>
      </c:lineChart>
      <c:catAx>
        <c:axId val="60762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Задания с кратким ответом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33997547146335827"/>
              <c:y val="0.9034176020298052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3266432"/>
        <c:crosses val="autoZero"/>
        <c:auto val="1"/>
        <c:lblAlgn val="ctr"/>
        <c:lblOffset val="100"/>
        <c:noMultiLvlLbl val="0"/>
      </c:catAx>
      <c:valAx>
        <c:axId val="3326643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выполнения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762112"/>
        <c:crossesAt val="1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609148389888293E-2"/>
          <c:y val="0.46794948921073531"/>
          <c:w val="0.87552537182852141"/>
          <c:h val="0.280860929951887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'[Дов_интервал (3).xlsx]Дов_интервал'!$F$4</c:f>
              <c:strCache>
                <c:ptCount val="1"/>
                <c:pt idx="0">
                  <c:v>    МБОУ Саргатский лицей	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  <a:alpha val="95000"/>
                </a:schemeClr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'[Дов_интервал (3).xlsx]Дов_интервал'!$BH$11:$BJ$11</c:f>
              <c:numCache>
                <c:formatCode>General</c:formatCode>
                <c:ptCount val="3"/>
                <c:pt idx="0">
                  <c:v>25.64</c:v>
                </c:pt>
                <c:pt idx="1">
                  <c:v>27.43</c:v>
                </c:pt>
                <c:pt idx="2">
                  <c:v>29.22</c:v>
                </c:pt>
              </c:numCache>
            </c:numRef>
          </c:xVal>
          <c:yVal>
            <c:numRef>
              <c:f>'[Дов_интервал (3).xlsx]Дов_интервал'!$BH$14:$BJ$14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'[Дов_интервал (3).xlsx]Дов_интервал'!$D$4</c:f>
              <c:strCache>
                <c:ptCount val="1"/>
                <c:pt idx="0">
                  <c:v>   Омская обл.</c:v>
                </c:pt>
              </c:strCache>
            </c:strRef>
          </c:tx>
          <c:spPr>
            <a:ln w="44450"/>
          </c:spPr>
          <c:marker>
            <c:symbol val="circle"/>
            <c:size val="5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diamond"/>
              <c:size val="8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'[Дов_интервал (3).xlsx]Дов_интервал'!$BH$13:$BJ$13</c:f>
              <c:numCache>
                <c:formatCode>General</c:formatCode>
                <c:ptCount val="3"/>
                <c:pt idx="0">
                  <c:v>26.95</c:v>
                </c:pt>
                <c:pt idx="1">
                  <c:v>27.05</c:v>
                </c:pt>
                <c:pt idx="2">
                  <c:v>27.16</c:v>
                </c:pt>
              </c:numCache>
            </c:numRef>
          </c:xVal>
          <c:yVal>
            <c:numRef>
              <c:f>'[Дов_интервал (3).xlsx]Дов_интервал'!$BE$12:$BG$12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60480"/>
        <c:axId val="33061056"/>
      </c:scatterChart>
      <c:valAx>
        <c:axId val="33060480"/>
        <c:scaling>
          <c:orientation val="minMax"/>
          <c:max val="34"/>
          <c:min val="2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3061056"/>
        <c:crossesAt val="0"/>
        <c:crossBetween val="midCat"/>
        <c:majorUnit val="1"/>
      </c:valAx>
      <c:valAx>
        <c:axId val="330610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060480"/>
        <c:crossesAt val="0"/>
        <c:crossBetween val="midCat"/>
        <c:minorUnit val="1"/>
      </c:valAx>
    </c:plotArea>
    <c:legend>
      <c:legendPos val="r"/>
      <c:layout>
        <c:manualLayout>
          <c:xMode val="edge"/>
          <c:yMode val="edge"/>
          <c:x val="9.8320272106518072E-2"/>
          <c:y val="0.1238811085504934"/>
          <c:w val="0.755784079546717"/>
          <c:h val="0.2630278319446906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009A46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916744272714595E-2"/>
          <c:y val="0.44232728618173828"/>
          <c:w val="0.91300860484808877"/>
          <c:h val="0.3131402407298206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'[Дов_интервал (3).xlsx]Дов_интервал'!$F$3</c:f>
              <c:strCache>
                <c:ptCount val="1"/>
                <c:pt idx="0">
                  <c:v>    МКОУ Аметеркмахинская СОШ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  <a:alpha val="95000"/>
                </a:schemeClr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'[Дов_интервал (3).xlsx]Дов_интервал'!$BE$11:$BG$11</c:f>
              <c:numCache>
                <c:formatCode>General</c:formatCode>
                <c:ptCount val="3"/>
                <c:pt idx="0">
                  <c:v>29.47</c:v>
                </c:pt>
                <c:pt idx="1">
                  <c:v>31.65</c:v>
                </c:pt>
                <c:pt idx="2">
                  <c:v>33.840000000000003</c:v>
                </c:pt>
              </c:numCache>
            </c:numRef>
          </c:xVal>
          <c:yVal>
            <c:numRef>
              <c:f>'[Дов_интервал (3).xlsx]Дов_интервал'!$BH$14:$BJ$14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'[Дов_интервал (3).xlsx]Дов_интервал'!$D$3</c:f>
              <c:strCache>
                <c:ptCount val="1"/>
                <c:pt idx="0">
                  <c:v>   Республика Дагестан</c:v>
                </c:pt>
              </c:strCache>
            </c:strRef>
          </c:tx>
          <c:spPr>
            <a:ln w="44450"/>
          </c:spPr>
          <c:marker>
            <c:symbol val="circle"/>
            <c:size val="5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diamond"/>
              <c:size val="8"/>
            </c:marker>
            <c:bubble3D val="0"/>
          </c:dPt>
          <c:dPt>
            <c:idx val="2"/>
            <c:marker>
              <c:symbol val="none"/>
            </c:marker>
            <c:bubble3D val="0"/>
          </c:dPt>
          <c:xVal>
            <c:numRef>
              <c:f>'[Дов_интервал (3).xlsx]Дов_интервал'!$BE$13:$BG$13</c:f>
              <c:numCache>
                <c:formatCode>General</c:formatCode>
                <c:ptCount val="3"/>
                <c:pt idx="0">
                  <c:v>26.93</c:v>
                </c:pt>
                <c:pt idx="1">
                  <c:v>27.01</c:v>
                </c:pt>
                <c:pt idx="2">
                  <c:v>27.09</c:v>
                </c:pt>
              </c:numCache>
            </c:numRef>
          </c:xVal>
          <c:yVal>
            <c:numRef>
              <c:f>'[Дов_интервал (3).xlsx]Дов_интервал'!$BE$12:$BG$12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59328"/>
        <c:axId val="92734016"/>
      </c:scatterChart>
      <c:valAx>
        <c:axId val="33059328"/>
        <c:scaling>
          <c:orientation val="minMax"/>
          <c:max val="34"/>
          <c:min val="2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92734016"/>
        <c:crossesAt val="0"/>
        <c:crossBetween val="midCat"/>
      </c:valAx>
      <c:valAx>
        <c:axId val="927340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3059328"/>
        <c:crossesAt val="0"/>
        <c:crossBetween val="midCat"/>
        <c:min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1848018982938588"/>
          <c:y val="0.12062493056327073"/>
          <c:w val="0.77563971942212606"/>
          <c:h val="0.2137512109320801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FF0000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0.41633</cdr:x>
      <cdr:y>0.5122</cdr:y>
    </cdr:from>
    <cdr:to>
      <cdr:x>0.54618</cdr:x>
      <cdr:y>0.56098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2274" y="1400175"/>
          <a:ext cx="92392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676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89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61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33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05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77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4E4596-5E9B-40D9-877F-A4745421D991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81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574BD-A9B4-436B-8A20-E6DB3B25E3B7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7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125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63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813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6925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41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13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85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572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5CBF1B-12E6-4ED0-A649-7BB48013CFFE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12886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154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anch@obrnadzor.gov.r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oco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oco.ru/" TargetMode="External"/><Relationship Id="rId4" Type="http://schemas.openxmlformats.org/officeDocument/2006/relationships/hyperlink" Target="mailto:schools@fioco.ru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814801" y="3706640"/>
            <a:ext cx="10562399" cy="24277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200"/>
              </a:spcAft>
            </a:pPr>
            <a:r>
              <a:rPr lang="ru-RU" sz="3200" b="1" cap="all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Инструменты управления качеством образования на региональном уровне</a:t>
            </a:r>
          </a:p>
          <a:p>
            <a:pPr algn="ctr">
              <a:spcAft>
                <a:spcPts val="1200"/>
              </a:spcAft>
            </a:pPr>
            <a:endParaRPr lang="ru-RU" sz="800" b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Сергей Владимирович Станченко, </a:t>
            </a:r>
            <a:r>
              <a:rPr lang="ru-RU" sz="2400" b="1" spc="-1" dirty="0">
                <a:uFill>
                  <a:solidFill>
                    <a:srgbClr val="FFFFFF"/>
                  </a:solidFill>
                </a:uFill>
              </a:rPr>
              <a:t>к.ф.-м.н</a:t>
            </a: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</a:rPr>
              <a:t>., </a:t>
            </a: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директор ФГБУ ФИОКО</a:t>
            </a:r>
          </a:p>
          <a:p>
            <a:pPr algn="ctr"/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  <a:hlinkClick r:id="rId5"/>
              </a:rPr>
              <a:t>stanch@obrnadzor.gov.ru</a:t>
            </a:r>
            <a:r>
              <a:rPr lang="en-US" sz="24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24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42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развитие региональных инструментов управления качеством образования</a:t>
            </a: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10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0400" y="1936053"/>
            <a:ext cx="9359999" cy="3796784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Оценка качества подготовки обучающихся</a:t>
            </a: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Обеспечение </a:t>
            </a:r>
            <a:r>
              <a:rPr lang="ru-RU" sz="2200" b="1" kern="1200" dirty="0" smtClean="0">
                <a:solidFill>
                  <a:prstClr val="black"/>
                </a:solidFill>
              </a:rPr>
              <a:t>объективности процедур ОКО</a:t>
            </a:r>
            <a:endParaRPr lang="ru-RU" sz="2200" b="1" kern="1200" dirty="0">
              <a:solidFill>
                <a:prstClr val="black"/>
              </a:solidFill>
            </a:endParaRP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Мониторинг эффективности </a:t>
            </a:r>
            <a:r>
              <a:rPr lang="ru-RU" sz="2200" b="1" kern="1200" dirty="0" smtClean="0">
                <a:solidFill>
                  <a:prstClr val="black"/>
                </a:solidFill>
              </a:rPr>
              <a:t>руководителей ОО</a:t>
            </a:r>
            <a:endParaRPr lang="ru-RU" sz="2200" b="1" kern="1200" dirty="0">
              <a:solidFill>
                <a:prstClr val="black"/>
              </a:solidFill>
            </a:endParaRP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Мониторинг качества повышения квалификации </a:t>
            </a:r>
            <a:r>
              <a:rPr lang="ru-RU" sz="2200" b="1" kern="1200" dirty="0" smtClean="0">
                <a:solidFill>
                  <a:prstClr val="black"/>
                </a:solidFill>
              </a:rPr>
              <a:t>педагогов</a:t>
            </a:r>
            <a:endParaRPr lang="ru-RU" sz="2200" b="1" kern="1200" dirty="0">
              <a:solidFill>
                <a:prstClr val="black"/>
              </a:solidFill>
            </a:endParaRP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Методическая </a:t>
            </a:r>
            <a:r>
              <a:rPr lang="ru-RU" sz="2200" b="1" kern="1200" dirty="0" smtClean="0">
                <a:solidFill>
                  <a:prstClr val="black"/>
                </a:solidFill>
              </a:rPr>
              <a:t>работа</a:t>
            </a:r>
            <a:endParaRPr lang="ru-RU" sz="2200" b="1" kern="1200" dirty="0">
              <a:solidFill>
                <a:prstClr val="black"/>
              </a:solidFill>
            </a:endParaRP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Работа со школами с низкими образовательными </a:t>
            </a:r>
            <a:r>
              <a:rPr lang="ru-RU" sz="2200" b="1" kern="1200" dirty="0" smtClean="0">
                <a:solidFill>
                  <a:prstClr val="black"/>
                </a:solidFill>
              </a:rPr>
              <a:t>результатами</a:t>
            </a:r>
            <a:endParaRPr lang="ru-RU" sz="2200" b="1" kern="1200" dirty="0">
              <a:solidFill>
                <a:prstClr val="black"/>
              </a:solidFill>
            </a:endParaRP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Развитие </a:t>
            </a:r>
            <a:r>
              <a:rPr lang="ru-RU" sz="2200" b="1" kern="1200" dirty="0" smtClean="0">
                <a:solidFill>
                  <a:prstClr val="black"/>
                </a:solidFill>
              </a:rPr>
              <a:t>таланта</a:t>
            </a:r>
            <a:endParaRPr lang="ru-RU" sz="2200" b="1" kern="1200" dirty="0">
              <a:solidFill>
                <a:prstClr val="black"/>
              </a:solidFill>
            </a:endParaRPr>
          </a:p>
          <a:p>
            <a:pPr marL="685800" indent="-685800" algn="l" defTabSz="1828800" hangingPunct="1">
              <a:spcAft>
                <a:spcPts val="600"/>
              </a:spcAft>
              <a:buFont typeface="+mj-lt"/>
              <a:buAutoNum type="arabicPeriod"/>
            </a:pPr>
            <a:r>
              <a:rPr lang="ru-RU" sz="2200" b="1" kern="1200" dirty="0">
                <a:solidFill>
                  <a:prstClr val="black"/>
                </a:solidFill>
              </a:rPr>
              <a:t>Организация </a:t>
            </a:r>
            <a:r>
              <a:rPr lang="ru-RU" sz="2200" b="1" kern="1200" dirty="0" smtClean="0">
                <a:solidFill>
                  <a:prstClr val="black"/>
                </a:solidFill>
              </a:rPr>
              <a:t>профориентации</a:t>
            </a:r>
            <a:endParaRPr lang="ru-RU" sz="2200" b="1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52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236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Оценка качества подготовки обучающихся</a:t>
            </a:r>
          </a:p>
          <a:p>
            <a:pPr defTabSz="1828800">
              <a:spcAft>
                <a:spcPts val="1200"/>
              </a:spcAft>
            </a:pPr>
            <a:endParaRPr lang="ru-RU" sz="800" b="1" dirty="0" smtClean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defTabSz="1828800">
              <a:spcAft>
                <a:spcPts val="600"/>
              </a:spcAft>
            </a:pPr>
            <a:r>
              <a:rPr lang="ru-RU" sz="2000" b="1" dirty="0" smtClean="0">
                <a:solidFill>
                  <a:prstClr val="black"/>
                </a:solidFill>
              </a:rPr>
              <a:t>В </a:t>
            </a:r>
            <a:r>
              <a:rPr lang="ru-RU" sz="2000" b="1" dirty="0">
                <a:solidFill>
                  <a:prstClr val="black"/>
                </a:solidFill>
              </a:rPr>
              <a:t>регионе должна быть выстроена система оценки качества образования: 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методология: </a:t>
            </a:r>
            <a:r>
              <a:rPr lang="ru-RU" sz="2000" dirty="0">
                <a:solidFill>
                  <a:prstClr val="black"/>
                </a:solidFill>
              </a:rPr>
              <a:t>измеримые цели, показатели, соответствие особенностям и экономическим задачам региона;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мероприятия по ОКО </a:t>
            </a:r>
            <a:r>
              <a:rPr lang="ru-RU" sz="2000" dirty="0">
                <a:solidFill>
                  <a:prstClr val="black"/>
                </a:solidFill>
              </a:rPr>
              <a:t>в соответствии с целями;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порядок анализа, формирования рекомендаций; 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конкретные программы, решения, </a:t>
            </a:r>
            <a:r>
              <a:rPr lang="ru-RU" sz="2000" dirty="0" smtClean="0">
                <a:solidFill>
                  <a:prstClr val="black"/>
                </a:solidFill>
              </a:rPr>
              <a:t>действия по управлению качеством образования </a:t>
            </a:r>
            <a:r>
              <a:rPr lang="ru-RU" sz="2000" dirty="0">
                <a:solidFill>
                  <a:prstClr val="black"/>
                </a:solidFill>
              </a:rPr>
              <a:t>(не наказание и поощрение 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по </a:t>
            </a:r>
            <a:r>
              <a:rPr lang="ru-RU" sz="2000" dirty="0">
                <a:solidFill>
                  <a:prstClr val="black"/>
                </a:solidFill>
              </a:rPr>
              <a:t>результатам, а шаги по исправлению</a:t>
            </a:r>
            <a:r>
              <a:rPr lang="ru-RU" sz="2000" dirty="0" smtClean="0">
                <a:solidFill>
                  <a:prstClr val="black"/>
                </a:solidFill>
              </a:rPr>
              <a:t>);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оценка эффективности программ в соответствии 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с выбранными показателями.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11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807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ВПР. </a:t>
            </a:r>
            <a:r>
              <a:rPr lang="ru-RU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Разноуровневый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анализ результатов: Россия-регионы-муниципалитеты-ОО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12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26" y="2588525"/>
            <a:ext cx="2984205" cy="361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51" y="2583762"/>
            <a:ext cx="3738771" cy="361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25" y="1580463"/>
            <a:ext cx="5362609" cy="145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38" y="1653488"/>
            <a:ext cx="3414362" cy="463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934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7251" y="-27516"/>
            <a:ext cx="10449983" cy="5334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2700" b="1" dirty="0">
                <a:solidFill>
                  <a:srgbClr val="0070C0"/>
                </a:solidFill>
                <a:cs typeface="Arial" panose="020B0604020202020204" pitchFamily="34" charset="0"/>
              </a:rPr>
              <a:t>Анализ проблемных зон. Русский язык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3339" y="687212"/>
          <a:ext cx="5746327" cy="370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288022" y="836714"/>
          <a:ext cx="5626100" cy="355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44233" y="537634"/>
            <a:ext cx="1151467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 dirty="0">
                <a:latin typeface="Arial" charset="0"/>
              </a:rPr>
              <a:t>4 класс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10155767" y="645585"/>
            <a:ext cx="1151467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>
                <a:latin typeface="Arial" charset="0"/>
              </a:rPr>
              <a:t>5 класс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239185" y="6117168"/>
            <a:ext cx="1729316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Орфография</a:t>
            </a:r>
          </a:p>
        </p:txBody>
      </p:sp>
      <p:cxnSp>
        <p:nvCxnSpPr>
          <p:cNvPr id="10" name="Прямая со стрелкой 9"/>
          <p:cNvCxnSpPr>
            <a:stCxn id="7184" idx="1"/>
          </p:cNvCxnSpPr>
          <p:nvPr/>
        </p:nvCxnSpPr>
        <p:spPr>
          <a:xfrm flipV="1">
            <a:off x="624418" y="3716867"/>
            <a:ext cx="670983" cy="229658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175" idx="1"/>
          </p:cNvCxnSpPr>
          <p:nvPr/>
        </p:nvCxnSpPr>
        <p:spPr>
          <a:xfrm flipV="1">
            <a:off x="239185" y="3909485"/>
            <a:ext cx="611716" cy="23918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185" idx="1"/>
          </p:cNvCxnSpPr>
          <p:nvPr/>
        </p:nvCxnSpPr>
        <p:spPr>
          <a:xfrm flipV="1">
            <a:off x="958851" y="3716867"/>
            <a:ext cx="1680633" cy="19177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186" idx="1"/>
          </p:cNvCxnSpPr>
          <p:nvPr/>
        </p:nvCxnSpPr>
        <p:spPr>
          <a:xfrm flipV="1">
            <a:off x="1678518" y="3716867"/>
            <a:ext cx="1248833" cy="151976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187" idx="1"/>
          </p:cNvCxnSpPr>
          <p:nvPr/>
        </p:nvCxnSpPr>
        <p:spPr>
          <a:xfrm flipV="1">
            <a:off x="2256367" y="3716867"/>
            <a:ext cx="958851" cy="112606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11551" y="3998384"/>
            <a:ext cx="1479549" cy="208280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442885" y="3975101"/>
            <a:ext cx="1043516" cy="15536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101167" y="3996267"/>
            <a:ext cx="694267" cy="108796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21"/>
          <p:cNvSpPr txBox="1">
            <a:spLocks noChangeArrowheads="1"/>
          </p:cNvSpPr>
          <p:nvPr/>
        </p:nvSpPr>
        <p:spPr bwMode="auto">
          <a:xfrm>
            <a:off x="624417" y="5829301"/>
            <a:ext cx="27834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Однородные члены</a:t>
            </a:r>
          </a:p>
        </p:txBody>
      </p:sp>
      <p:sp>
        <p:nvSpPr>
          <p:cNvPr id="7185" name="TextBox 26"/>
          <p:cNvSpPr txBox="1">
            <a:spLocks noChangeArrowheads="1"/>
          </p:cNvSpPr>
          <p:nvPr/>
        </p:nvSpPr>
        <p:spPr bwMode="auto">
          <a:xfrm>
            <a:off x="958851" y="5450417"/>
            <a:ext cx="3007783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Тема текста</a:t>
            </a:r>
          </a:p>
        </p:txBody>
      </p:sp>
      <p:sp>
        <p:nvSpPr>
          <p:cNvPr id="7186" name="TextBox 28"/>
          <p:cNvSpPr txBox="1">
            <a:spLocks noChangeArrowheads="1"/>
          </p:cNvSpPr>
          <p:nvPr/>
        </p:nvSpPr>
        <p:spPr bwMode="auto">
          <a:xfrm>
            <a:off x="1678518" y="5052484"/>
            <a:ext cx="2745316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План текста</a:t>
            </a:r>
          </a:p>
        </p:txBody>
      </p:sp>
      <p:sp>
        <p:nvSpPr>
          <p:cNvPr id="7187" name="TextBox 29"/>
          <p:cNvSpPr txBox="1">
            <a:spLocks noChangeArrowheads="1"/>
          </p:cNvSpPr>
          <p:nvPr/>
        </p:nvSpPr>
        <p:spPr bwMode="auto">
          <a:xfrm>
            <a:off x="2256367" y="4658785"/>
            <a:ext cx="259715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Вопрос к тексту</a:t>
            </a:r>
          </a:p>
        </p:txBody>
      </p:sp>
      <p:sp>
        <p:nvSpPr>
          <p:cNvPr id="7188" name="Прямоугольник 42"/>
          <p:cNvSpPr>
            <a:spLocks noChangeArrowheads="1"/>
          </p:cNvSpPr>
          <p:nvPr/>
        </p:nvSpPr>
        <p:spPr bwMode="auto">
          <a:xfrm>
            <a:off x="3505200" y="5945718"/>
            <a:ext cx="2142067" cy="6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Морфологический   разбор</a:t>
            </a:r>
          </a:p>
        </p:txBody>
      </p:sp>
      <p:sp>
        <p:nvSpPr>
          <p:cNvPr id="7189" name="Прямоугольник 43"/>
          <p:cNvSpPr>
            <a:spLocks noChangeArrowheads="1"/>
          </p:cNvSpPr>
          <p:nvPr/>
        </p:nvSpPr>
        <p:spPr bwMode="auto">
          <a:xfrm>
            <a:off x="4607985" y="5181601"/>
            <a:ext cx="1756833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Интерпретация информации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5825067" y="3824817"/>
            <a:ext cx="1799167" cy="25802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Прямоугольник 50"/>
          <p:cNvSpPr>
            <a:spLocks noChangeArrowheads="1"/>
          </p:cNvSpPr>
          <p:nvPr/>
        </p:nvSpPr>
        <p:spPr bwMode="auto">
          <a:xfrm>
            <a:off x="5825067" y="6292851"/>
            <a:ext cx="338666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Определение частей речи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6944785" y="3839633"/>
            <a:ext cx="1432983" cy="20997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Прямоугольник 52"/>
          <p:cNvSpPr>
            <a:spLocks noChangeArrowheads="1"/>
          </p:cNvSpPr>
          <p:nvPr/>
        </p:nvSpPr>
        <p:spPr bwMode="auto">
          <a:xfrm>
            <a:off x="6946901" y="5875868"/>
            <a:ext cx="3757084" cy="37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Составление схемы предложения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7660217" y="3839633"/>
            <a:ext cx="1371600" cy="179705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5" name="Прямоугольник 54"/>
          <p:cNvSpPr>
            <a:spLocks noChangeArrowheads="1"/>
          </p:cNvSpPr>
          <p:nvPr/>
        </p:nvSpPr>
        <p:spPr bwMode="auto">
          <a:xfrm>
            <a:off x="7651752" y="5357284"/>
            <a:ext cx="4195233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   Правила пунктуации</a:t>
            </a:r>
          </a:p>
        </p:txBody>
      </p:sp>
      <p:cxnSp>
        <p:nvCxnSpPr>
          <p:cNvPr id="56" name="Прямая со стрелкой 55"/>
          <p:cNvCxnSpPr>
            <a:stCxn id="7195" idx="1"/>
          </p:cNvCxnSpPr>
          <p:nvPr/>
        </p:nvCxnSpPr>
        <p:spPr>
          <a:xfrm flipV="1">
            <a:off x="7651751" y="3833285"/>
            <a:ext cx="2180167" cy="18309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7198" idx="1"/>
          </p:cNvCxnSpPr>
          <p:nvPr/>
        </p:nvCxnSpPr>
        <p:spPr>
          <a:xfrm flipV="1">
            <a:off x="8870951" y="3778251"/>
            <a:ext cx="1322916" cy="13610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8" name="Прямоугольник 58"/>
          <p:cNvSpPr>
            <a:spLocks noChangeArrowheads="1"/>
          </p:cNvSpPr>
          <p:nvPr/>
        </p:nvSpPr>
        <p:spPr bwMode="auto">
          <a:xfrm>
            <a:off x="8870952" y="4955117"/>
            <a:ext cx="2569633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Основная мысль текста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9531351" y="3839634"/>
            <a:ext cx="1022349" cy="93133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0" name="Прямоугольник 58"/>
          <p:cNvSpPr>
            <a:spLocks noChangeArrowheads="1"/>
          </p:cNvSpPr>
          <p:nvPr/>
        </p:nvSpPr>
        <p:spPr bwMode="auto">
          <a:xfrm>
            <a:off x="9759952" y="4368801"/>
            <a:ext cx="2569633" cy="6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Извлечение информации из текста</a:t>
            </a:r>
          </a:p>
        </p:txBody>
      </p:sp>
      <p:sp>
        <p:nvSpPr>
          <p:cNvPr id="72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90575" indent="-38099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523962" indent="-304792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2133547" indent="-304792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4pPr>
            <a:lvl5pPr marL="2743131" indent="-304792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5pPr>
            <a:lvl6pPr marL="3352716" indent="-304792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6pPr>
            <a:lvl7pPr marL="3962301" indent="-304792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7pPr>
            <a:lvl8pPr marL="4571886" indent="-304792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8pPr>
            <a:lvl9pPr marL="5181470" indent="-304792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5E982C5-0840-4082-A0F1-F735A46C9F39}" type="slidenum">
              <a:rPr lang="ru-RU" altLang="ru-RU" sz="1900">
                <a:solidFill>
                  <a:srgbClr val="898989"/>
                </a:solidFill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9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Организация оценивания КР или ВПР в школе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14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stomShape 13"/>
          <p:cNvSpPr/>
          <p:nvPr/>
        </p:nvSpPr>
        <p:spPr>
          <a:xfrm>
            <a:off x="6609600" y="1728073"/>
            <a:ext cx="357264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2" name="CustomShape 3"/>
          <p:cNvSpPr/>
          <p:nvPr/>
        </p:nvSpPr>
        <p:spPr>
          <a:xfrm>
            <a:off x="2844000" y="1426912"/>
            <a:ext cx="3679200" cy="1086453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/>
              <a:t>Провести оценочную процедуру, собрать работы в соответствии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/>
              <a:t>с технологией и регламентом</a:t>
            </a:r>
            <a:endParaRPr lang="ru-RU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" name="CustomShape 3"/>
          <p:cNvSpPr/>
          <p:nvPr/>
        </p:nvSpPr>
        <p:spPr>
          <a:xfrm>
            <a:off x="7048800" y="1426911"/>
            <a:ext cx="3679199" cy="1086453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</a:rPr>
              <a:t>Собраться метод. объединением учителей предметников,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</a:rPr>
              <a:t>изучить критерии</a:t>
            </a:r>
            <a:endParaRPr lang="ru-RU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7048800" y="3003714"/>
            <a:ext cx="3679199" cy="1086450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</a:rPr>
              <a:t>Проверить несколько работ, выявить различные ошибки, обсудить подходы к оцениванию</a:t>
            </a:r>
            <a:endParaRPr lang="ru-RU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7048798" y="4625535"/>
            <a:ext cx="3679200" cy="1086450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/>
              <a:t>Приступить к оцениванию, регулярно проводя консультации по отдельным работам</a:t>
            </a:r>
            <a:endParaRPr lang="ru-RU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2" name="CustomShape 13"/>
          <p:cNvSpPr/>
          <p:nvPr/>
        </p:nvSpPr>
        <p:spPr>
          <a:xfrm rot="5400000">
            <a:off x="8698633" y="2534567"/>
            <a:ext cx="379532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3" name="CustomShape 13"/>
          <p:cNvSpPr/>
          <p:nvPr/>
        </p:nvSpPr>
        <p:spPr>
          <a:xfrm rot="5400000">
            <a:off x="8698633" y="4125770"/>
            <a:ext cx="379532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4" name="CustomShape 3"/>
          <p:cNvSpPr/>
          <p:nvPr/>
        </p:nvSpPr>
        <p:spPr>
          <a:xfrm>
            <a:off x="2843999" y="4625535"/>
            <a:ext cx="3679200" cy="1086450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</a:rPr>
              <a:t>По окончании проанализировать результаты, типовые ошибки </a:t>
            </a: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</a:rPr>
              <a:t>и наметить пути отработки</a:t>
            </a:r>
            <a:endParaRPr lang="ru-RU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5" name="CustomShape 13"/>
          <p:cNvSpPr/>
          <p:nvPr/>
        </p:nvSpPr>
        <p:spPr>
          <a:xfrm flipH="1">
            <a:off x="6587999" y="4926696"/>
            <a:ext cx="357264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360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Что делать с результатами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15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2400" y="2382560"/>
            <a:ext cx="779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eaLnBrk="0" hangingPunct="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Выделение ключевых аспектов </a:t>
            </a:r>
          </a:p>
          <a:p>
            <a:pPr marL="457189" indent="-457189" eaLnBrk="0" hangingPunct="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Формирование образовательных траекторий для групп с разным уровнем подготовки</a:t>
            </a:r>
          </a:p>
          <a:p>
            <a:pPr marL="457189" indent="-457189" eaLnBrk="0" hangingPunct="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Отработка типовых ошибок (повторение с обучающимися, корректировка методики на будущее)</a:t>
            </a:r>
          </a:p>
        </p:txBody>
      </p:sp>
    </p:spTree>
    <p:extLst>
      <p:ext uri="{BB962C8B-B14F-4D97-AF65-F5344CB8AC3E}">
        <p14:creationId xmlns:p14="http://schemas.microsoft.com/office/powerpoint/2010/main" val="34374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9868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Обеспечение объективности процедур </a:t>
            </a:r>
            <a:r>
              <a:rPr lang="ru-RU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оКО</a:t>
            </a:r>
            <a:endParaRPr lang="ru-RU" sz="28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ru-RU" sz="900" b="1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/>
              <a:t>Ввести </a:t>
            </a:r>
            <a:r>
              <a:rPr lang="ru-RU" sz="2000" b="1" dirty="0">
                <a:solidFill>
                  <a:srgbClr val="C00000"/>
                </a:solidFill>
              </a:rPr>
              <a:t>показатель</a:t>
            </a:r>
            <a:r>
              <a:rPr lang="ru-RU" sz="2000" b="1" dirty="0"/>
              <a:t> </a:t>
            </a:r>
            <a:r>
              <a:rPr lang="ru-RU" sz="2000" b="1" dirty="0" smtClean="0"/>
              <a:t>«доля </a:t>
            </a:r>
            <a:r>
              <a:rPr lang="ru-RU" sz="2000" b="1" dirty="0"/>
              <a:t>ОО, в которых обнаружены признаки необъективности результатов федеральных оценочных </a:t>
            </a:r>
            <a:r>
              <a:rPr lang="ru-RU" sz="2000" b="1" dirty="0" smtClean="0"/>
              <a:t>процедур».</a:t>
            </a:r>
            <a:endParaRPr lang="ru-RU" sz="2000" b="1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Обеспечить сопоставимость результатов внутришкольной оценки </a:t>
            </a:r>
            <a:r>
              <a:rPr lang="ru-RU" sz="2000" b="1" dirty="0">
                <a:solidFill>
                  <a:prstClr val="black"/>
                </a:solidFill>
              </a:rPr>
              <a:t>качества подготовки </a:t>
            </a:r>
            <a:r>
              <a:rPr lang="ru-RU" sz="2000" b="1" dirty="0" smtClean="0">
                <a:solidFill>
                  <a:prstClr val="black"/>
                </a:solidFill>
              </a:rPr>
              <a:t>обучающихся с </a:t>
            </a:r>
            <a:r>
              <a:rPr lang="ru-RU" sz="2000" b="1" dirty="0">
                <a:solidFill>
                  <a:prstClr val="black"/>
                </a:solidFill>
              </a:rPr>
              <a:t>результатами внешней оценки.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dirty="0" smtClean="0">
                <a:solidFill>
                  <a:prstClr val="black"/>
                </a:solidFill>
              </a:rPr>
              <a:t> «доля </a:t>
            </a:r>
            <a:r>
              <a:rPr lang="ru-RU" sz="2000" dirty="0">
                <a:solidFill>
                  <a:prstClr val="black"/>
                </a:solidFill>
              </a:rPr>
              <a:t>школ, в которых </a:t>
            </a:r>
            <a:r>
              <a:rPr lang="ru-RU" sz="2000" dirty="0" smtClean="0">
                <a:solidFill>
                  <a:prstClr val="black"/>
                </a:solidFill>
              </a:rPr>
              <a:t>сопоставимы школьные отметки, результаты ОГЭ и ЕГЭ».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dirty="0" smtClean="0"/>
              <a:t> «доля </a:t>
            </a:r>
            <a:r>
              <a:rPr lang="ru-RU" sz="2000" dirty="0"/>
              <a:t>школ, в которых </a:t>
            </a:r>
            <a:r>
              <a:rPr lang="ru-RU" sz="2000" dirty="0" smtClean="0"/>
              <a:t>все медалисты подтвердили свои результаты на ЕГЭ».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Отказаться от практики административного давления на уровне муниципалитета и региона, провоцирующего ОО на подтасовки результатов. </a:t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b="1" dirty="0" smtClean="0">
                <a:solidFill>
                  <a:prstClr val="black"/>
                </a:solidFill>
              </a:rPr>
              <a:t> «доля муниципалитетов, перешедших на управление качеством образования путем реализации программ адресной поддержки ОО и методической помощи учителям»</a:t>
            </a:r>
            <a:r>
              <a:rPr lang="ru-RU" sz="2000" b="1" dirty="0" smtClean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16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25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Рекомендации </a:t>
            </a:r>
            <a:r>
              <a:rPr lang="ru-RU" sz="24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рособрнадзора</a:t>
            </a: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от 16.03.2018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Aft>
                <a:spcPts val="1200"/>
              </a:spcAft>
            </a:pPr>
            <a:endParaRPr lang="ru-RU" altLang="ru-RU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17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921875" y="1306863"/>
            <a:ext cx="4232199" cy="490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828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Результаты комплексного анализа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18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32" y="1684801"/>
            <a:ext cx="5452996" cy="43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35669" y="2865176"/>
            <a:ext cx="321953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dirty="0" smtClean="0">
                <a:latin typeface="+mn-lt"/>
              </a:rPr>
              <a:t>Чем выше показатели необъективности по ВПР, тем, в среднем, выше и показатели необъективности по медалям. </a:t>
            </a:r>
          </a:p>
          <a:p>
            <a:pPr>
              <a:defRPr/>
            </a:pPr>
            <a:endParaRPr lang="ru-RU" altLang="ru-RU" dirty="0" smtClean="0">
              <a:latin typeface="+mn-lt"/>
            </a:endParaRPr>
          </a:p>
          <a:p>
            <a:pPr>
              <a:defRPr/>
            </a:pPr>
            <a:r>
              <a:rPr lang="ru-RU" altLang="ru-RU" dirty="0" smtClean="0">
                <a:latin typeface="+mn-lt"/>
              </a:rPr>
              <a:t>Можно говорить о некотором климате в регионе, связанном с объективностью оценки. (Или о менталитете)</a:t>
            </a:r>
          </a:p>
        </p:txBody>
      </p:sp>
    </p:spTree>
    <p:extLst>
      <p:ext uri="{BB962C8B-B14F-4D97-AF65-F5344CB8AC3E}">
        <p14:creationId xmlns:p14="http://schemas.microsoft.com/office/powerpoint/2010/main" val="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Результаты комплексного анализа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19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69" y="1627201"/>
            <a:ext cx="5391691" cy="42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71757" y="3034900"/>
            <a:ext cx="28458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latin typeface="+mn-lt"/>
              </a:rPr>
              <a:t>Чем выше показатели необъективности ОГЭ, тем, в среднем, выше и индекс низких результатов ЕГЭ.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latin typeface="+mn-lt"/>
              </a:rPr>
              <a:t>Необъективность и низкие результаты связаны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3094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Направления оценки качества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3340800" y="3858785"/>
            <a:ext cx="1929599" cy="1325216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sz="1600" b="1" spc="-1" dirty="0"/>
              <a:t>Оценка </a:t>
            </a:r>
            <a:r>
              <a:rPr lang="ru-RU" sz="1600" b="1" spc="-1" dirty="0" smtClean="0"/>
              <a:t>и мониторинг</a:t>
            </a:r>
            <a:endParaRPr lang="ru-RU" sz="1600" b="1" spc="-1" dirty="0"/>
          </a:p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C00000"/>
                </a:solidFill>
              </a:rPr>
              <a:t>подготовки обучающихся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3340800" y="2272227"/>
            <a:ext cx="6616800" cy="528861"/>
          </a:xfrm>
          <a:prstGeom prst="roundRect">
            <a:avLst>
              <a:gd name="adj" fmla="val 2426"/>
            </a:avLst>
          </a:prstGeom>
          <a:solidFill>
            <a:srgbClr val="D82028"/>
          </a:solidFill>
          <a:ln w="381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bg1"/>
                </a:solidFill>
                <a:latin typeface="Calibri"/>
              </a:rPr>
              <a:t>Оценка качества образования 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0" name="CustomShape 13"/>
          <p:cNvSpPr/>
          <p:nvPr/>
        </p:nvSpPr>
        <p:spPr>
          <a:xfrm rot="5400000">
            <a:off x="3945666" y="3079874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2" name="CustomShape 13"/>
          <p:cNvSpPr/>
          <p:nvPr/>
        </p:nvSpPr>
        <p:spPr>
          <a:xfrm rot="5400000">
            <a:off x="6175301" y="3079872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3" name="CustomShape 13"/>
          <p:cNvSpPr/>
          <p:nvPr/>
        </p:nvSpPr>
        <p:spPr>
          <a:xfrm rot="5400000">
            <a:off x="8456467" y="3079878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CustomShape 3"/>
          <p:cNvSpPr/>
          <p:nvPr/>
        </p:nvSpPr>
        <p:spPr>
          <a:xfrm>
            <a:off x="5520035" y="3858785"/>
            <a:ext cx="1929599" cy="1325216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/>
            <a:r>
              <a:rPr lang="ru-RU" sz="1600" b="1" spc="-1" dirty="0"/>
              <a:t>Оценка </a:t>
            </a:r>
            <a:r>
              <a:rPr lang="ru-RU" sz="1600" b="1" spc="-1" dirty="0" smtClean="0"/>
              <a:t>и мониторинг </a:t>
            </a:r>
            <a:r>
              <a:rPr lang="ru-RU" sz="1600" b="1" spc="-1" dirty="0" smtClean="0">
                <a:solidFill>
                  <a:srgbClr val="C00000"/>
                </a:solidFill>
              </a:rPr>
              <a:t>образовательной деятельности ОО</a:t>
            </a:r>
            <a:endParaRPr lang="ru-RU" sz="16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7675200" y="3858785"/>
            <a:ext cx="2282400" cy="1325216"/>
          </a:xfrm>
          <a:prstGeom prst="roundRect">
            <a:avLst>
              <a:gd name="adj" fmla="val 2426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latin typeface="Calibri"/>
              </a:rPr>
              <a:t>Оценка и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latin typeface="Calibri"/>
              </a:rPr>
              <a:t>мониторинг 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C00000"/>
                </a:solidFill>
                <a:latin typeface="Calibri"/>
              </a:rPr>
              <a:t>системы управления качеством образования</a:t>
            </a:r>
            <a:endParaRPr lang="ru-RU" sz="1600" b="0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7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Основные подходы к повышению объективности результатов оценочных процедур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1200"/>
              </a:spcAft>
            </a:pPr>
            <a:endParaRPr lang="ru-RU" sz="2400" b="1" dirty="0"/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Обеспечение «строгой» процедуры в ОО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Выявление и «наказание» ОО с необъективными результатами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/>
              <a:t>Формирование позитивного отношения участников образовательных отношений к вопросам обеспечения объективности результатов оценочных процедур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20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Обеспечение «строгой» процедуры в </a:t>
            </a:r>
            <a:r>
              <a:rPr lang="ru-RU" sz="24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Оо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600"/>
              </a:spcAft>
              <a:defRPr/>
            </a:pPr>
            <a:r>
              <a:rPr lang="ru-RU" sz="2000" b="1" dirty="0"/>
              <a:t>Организационно-технологические меры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Устранение «конфликта интересов» (независимые наблюдатели и эксперты)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Регламентация всех этапов, контроль соблюдения регламента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Обеспечение защиты информации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2000" dirty="0"/>
          </a:p>
          <a:p>
            <a:pPr>
              <a:spcAft>
                <a:spcPts val="600"/>
              </a:spcAft>
              <a:defRPr/>
            </a:pPr>
            <a:r>
              <a:rPr lang="ru-RU" sz="2000" b="1" dirty="0"/>
              <a:t>Дальняя перспектива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Печать материалов в аудитории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Цифровые КИМ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Генерация индивидуальных вариантов для школ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21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ВЫЯВЛЕНИЕ ОО С НЕОБЪЕКТИВНЫМИ РЕЗУЛЬТАТАМИ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1200"/>
              </a:spcAft>
            </a:pPr>
            <a:endParaRPr lang="ru-RU" sz="900" b="1" dirty="0" smtClean="0"/>
          </a:p>
          <a:p>
            <a:pPr>
              <a:spcAft>
                <a:spcPts val="600"/>
              </a:spcAft>
              <a:defRPr/>
            </a:pPr>
            <a:r>
              <a:rPr lang="ru-RU" sz="2000" b="1" dirty="0"/>
              <a:t>Аналитические методы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Сопоставление доверительных интервалов для результатов ОО и выборки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Сравнение результатов с ЕГЭ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Сравнение результатов по годам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Учет контекстных условий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Выявление ОО с большой долей медалистов, имеющих низкие результаты ЕГЭ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ru-RU" sz="2000" dirty="0"/>
          </a:p>
          <a:p>
            <a:pPr>
              <a:spcAft>
                <a:spcPts val="600"/>
              </a:spcAft>
              <a:defRPr/>
            </a:pPr>
            <a:r>
              <a:rPr lang="ru-RU" sz="2000" b="1" dirty="0"/>
              <a:t>Сочетание организационных и аналитических методов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Сравнение результатов ОО с результатами «контрольной выборки» 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22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334433" y="1244601"/>
            <a:ext cx="1585384" cy="8614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7533" y="342901"/>
            <a:ext cx="10320867" cy="5651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70" tIns="45718" rIns="91370" bIns="45718">
            <a:spAutoFit/>
          </a:bodyPr>
          <a:lstStyle/>
          <a:p>
            <a:pPr algn="ctr">
              <a:defRPr/>
            </a:pPr>
            <a:r>
              <a:rPr lang="ru-RU" sz="3100" b="1" dirty="0">
                <a:solidFill>
                  <a:srgbClr val="0070C0"/>
                </a:solidFill>
                <a:latin typeface="Cambria" pitchFamily="18" charset="0"/>
              </a:rPr>
              <a:t>Оценка завышения результатов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90676" y="1762274"/>
          <a:ext cx="4992555" cy="20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790678" y="3948246"/>
          <a:ext cx="4992553" cy="214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9668" y="6256867"/>
            <a:ext cx="9961033" cy="37465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100" dirty="0">
                <a:solidFill>
                  <a:srgbClr val="000099"/>
                </a:solidFill>
                <a:cs typeface="Times New Roman" pitchFamily="18" charset="0"/>
              </a:rPr>
              <a:t>Средние значения и доверительные интервалы </a:t>
            </a:r>
          </a:p>
        </p:txBody>
      </p:sp>
      <p:cxnSp>
        <p:nvCxnSpPr>
          <p:cNvPr id="4" name="Прямая со стрелкой 3"/>
          <p:cNvCxnSpPr>
            <a:stCxn id="9" idx="0"/>
          </p:cNvCxnSpPr>
          <p:nvPr/>
        </p:nvCxnSpPr>
        <p:spPr>
          <a:xfrm flipV="1">
            <a:off x="5700184" y="5571067"/>
            <a:ext cx="2387600" cy="6858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0"/>
          </p:cNvCxnSpPr>
          <p:nvPr/>
        </p:nvCxnSpPr>
        <p:spPr>
          <a:xfrm flipH="1" flipV="1">
            <a:off x="3575051" y="5350934"/>
            <a:ext cx="2125133" cy="90593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0"/>
          </p:cNvCxnSpPr>
          <p:nvPr/>
        </p:nvCxnSpPr>
        <p:spPr>
          <a:xfrm flipV="1">
            <a:off x="5700185" y="3001434"/>
            <a:ext cx="1426633" cy="325543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959693" y="1762275"/>
          <a:ext cx="5551652" cy="20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5975252" y="3943317"/>
          <a:ext cx="5568619" cy="2142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1447884" y="2038384"/>
            <a:ext cx="3707316" cy="6159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Школа … </a:t>
            </a:r>
          </a:p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Регион …</a:t>
            </a:r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6631900" y="1980782"/>
            <a:ext cx="4571299" cy="6159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Школа … </a:t>
            </a:r>
          </a:p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Регион …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1447885" y="4114800"/>
            <a:ext cx="3636350" cy="6159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Школа … </a:t>
            </a:r>
          </a:p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Регион …</a:t>
            </a:r>
          </a:p>
        </p:txBody>
      </p:sp>
      <p:sp>
        <p:nvSpPr>
          <p:cNvPr id="5135" name="TextBox 15"/>
          <p:cNvSpPr txBox="1">
            <a:spLocks noChangeArrowheads="1"/>
          </p:cNvSpPr>
          <p:nvPr/>
        </p:nvSpPr>
        <p:spPr bwMode="auto">
          <a:xfrm>
            <a:off x="6688800" y="4057652"/>
            <a:ext cx="3991901" cy="6138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Школа … </a:t>
            </a:r>
          </a:p>
          <a:p>
            <a:pPr eaLnBrk="1" hangingPunct="1"/>
            <a:r>
              <a:rPr lang="ru-RU" altLang="ru-RU" sz="1600" b="1" dirty="0">
                <a:cs typeface="Times New Roman" pitchFamily="18" charset="0"/>
              </a:rPr>
              <a:t>Регион …</a:t>
            </a:r>
          </a:p>
        </p:txBody>
      </p:sp>
    </p:spTree>
    <p:extLst>
      <p:ext uri="{BB962C8B-B14F-4D97-AF65-F5344CB8AC3E}">
        <p14:creationId xmlns:p14="http://schemas.microsoft.com/office/powerpoint/2010/main" val="29518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334433" y="1244601"/>
            <a:ext cx="1585384" cy="8614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7533" y="342901"/>
            <a:ext cx="10320867" cy="5651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70" tIns="45718" rIns="91370" bIns="45718">
            <a:spAutoFit/>
          </a:bodyPr>
          <a:lstStyle/>
          <a:p>
            <a:pPr algn="ctr">
              <a:defRPr/>
            </a:pPr>
            <a:r>
              <a:rPr lang="ru-RU" sz="3100" b="1" dirty="0">
                <a:solidFill>
                  <a:srgbClr val="0070C0"/>
                </a:solidFill>
                <a:latin typeface="Cambria" pitchFamily="18" charset="0"/>
              </a:rPr>
              <a:t>Сравнение результатов двух оценочных процедур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9484" y="6343651"/>
            <a:ext cx="8352367" cy="42968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2100" dirty="0">
                <a:solidFill>
                  <a:srgbClr val="000099"/>
                </a:solidFill>
                <a:cs typeface="Times New Roman" pitchFamily="18" charset="0"/>
              </a:rPr>
              <a:t>Наиболее вероятный коридор значений (на основе данных по РФ)</a:t>
            </a:r>
          </a:p>
        </p:txBody>
      </p:sp>
      <p:cxnSp>
        <p:nvCxnSpPr>
          <p:cNvPr id="15" name="Прямая со стрелкой 14"/>
          <p:cNvCxnSpPr>
            <a:stCxn id="9" idx="0"/>
          </p:cNvCxnSpPr>
          <p:nvPr/>
        </p:nvCxnSpPr>
        <p:spPr>
          <a:xfrm flipV="1">
            <a:off x="6815668" y="4800600"/>
            <a:ext cx="1488017" cy="154305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0"/>
          </p:cNvCxnSpPr>
          <p:nvPr/>
        </p:nvCxnSpPr>
        <p:spPr>
          <a:xfrm flipH="1" flipV="1">
            <a:off x="2734734" y="4542367"/>
            <a:ext cx="4080933" cy="180128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526886" y="1886057"/>
          <a:ext cx="5308601" cy="4306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6216321" y="1910565"/>
          <a:ext cx="5448300" cy="426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8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Список ОО</a:t>
            </a:r>
            <a:r>
              <a:rPr lang="en-US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с признаками необъективности результатов впр-2018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b="1" dirty="0" smtClean="0">
                <a:hlinkClick r:id="rId3"/>
              </a:rPr>
              <a:t>www.fioco.ru</a:t>
            </a:r>
            <a:r>
              <a:rPr lang="en-US" sz="2400" b="1" dirty="0" smtClean="0"/>
              <a:t> / </a:t>
            </a:r>
            <a:r>
              <a:rPr lang="ru-RU" sz="2400" b="1" dirty="0" smtClean="0"/>
              <a:t>Оценка качества образования / Всероссийские проверочные работы</a:t>
            </a:r>
          </a:p>
          <a:p>
            <a:pPr>
              <a:spcAft>
                <a:spcPts val="1200"/>
              </a:spcAft>
            </a:pPr>
            <a:endParaRPr lang="ru-RU" sz="9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25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32" y="2536819"/>
            <a:ext cx="8217467" cy="35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704741" y="3124800"/>
            <a:ext cx="1394194" cy="634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33541" y="4406400"/>
            <a:ext cx="1394194" cy="634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027200" y="3759070"/>
            <a:ext cx="0" cy="576676"/>
          </a:xfrm>
          <a:prstGeom prst="straightConnector1">
            <a:avLst/>
          </a:prstGeom>
          <a:ln w="57150">
            <a:solidFill>
              <a:srgbClr val="E82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ФОРМИРОВАНИЕ ПОЗИТИВНОГО ОТНОШЕНИЯ УЧАСТНИКОВ ОБРАЗОВАТЕЛЬНЫХ ОТНОШЕНИЙ К ВОПРОСАМ ОБЕСПЕЧЕНИЯ ОБЪЕКТИВНОСТИ РЕЗУЛЬТАТОВ ОЦЕНОЧНЫХ ПРОЦЕДУР</a:t>
            </a:r>
            <a:endParaRPr lang="ru-RU" sz="24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1200"/>
              </a:spcAft>
            </a:pPr>
            <a:endParaRPr lang="ru-RU" sz="900" b="1" dirty="0" smtClean="0"/>
          </a:p>
          <a:p>
            <a:pPr>
              <a:spcAft>
                <a:spcPts val="600"/>
              </a:spcAft>
              <a:defRPr/>
            </a:pPr>
            <a:r>
              <a:rPr lang="ru-RU" sz="2000" b="1" dirty="0" err="1" smtClean="0"/>
              <a:t>Внутришкольный</a:t>
            </a:r>
            <a:r>
              <a:rPr lang="ru-RU" sz="2000" b="1" dirty="0" smtClean="0"/>
              <a:t> </a:t>
            </a:r>
            <a:r>
              <a:rPr lang="ru-RU" sz="2000" b="1" dirty="0"/>
              <a:t>«климат»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Внедрение системы независимой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Формирование культуры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Прозрачные правила для медалистов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Хартия «За честные оценки» </a:t>
            </a:r>
          </a:p>
          <a:p>
            <a:pPr>
              <a:spcAft>
                <a:spcPts val="600"/>
              </a:spcAft>
              <a:defRPr/>
            </a:pPr>
            <a:endParaRPr lang="ru-RU" sz="2000" b="1" dirty="0"/>
          </a:p>
          <a:p>
            <a:pPr>
              <a:spcAft>
                <a:spcPts val="600"/>
              </a:spcAft>
              <a:defRPr/>
            </a:pPr>
            <a:r>
              <a:rPr lang="ru-RU" sz="2000" b="1" dirty="0"/>
              <a:t>Устранение административного давления </a:t>
            </a:r>
            <a:endParaRPr lang="ru-RU" sz="20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Отказ от использования показателей, провоцирующих ОО на подтасовки 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Разъяснительная </a:t>
            </a:r>
            <a:r>
              <a:rPr lang="ru-RU" sz="2000" dirty="0"/>
              <a:t>работа с директорами и муниципалитетами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Помощь в обмен на признание проблем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26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9868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Мониторинг эффективности руководителей ОО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800" b="1" cap="all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8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ru-RU" sz="900" b="1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/>
              <a:t>Согласовать с муниципалитетами единую для региона систему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комплексной оценки эффективности руководителя ОО.</a:t>
            </a:r>
            <a:endParaRPr lang="ru-RU" sz="2000" b="1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Совершенствовать систему формирования кадрового резерва.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Учитывать наличие опыта работы в системе образования, 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наличие специальной подготовки к работе руководителем ОО, результаты аттестации.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dirty="0" smtClean="0">
                <a:solidFill>
                  <a:prstClr val="black"/>
                </a:solidFill>
              </a:rPr>
              <a:t> «отношение в процентах численности кадрового резерва к общей численности ОО».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27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454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1236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Мониторинг качества повышения квалификации</a:t>
            </a:r>
          </a:p>
          <a:p>
            <a:pPr>
              <a:spcAft>
                <a:spcPts val="600"/>
              </a:spcAft>
              <a:defRPr/>
            </a:pPr>
            <a:endParaRPr lang="ru-RU" sz="900" b="1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Сделать систему повышения квалификации адресной: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принять региональную методику адресного повышения квалификации на основе диагностики профессиональных дефицитов, с учетом потребностей в развитии и специфики ОО;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dirty="0" smtClean="0"/>
              <a:t> «доля учителей, прошедших повышение квалификации в соответствии с принятой методикой».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/>
              <a:t>Разработать в региональной системе повышения квалификации систему внешней экспертизы образовательных программ с использованием открытых критериев</a:t>
            </a:r>
            <a:r>
              <a:rPr lang="ru-RU" sz="2000" b="1" dirty="0" smtClean="0"/>
              <a:t>. </a:t>
            </a:r>
            <a:br>
              <a:rPr lang="ru-RU" sz="2000" b="1" dirty="0" smtClean="0"/>
            </a:br>
            <a:r>
              <a:rPr lang="ru-RU" sz="2000" b="1" dirty="0" smtClean="0"/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b="1" dirty="0" smtClean="0"/>
              <a:t> «доля программ, прошедших внешнюю экспертизу».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/>
              <a:t>Провести аудит доступных в регионе программ повышения квалификации на предмет соответствия потребностям региона. При необходимости расширить круг доступных программ за счет обеспечения возможности привлечения широкого круга организаций, реализующих профильные программы ДПО.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28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18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90444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Методическая работа</a:t>
            </a:r>
          </a:p>
          <a:p>
            <a:pPr>
              <a:lnSpc>
                <a:spcPts val="2800"/>
              </a:lnSpc>
              <a:spcAft>
                <a:spcPts val="1200"/>
              </a:spcAft>
            </a:pPr>
            <a:endParaRPr lang="ru-RU" sz="2800" b="1" cap="all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ru-RU" sz="900" b="1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prstClr val="black"/>
                </a:solidFill>
              </a:rPr>
              <a:t>В ОО внедрить/возродить систему наставничества, возродить/активизировать деятельность методических объединений/кафедр учителей-предметников, педагогического совета.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Посещение </a:t>
            </a:r>
            <a:r>
              <a:rPr lang="ru-RU" sz="2000" dirty="0">
                <a:solidFill>
                  <a:prstClr val="black"/>
                </a:solidFill>
              </a:rPr>
              <a:t>уроков, совместный разбор ошибок обучающихся, 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помощь в </a:t>
            </a:r>
            <a:r>
              <a:rPr lang="ru-RU" sz="2000" dirty="0">
                <a:solidFill>
                  <a:prstClr val="black"/>
                </a:solidFill>
              </a:rPr>
              <a:t>подготовке учебных и контрольных материалов, 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помощь </a:t>
            </a:r>
            <a:r>
              <a:rPr lang="ru-RU" sz="2000" dirty="0">
                <a:solidFill>
                  <a:prstClr val="black"/>
                </a:solidFill>
              </a:rPr>
              <a:t>в диагностике </a:t>
            </a:r>
            <a:r>
              <a:rPr lang="ru-RU" sz="2000" dirty="0" smtClean="0">
                <a:solidFill>
                  <a:prstClr val="black"/>
                </a:solidFill>
              </a:rPr>
              <a:t>уровня подготовки </a:t>
            </a:r>
            <a:r>
              <a:rPr lang="ru-RU" sz="2000" dirty="0">
                <a:solidFill>
                  <a:prstClr val="black"/>
                </a:solidFill>
              </a:rPr>
              <a:t>обучающихся и т.п.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/>
              <a:t>Ввести </a:t>
            </a:r>
            <a:r>
              <a:rPr lang="ru-RU" sz="2000" b="1" dirty="0" smtClean="0">
                <a:solidFill>
                  <a:srgbClr val="C00000"/>
                </a:solidFill>
              </a:rPr>
              <a:t>показатель</a:t>
            </a:r>
            <a:r>
              <a:rPr lang="ru-RU" sz="2000" dirty="0" smtClean="0"/>
              <a:t> «доля ОО, в которых действует постоянная система наставничества или методической помощи и методические объединения учителей».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prstClr val="black"/>
                </a:solidFill>
              </a:rPr>
              <a:t>Сформировать региональное сообщество </a:t>
            </a:r>
            <a:r>
              <a:rPr lang="ru-RU" sz="2000" b="1" dirty="0" smtClean="0">
                <a:solidFill>
                  <a:prstClr val="black"/>
                </a:solidFill>
              </a:rPr>
              <a:t>учителей с наиболее успешными педагогическими практиками </a:t>
            </a:r>
            <a:r>
              <a:rPr lang="ru-RU" sz="2000" b="1" dirty="0">
                <a:solidFill>
                  <a:prstClr val="black"/>
                </a:solidFill>
              </a:rPr>
              <a:t>в каждом </a:t>
            </a:r>
            <a:r>
              <a:rPr lang="ru-RU" sz="2000" b="1" dirty="0" smtClean="0">
                <a:solidFill>
                  <a:prstClr val="black"/>
                </a:solidFill>
              </a:rPr>
              <a:t>предмете для привлечения в качестве наставников и в системе повышения квалификации.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29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614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8430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Данные о состоянии системы 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5040000" y="2606397"/>
            <a:ext cx="1843200" cy="1555201"/>
          </a:xfrm>
          <a:prstGeom prst="roundRect">
            <a:avLst>
              <a:gd name="adj" fmla="val 242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/>
              <a:t>ЕГЭ </a:t>
            </a:r>
            <a:r>
              <a:rPr lang="ru-RU" sz="2400" b="1" spc="-1" dirty="0" smtClean="0">
                <a:solidFill>
                  <a:srgbClr val="0070C0"/>
                </a:solidFill>
              </a:rPr>
              <a:t>700 тыс.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 smtClean="0"/>
              <a:t>ОГЭ </a:t>
            </a:r>
            <a:r>
              <a:rPr lang="ru-RU" sz="2400" b="1" spc="-1" dirty="0" smtClean="0">
                <a:solidFill>
                  <a:srgbClr val="0070C0"/>
                </a:solidFill>
              </a:rPr>
              <a:t>1,5 млн.</a:t>
            </a:r>
            <a:r>
              <a:rPr lang="ru-RU" sz="2400" b="1" spc="-1" dirty="0" smtClean="0"/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b="1" spc="-1" dirty="0" smtClean="0"/>
              <a:t>ВПР </a:t>
            </a:r>
            <a:r>
              <a:rPr lang="ru-RU" sz="2400" b="1" spc="-1" dirty="0" smtClean="0">
                <a:solidFill>
                  <a:srgbClr val="0070C0"/>
                </a:solidFill>
              </a:rPr>
              <a:t>4,7 млн.</a:t>
            </a:r>
            <a:r>
              <a:rPr lang="ru-RU" sz="2400" b="1" spc="-1" dirty="0" smtClean="0"/>
              <a:t> </a:t>
            </a:r>
            <a:endParaRPr lang="ru-RU" sz="24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3" name="CustomShape 3"/>
          <p:cNvSpPr/>
          <p:nvPr/>
        </p:nvSpPr>
        <p:spPr>
          <a:xfrm>
            <a:off x="2959200" y="5206104"/>
            <a:ext cx="7408800" cy="528861"/>
          </a:xfrm>
          <a:prstGeom prst="roundRect">
            <a:avLst>
              <a:gd name="adj" fmla="val 2426"/>
            </a:avLst>
          </a:prstGeom>
          <a:solidFill>
            <a:srgbClr val="D82028"/>
          </a:solidFill>
          <a:ln w="38100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chemeClr val="bg1"/>
                </a:solidFill>
                <a:latin typeface="Calibri"/>
              </a:rPr>
              <a:t>Аналитика, формирование управленческих решений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0" name="CustomShape 13"/>
          <p:cNvSpPr/>
          <p:nvPr/>
        </p:nvSpPr>
        <p:spPr>
          <a:xfrm rot="5400000">
            <a:off x="5601667" y="4447937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2" name="CustomShape 13"/>
          <p:cNvSpPr/>
          <p:nvPr/>
        </p:nvSpPr>
        <p:spPr>
          <a:xfrm rot="5400000">
            <a:off x="3571267" y="4447938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3" name="CustomShape 13"/>
          <p:cNvSpPr/>
          <p:nvPr/>
        </p:nvSpPr>
        <p:spPr>
          <a:xfrm rot="5400000">
            <a:off x="7646467" y="4447932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4" name="CustomShape 3"/>
          <p:cNvSpPr/>
          <p:nvPr/>
        </p:nvSpPr>
        <p:spPr>
          <a:xfrm>
            <a:off x="2959200" y="2606401"/>
            <a:ext cx="1944000" cy="1555201"/>
          </a:xfrm>
          <a:prstGeom prst="roundRect">
            <a:avLst>
              <a:gd name="adj" fmla="val 242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/>
            <a:r>
              <a:rPr lang="ru-RU" sz="2400" b="1" spc="-1" dirty="0" smtClean="0"/>
              <a:t>НИКО </a:t>
            </a:r>
            <a:r>
              <a:rPr lang="ru-RU" sz="2400" b="1" spc="-1" dirty="0" smtClean="0">
                <a:solidFill>
                  <a:srgbClr val="0070C0"/>
                </a:solidFill>
              </a:rPr>
              <a:t>50 тыс.</a:t>
            </a:r>
            <a:r>
              <a:rPr lang="ru-RU" sz="2400" b="1" spc="-1" dirty="0" smtClean="0"/>
              <a:t> МСИ </a:t>
            </a:r>
            <a:r>
              <a:rPr lang="ru-RU" sz="2400" b="1" spc="-1" dirty="0" smtClean="0">
                <a:solidFill>
                  <a:srgbClr val="0070C0"/>
                </a:solidFill>
              </a:rPr>
              <a:t>6 тыс.</a:t>
            </a:r>
            <a:endParaRPr lang="ru-RU" sz="2400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5" name="CustomShape 3"/>
          <p:cNvSpPr/>
          <p:nvPr/>
        </p:nvSpPr>
        <p:spPr>
          <a:xfrm>
            <a:off x="7034400" y="2606398"/>
            <a:ext cx="1944000" cy="1555201"/>
          </a:xfrm>
          <a:prstGeom prst="roundRect">
            <a:avLst>
              <a:gd name="adj" fmla="val 2426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latin typeface="Calibri"/>
              </a:rPr>
              <a:t>Контекстные данные</a:t>
            </a:r>
            <a:endParaRPr lang="ru-RU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2" name="CustomShape 3"/>
          <p:cNvSpPr/>
          <p:nvPr/>
        </p:nvSpPr>
        <p:spPr>
          <a:xfrm>
            <a:off x="9122400" y="2606400"/>
            <a:ext cx="1245600" cy="1555201"/>
          </a:xfrm>
          <a:prstGeom prst="roundRect">
            <a:avLst>
              <a:gd name="adj" fmla="val 2426"/>
            </a:avLst>
          </a:prstGeom>
          <a:noFill/>
          <a:ln w="28575">
            <a:solidFill>
              <a:srgbClr val="2F7EDD"/>
            </a:solidFill>
            <a:prstDash val="sys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68760" tIns="34200" rIns="68760" bIns="34200" anchor="ctr" anchorCtr="1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latin typeface="Calibri"/>
              </a:rPr>
              <a:t>BIG DATA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4" name="CustomShape 13"/>
          <p:cNvSpPr/>
          <p:nvPr/>
        </p:nvSpPr>
        <p:spPr>
          <a:xfrm rot="5400000">
            <a:off x="9385267" y="4447931"/>
            <a:ext cx="719865" cy="4841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 w="38100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2959200" y="1739534"/>
            <a:ext cx="19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Выборочные исследования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2800" y="1739534"/>
            <a:ext cx="185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«Тотальные» процедуры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34400" y="1739534"/>
            <a:ext cx="19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Опросы и анкетирования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9868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Работа со школами с низкими образовательными результатами</a:t>
            </a:r>
          </a:p>
          <a:p>
            <a:pPr>
              <a:spcAft>
                <a:spcPts val="600"/>
              </a:spcAft>
              <a:defRPr/>
            </a:pPr>
            <a:endParaRPr lang="ru-RU" sz="9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Обеспечить объективность процедур ОКО.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Разработать/усовершенствовать региональные программы поддержки ОО с низкими результатами: 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выбор реалистичных целевых показателей;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программы адресной помощи руководителям ОО;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система непрерывного методического сопровождения учителей; 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мониторинг эффективности предпринятых шагов.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30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492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986868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Организация профориентации </a:t>
            </a: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sz="2000" b="1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Принять региональную программу организации/развития профориентации, систем ДО и СПО: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соответствие </a:t>
            </a:r>
            <a:r>
              <a:rPr lang="ru-RU" sz="2000" dirty="0">
                <a:solidFill>
                  <a:prstClr val="black"/>
                </a:solidFill>
              </a:rPr>
              <a:t>особенностям и экономическим задачам региона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модернизация программ, оснащения, учебного процесса;</a:t>
            </a:r>
            <a:endParaRPr lang="ru-RU" sz="2000" dirty="0">
              <a:solidFill>
                <a:prstClr val="black"/>
              </a:solidFill>
            </a:endParaRP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связи с предприятиями, учреждениями и т.п.;</a:t>
            </a:r>
            <a:endParaRPr lang="ru-RU" sz="2000" dirty="0">
              <a:solidFill>
                <a:prstClr val="black"/>
              </a:solidFill>
            </a:endParaRP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проведение </a:t>
            </a:r>
            <a:r>
              <a:rPr lang="ru-RU" sz="2000" dirty="0" err="1" smtClean="0">
                <a:solidFill>
                  <a:prstClr val="black"/>
                </a:solidFill>
              </a:rPr>
              <a:t>анкетирований</a:t>
            </a:r>
            <a:r>
              <a:rPr lang="ru-RU" sz="2000" dirty="0" smtClean="0">
                <a:solidFill>
                  <a:prstClr val="black"/>
                </a:solidFill>
              </a:rPr>
              <a:t> и опросов; </a:t>
            </a:r>
            <a:endParaRPr lang="ru-RU" sz="2000" dirty="0">
              <a:solidFill>
                <a:prstClr val="black"/>
              </a:solidFill>
            </a:endParaRPr>
          </a:p>
          <a:p>
            <a:pPr marL="1600200" lvl="2" indent="-685800" defTabSz="1828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</a:rPr>
              <a:t>измеримые цели и критерии эффективности.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31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86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Апробация </a:t>
            </a:r>
            <a:r>
              <a:rPr lang="ru-RU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фис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око </a:t>
            </a:r>
            <a:r>
              <a:rPr lang="ru-RU" sz="2800" b="1" cap="all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  16 ноября – 6 декабря</a:t>
            </a:r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32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4732" y="2700935"/>
            <a:ext cx="85908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Личные кабинеты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«Пробные ВПР»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«Пробные процедуры ФГККО»</a:t>
            </a:r>
            <a:endParaRPr lang="ru-RU" sz="24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/>
              <a:t>Интеграция с региональными информационными системами (в ряде регионов)</a:t>
            </a:r>
          </a:p>
        </p:txBody>
      </p:sp>
    </p:spTree>
    <p:extLst>
      <p:ext uri="{BB962C8B-B14F-4D97-AF65-F5344CB8AC3E}">
        <p14:creationId xmlns:p14="http://schemas.microsoft.com/office/powerpoint/2010/main" val="27710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Дистанционные Курсы ФИОКО для школьных команд</a:t>
            </a:r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>
              <a:spcAft>
                <a:spcPts val="1200"/>
              </a:spcAft>
            </a:pPr>
            <a:endParaRPr lang="ru-RU" sz="2400" b="1" dirty="0" smtClean="0"/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33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4732" y="2276135"/>
            <a:ext cx="89652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Модуль 1. Общие вопросы оценки качества образования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Модуль 2. Управление качеством образования в школе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Модуль 3. Оценка результатов обучения в образовательном процессе школы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/>
              <a:t>Модуль 4. Анализ и интерпретация результатов оценочных процедур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Для </a:t>
            </a:r>
            <a:r>
              <a:rPr lang="ru-RU" sz="2000" dirty="0"/>
              <a:t>записи на курс необходимо </a:t>
            </a:r>
            <a:r>
              <a:rPr lang="ru-RU" sz="2000" dirty="0" smtClean="0"/>
              <a:t>года </a:t>
            </a:r>
            <a:r>
              <a:rPr lang="ru-RU" sz="2000" dirty="0"/>
              <a:t>направить </a:t>
            </a:r>
            <a:r>
              <a:rPr lang="ru-RU" sz="2000" dirty="0" smtClean="0"/>
              <a:t>заявку </a:t>
            </a:r>
            <a:r>
              <a:rPr lang="ru-RU" sz="2000" dirty="0"/>
              <a:t>от ОО на адрес </a:t>
            </a:r>
            <a:r>
              <a:rPr lang="en-US" sz="2000" b="1" u="sng" dirty="0">
                <a:solidFill>
                  <a:srgbClr val="0070C0"/>
                </a:solidFill>
                <a:hlinkClick r:id="rId4"/>
              </a:rPr>
              <a:t>schools</a:t>
            </a:r>
            <a:r>
              <a:rPr lang="ru-RU" sz="2000" b="1" u="sng" dirty="0">
                <a:solidFill>
                  <a:srgbClr val="0070C0"/>
                </a:solidFill>
                <a:hlinkClick r:id="rId4"/>
              </a:rPr>
              <a:t>@</a:t>
            </a:r>
            <a:r>
              <a:rPr lang="en-US" sz="2000" b="1" u="sng" dirty="0" err="1">
                <a:solidFill>
                  <a:srgbClr val="0070C0"/>
                </a:solidFill>
                <a:hlinkClick r:id="rId4"/>
              </a:rPr>
              <a:t>fioco</a:t>
            </a:r>
            <a:r>
              <a:rPr lang="ru-RU" sz="2000" b="1" u="sng" dirty="0">
                <a:solidFill>
                  <a:srgbClr val="0070C0"/>
                </a:solidFill>
                <a:hlinkClick r:id="rId4"/>
              </a:rPr>
              <a:t>.</a:t>
            </a:r>
            <a:r>
              <a:rPr lang="en-US" sz="2000" b="1" u="sng" dirty="0" err="1">
                <a:solidFill>
                  <a:srgbClr val="0070C0"/>
                </a:solidFill>
                <a:hlinkClick r:id="rId4"/>
              </a:rPr>
              <a:t>ru</a:t>
            </a:r>
            <a:r>
              <a:rPr lang="ru-RU" sz="2000" dirty="0"/>
              <a:t>. Тел для справок: </a:t>
            </a:r>
            <a:r>
              <a:rPr lang="ru-RU" sz="2000" b="1" dirty="0">
                <a:solidFill>
                  <a:srgbClr val="C00000"/>
                </a:solidFill>
              </a:rPr>
              <a:t>8-495-954-23-10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Подробная информация – </a:t>
            </a:r>
            <a:r>
              <a:rPr lang="en-US" sz="2000" b="1" dirty="0" smtClean="0">
                <a:solidFill>
                  <a:srgbClr val="0070C0"/>
                </a:solidFill>
                <a:hlinkClick r:id="rId5"/>
              </a:rPr>
              <a:t>www.fioco.ru</a:t>
            </a:r>
            <a:r>
              <a:rPr lang="ru-RU" sz="2000" b="1" dirty="0" smtClean="0"/>
              <a:t> / Услуги ФГБУ «ФИОКО» / </a:t>
            </a:r>
            <a:br>
              <a:rPr lang="ru-RU" sz="2000" b="1" dirty="0" smtClean="0"/>
            </a:br>
            <a:r>
              <a:rPr lang="ru-RU" sz="2000" b="1" dirty="0" smtClean="0"/>
              <a:t>Повышение квалификации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24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2"/>
          <p:cNvSpPr/>
          <p:nvPr/>
        </p:nvSpPr>
        <p:spPr>
          <a:xfrm>
            <a:off x="2895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Изображение 3" descr="Снимок экрана 2017-03-05 в 17.1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397110"/>
            <a:ext cx="9143999" cy="146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stomShape 2"/>
          <p:cNvSpPr/>
          <p:nvPr/>
        </p:nvSpPr>
        <p:spPr>
          <a:xfrm>
            <a:off x="2092031" y="3958641"/>
            <a:ext cx="8007218" cy="16068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Aft>
                <a:spcPts val="1200"/>
              </a:spcAft>
            </a:pPr>
            <a:r>
              <a:rPr lang="ru-RU" sz="3600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Благодарю за </a:t>
            </a:r>
            <a:r>
              <a:rPr lang="ru-RU" sz="3600" b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внимание!</a:t>
            </a:r>
            <a:endParaRPr lang="en-US" sz="3600" b="1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533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Направления использования результатов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мониторинг объективности результатов оценочных процедур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63083123"/>
              </p:ext>
            </p:extLst>
          </p:nvPr>
        </p:nvGraphicFramePr>
        <p:xfrm>
          <a:off x="4113948" y="2916887"/>
          <a:ext cx="6048077" cy="284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442400" y="3276282"/>
            <a:ext cx="2460487" cy="21605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>
            <a:off x="5518587" y="2541270"/>
            <a:ext cx="1275383" cy="724357"/>
          </a:xfrm>
          <a:prstGeom prst="ben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8424" y="2529090"/>
            <a:ext cx="3949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Индекс низких результатов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0599" y="5761584"/>
            <a:ext cx="39495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+mn-lt"/>
                <a:cs typeface="Arial" pitchFamily="34" charset="0"/>
              </a:rPr>
              <a:t>Граница отметки «3»</a:t>
            </a:r>
          </a:p>
        </p:txBody>
      </p:sp>
      <p:sp>
        <p:nvSpPr>
          <p:cNvPr id="12" name="Стрелка углом 11"/>
          <p:cNvSpPr/>
          <p:nvPr/>
        </p:nvSpPr>
        <p:spPr>
          <a:xfrm flipV="1">
            <a:off x="6415225" y="5436870"/>
            <a:ext cx="1275384" cy="707028"/>
          </a:xfrm>
          <a:prstGeom prst="ben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8800" y="2977831"/>
            <a:ext cx="1545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Доля участников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71112" y="4903145"/>
            <a:ext cx="1233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Баллы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2346" y="1923960"/>
            <a:ext cx="276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+mn-lt"/>
                <a:cs typeface="Arial" pitchFamily="34" charset="0"/>
              </a:rPr>
              <a:t>Результаты ВПР </a:t>
            </a:r>
            <a:endParaRPr lang="ru-RU" sz="2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Направления использования результатов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оценка качества подготовки обучающихся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01783"/>
              </p:ext>
            </p:extLst>
          </p:nvPr>
        </p:nvGraphicFramePr>
        <p:xfrm>
          <a:off x="5701904" y="2280394"/>
          <a:ext cx="6134896" cy="280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079996"/>
              </p:ext>
            </p:extLst>
          </p:nvPr>
        </p:nvGraphicFramePr>
        <p:xfrm>
          <a:off x="756336" y="2322924"/>
          <a:ext cx="6004409" cy="272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136138" y="1738155"/>
            <a:ext cx="6231062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/>
              <a:t>Индексы низких результатов </a:t>
            </a:r>
            <a:r>
              <a:rPr lang="ru-RU" altLang="ru-RU" sz="2200" b="1" dirty="0" smtClean="0"/>
              <a:t>(математика)</a:t>
            </a:r>
            <a:endParaRPr lang="ru-RU" altLang="ru-RU" sz="22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692000" y="2679070"/>
            <a:ext cx="3520800" cy="1447200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912000" y="2621470"/>
            <a:ext cx="4327200" cy="1302530"/>
          </a:xfrm>
          <a:prstGeom prst="line">
            <a:avLst/>
          </a:prstGeom>
          <a:ln w="76200">
            <a:solidFill>
              <a:srgbClr val="D82028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932000" y="5429073"/>
            <a:ext cx="2419200" cy="705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29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ЕГЭ, ВПР: анализ школьных практик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6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33" y="1495166"/>
            <a:ext cx="5887333" cy="47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497" y="3608869"/>
            <a:ext cx="469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E82828"/>
                </a:solidFill>
              </a:rPr>
              <a:t>Сопоставление школ со схожими размерами и другими условиями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2800" y="2203200"/>
            <a:ext cx="309600" cy="2037600"/>
          </a:xfrm>
          <a:prstGeom prst="rect">
            <a:avLst/>
          </a:prstGeom>
          <a:noFill/>
          <a:ln w="57150">
            <a:solidFill>
              <a:srgbClr val="F842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06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НИКО: опросы обучающихся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7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2" y="1898269"/>
            <a:ext cx="4004142" cy="378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63" y="1879600"/>
            <a:ext cx="3808537" cy="3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736803" y="1306863"/>
            <a:ext cx="2809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charset="0"/>
              </a:rPr>
              <a:t>Я в социальных сетях</a:t>
            </a:r>
            <a:endParaRPr lang="ru-RU" altLang="ru-RU" sz="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705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НИКО: вопросы профориентации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8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267714"/>
              </p:ext>
            </p:extLst>
          </p:nvPr>
        </p:nvGraphicFramePr>
        <p:xfrm>
          <a:off x="2734732" y="1554697"/>
          <a:ext cx="8160711" cy="369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594663" y="5341254"/>
            <a:ext cx="8970803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43834" tIns="121917" rIns="243834" bIns="121917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rgbClr val="E82828"/>
                </a:solidFill>
              </a:rPr>
              <a:t>Основное содержание практической работы на уроках информатики – изготовление презентаций</a:t>
            </a:r>
            <a:endParaRPr lang="ru-RU" altLang="ru-RU" sz="2200" b="1" dirty="0">
              <a:solidFill>
                <a:srgbClr val="E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2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/>
          <p:cNvSpPr/>
          <p:nvPr/>
        </p:nvSpPr>
        <p:spPr>
          <a:xfrm>
            <a:off x="2734732" y="463808"/>
            <a:ext cx="8830735" cy="587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ts val="2800"/>
              </a:lnSpc>
              <a:spcAft>
                <a:spcPts val="1200"/>
              </a:spcAft>
            </a:pPr>
            <a:r>
              <a:rPr lang="ru-RU" sz="28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Направления использования результатов</a:t>
            </a: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r>
              <a:rPr lang="ru-RU" sz="2800" b="1" cap="all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мониторинг эффективности руководителей </a:t>
            </a:r>
            <a:r>
              <a:rPr lang="ru-RU" sz="2800" b="1" cap="all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оо</a:t>
            </a:r>
            <a:endParaRPr lang="ru-RU" sz="28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" y="497674"/>
            <a:ext cx="1492991" cy="161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336" y="5429073"/>
            <a:ext cx="129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7E714FA-0CE1-448F-A387-DAE585036FF8}" type="slidenum">
              <a:rPr lang="ru-RU" sz="2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9</a:t>
            </a:fld>
            <a:r>
              <a:rPr lang="ru-RU" sz="22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/34</a:t>
            </a:r>
            <a:endParaRPr lang="ru-RU" sz="2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AFF0755A-5800-4E65-B3F0-2C0842A9F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758300"/>
              </p:ext>
            </p:extLst>
          </p:nvPr>
        </p:nvGraphicFramePr>
        <p:xfrm>
          <a:off x="2114135" y="2016000"/>
          <a:ext cx="9451332" cy="384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7145" y="5639160"/>
            <a:ext cx="35493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latin typeface="+mn-lt"/>
                <a:cs typeface="Arial" pitchFamily="34" charset="0"/>
              </a:rPr>
              <a:t>Количество регионов</a:t>
            </a:r>
            <a:endParaRPr lang="ru-RU" sz="22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58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7753</TotalTime>
  <Words>1195</Words>
  <Application>Microsoft Office PowerPoint</Application>
  <PresentationFormat>Произвольный</PresentationFormat>
  <Paragraphs>266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Татьяна Анатольевна Веревкина</cp:lastModifiedBy>
  <cp:revision>525</cp:revision>
  <dcterms:created xsi:type="dcterms:W3CDTF">2016-12-17T10:03:25Z</dcterms:created>
  <dcterms:modified xsi:type="dcterms:W3CDTF">2018-11-20T06:05:54Z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