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338" r:id="rId16"/>
    <p:sldId id="328" r:id="rId17"/>
    <p:sldId id="292" r:id="rId18"/>
    <p:sldId id="331" r:id="rId19"/>
    <p:sldId id="332" r:id="rId20"/>
    <p:sldId id="293" r:id="rId21"/>
    <p:sldId id="339" r:id="rId22"/>
    <p:sldId id="294" r:id="rId23"/>
    <p:sldId id="295" r:id="rId24"/>
    <p:sldId id="333" r:id="rId25"/>
    <p:sldId id="335" r:id="rId26"/>
    <p:sldId id="336" r:id="rId27"/>
    <p:sldId id="340" r:id="rId28"/>
    <p:sldId id="334" r:id="rId29"/>
    <p:sldId id="296" r:id="rId30"/>
    <p:sldId id="297" r:id="rId31"/>
    <p:sldId id="298" r:id="rId32"/>
    <p:sldId id="299" r:id="rId33"/>
    <p:sldId id="300" r:id="rId34"/>
    <p:sldId id="301" r:id="rId35"/>
    <p:sldId id="302" r:id="rId36"/>
    <p:sldId id="278" r:id="rId37"/>
    <p:sldId id="305" r:id="rId38"/>
    <p:sldId id="306" r:id="rId39"/>
    <p:sldId id="307" r:id="rId40"/>
    <p:sldId id="308" r:id="rId41"/>
    <p:sldId id="309" r:id="rId42"/>
    <p:sldId id="310" r:id="rId43"/>
    <p:sldId id="311" r:id="rId44"/>
    <p:sldId id="312" r:id="rId45"/>
    <p:sldId id="313" r:id="rId46"/>
    <p:sldId id="314" r:id="rId47"/>
    <p:sldId id="315" r:id="rId48"/>
    <p:sldId id="316" r:id="rId49"/>
    <p:sldId id="317" r:id="rId50"/>
    <p:sldId id="318" r:id="rId51"/>
    <p:sldId id="319" r:id="rId52"/>
    <p:sldId id="320" r:id="rId53"/>
    <p:sldId id="321" r:id="rId54"/>
    <p:sldId id="322" r:id="rId55"/>
    <p:sldId id="323" r:id="rId56"/>
    <p:sldId id="324" r:id="rId57"/>
    <p:sldId id="337" r:id="rId58"/>
    <p:sldId id="341" r:id="rId59"/>
  </p:sldIdLst>
  <p:sldSz cx="9144000" cy="6858000" type="screen4x3"/>
  <p:notesSz cx="6858000" cy="9144000"/>
  <p:custDataLst>
    <p:tags r:id="rId6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190" autoAdjust="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ll dir="r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orenlib.ru/index.php?dn=article&amp;to=art&amp;id=402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916832"/>
            <a:ext cx="7556376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НОРМАТИВНО-ПРАВОВОЕ</a:t>
            </a:r>
            <a:br>
              <a:rPr lang="ru-RU" b="1" dirty="0" smtClean="0"/>
            </a:br>
            <a:r>
              <a:rPr lang="ru-RU" b="1" dirty="0" smtClean="0"/>
              <a:t>ОБЕСПЕЧЕНИЕ ДЕЯТЕЛЬНОСТИ ШКОЛЬНЫХ БИБЛИОТЕК.</a:t>
            </a:r>
            <a:br>
              <a:rPr lang="ru-RU" b="1" dirty="0" smtClean="0"/>
            </a:br>
            <a:r>
              <a:rPr lang="ru-RU" b="1" dirty="0" smtClean="0"/>
              <a:t>СОВРЕМЕННОЕ СОСТОЯНИЕ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4797152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2019</a:t>
            </a:r>
            <a:endParaRPr lang="ru-RU" sz="4400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Отраслевые федеральные законы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805264"/>
          </a:xfrm>
        </p:spPr>
        <p:txBody>
          <a:bodyPr>
            <a:noAutofit/>
          </a:bodyPr>
          <a:lstStyle/>
          <a:p>
            <a:r>
              <a:rPr lang="ru-RU" sz="2200" b="1" dirty="0" smtClean="0"/>
              <a:t>Федеральный закон Российской Федерации от 29.12.1994 № 78-ФЗ «О библиотечном деле» (в редакции, действующей с 1 января 2016 года). </a:t>
            </a:r>
          </a:p>
          <a:p>
            <a:r>
              <a:rPr lang="ru-RU" sz="2200" dirty="0" smtClean="0"/>
              <a:t>Регулирует общие вопросы организации библиотечного дела, устанавливает принципы деятельности библиотек, права и обязанности пользователей библиотек, права и обязанности библиотек. </a:t>
            </a:r>
          </a:p>
          <a:p>
            <a:r>
              <a:rPr lang="ru-RU" sz="2200" dirty="0" smtClean="0"/>
              <a:t>В связи с введением Федерального закона «Об образовании в Российской Федерации» были внесены </a:t>
            </a:r>
            <a:r>
              <a:rPr lang="ru-RU" sz="2200" u="sng" dirty="0" smtClean="0"/>
              <a:t>изменения</a:t>
            </a:r>
            <a:r>
              <a:rPr lang="ru-RU" sz="2200" dirty="0" smtClean="0"/>
              <a:t> в Федеральный закон «О библиотечном деле». </a:t>
            </a:r>
          </a:p>
          <a:p>
            <a:r>
              <a:rPr lang="ru-RU" sz="2200" b="1" dirty="0" smtClean="0"/>
              <a:t>Изменилось определение понятия «библиотека»</a:t>
            </a:r>
            <a:r>
              <a:rPr lang="ru-RU" sz="2200" dirty="0" smtClean="0"/>
              <a:t>. В новой редакции оно звучит следующим образом: </a:t>
            </a:r>
            <a:r>
              <a:rPr lang="ru-RU" sz="2200" b="1" dirty="0" smtClean="0"/>
              <a:t>«Библиотека - информационная, культурная, образовательная организация или структурное подразделение организации, располагающее организованным фондом документов и предоставляющее их во временное пользование физическим и юридическим лицам»</a:t>
            </a:r>
            <a:endParaRPr lang="ru-RU" sz="2200" b="1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894712" cy="864096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Иные нормативные правовые документы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484784"/>
            <a:ext cx="8136904" cy="518457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Постановление Правительства Российской Федерации от 25.04.2012 № 390 </a:t>
            </a:r>
            <a:r>
              <a:rPr lang="ru-RU" b="1" i="1" dirty="0" smtClean="0"/>
              <a:t>«О противопожарном режиме».</a:t>
            </a:r>
          </a:p>
          <a:p>
            <a:r>
              <a:rPr lang="ru-RU" dirty="0" smtClean="0"/>
              <a:t> Постановление Правительства Российской Федерации от 08.08.2013 № 678 </a:t>
            </a:r>
            <a:r>
              <a:rPr lang="ru-RU" b="1" i="1" dirty="0" smtClean="0"/>
              <a:t>«Об утверждении номенклатуры должностей педагогических работников организаций, осуществляющих педагогическую деятельность, должностей руководителей образовательных организаций». </a:t>
            </a:r>
          </a:p>
          <a:p>
            <a:r>
              <a:rPr lang="ru-RU" dirty="0" smtClean="0"/>
              <a:t>Постановление Правительства Российской Федерации от 15.04.2014 № 295 </a:t>
            </a:r>
            <a:r>
              <a:rPr lang="ru-RU" b="1" i="1" dirty="0" smtClean="0"/>
              <a:t>«Об утверждении государственной программы Российской Федерации «Развитие образования на 2013-2020 годы».</a:t>
            </a:r>
            <a:endParaRPr lang="ru-RU" b="1" i="1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Иные нормативные правовые документы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124744"/>
            <a:ext cx="8532440" cy="554461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Постановление Правительства Российской Федерации от 29.05.2015 г. № 996-р </a:t>
            </a:r>
            <a:r>
              <a:rPr lang="ru-RU" b="1" i="1" dirty="0" smtClean="0"/>
              <a:t>«Об утверждении Стратегии развития воспитания в Российской Федерации на период до 2025 года»</a:t>
            </a:r>
            <a:r>
              <a:rPr lang="ru-RU" b="1" dirty="0" smtClean="0"/>
              <a:t>. </a:t>
            </a:r>
          </a:p>
          <a:p>
            <a:r>
              <a:rPr lang="ru-RU" dirty="0" smtClean="0"/>
              <a:t>Распоряжение Правительства Российской Федерации от 08.12.2011 № 2227-р </a:t>
            </a:r>
            <a:r>
              <a:rPr lang="ru-RU" b="1" i="1" dirty="0" smtClean="0"/>
              <a:t>«Об утверждении Стратегии инновационного развития Российской Федерации на период до 2020 года». </a:t>
            </a:r>
          </a:p>
          <a:p>
            <a:r>
              <a:rPr lang="ru-RU" dirty="0" smtClean="0"/>
              <a:t>Распоряжение Правительства Российской Федерации от 29.06.2014 № 1420-р </a:t>
            </a:r>
            <a:r>
              <a:rPr lang="ru-RU" i="1" dirty="0" smtClean="0"/>
              <a:t>«О внесении изменений в план реализации в 2016 году и в плановый период 2017 и 2018 годов государственной программы Российской Федерации «Развитие образования» на 2013 - 2020 годы» (</a:t>
            </a:r>
            <a:r>
              <a:rPr lang="ru-RU" b="1" i="1" dirty="0" smtClean="0"/>
              <a:t>в части мероприятий по развитию школьных библиотек). </a:t>
            </a:r>
            <a:endParaRPr lang="ru-RU" b="1" i="1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Иные нормативные правовые документы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700808"/>
            <a:ext cx="7894712" cy="489654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Распоряжение Правительства Российской Федерации от 04.09.2014 № 1726-р </a:t>
            </a:r>
            <a:r>
              <a:rPr lang="ru-RU" b="1" i="1" dirty="0" smtClean="0"/>
              <a:t>«Об утверждении концепции дополнительного образования детей». </a:t>
            </a:r>
          </a:p>
          <a:p>
            <a:r>
              <a:rPr lang="ru-RU" dirty="0" smtClean="0"/>
              <a:t>Постановление Главного государственного санитарного врача Российской Федерации от 29.12.2010 № 189 </a:t>
            </a:r>
            <a:r>
              <a:rPr lang="ru-RU" b="1" i="1" dirty="0" smtClean="0"/>
              <a:t>«Об утверждении </a:t>
            </a:r>
            <a:r>
              <a:rPr lang="ru-RU" b="1" i="1" dirty="0" err="1" smtClean="0"/>
              <a:t>СанПиН</a:t>
            </a:r>
            <a:r>
              <a:rPr lang="ru-RU" b="1" i="1" dirty="0" smtClean="0"/>
              <a:t> 2.4.2.2821-10 «Санитарно- эпидемиологические требования к условиям и организации обучения в общеобразовательных учреждениях».</a:t>
            </a:r>
            <a:endParaRPr lang="ru-RU" b="1" i="1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49808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Приказы Министерства просвещения Российской Федерации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412776"/>
            <a:ext cx="8064896" cy="518457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Приказ Министерства образования Российской Федерации от 05.03.2004 № 1089 </a:t>
            </a:r>
            <a:r>
              <a:rPr lang="ru-RU" i="1" dirty="0" smtClean="0"/>
              <a:t>«Об утверждении федерального компонента государственных образовательных стандартов начального общего, основного общего и среднего (полного) общего образования».</a:t>
            </a:r>
          </a:p>
          <a:p>
            <a:r>
              <a:rPr lang="ru-RU" dirty="0" smtClean="0"/>
              <a:t>Приказ Министерства образования и науки Российской Федерации от 06.10.2009 № 373 </a:t>
            </a:r>
            <a:r>
              <a:rPr lang="ru-RU" i="1" dirty="0" smtClean="0"/>
              <a:t>«Об утверждении федерального государственного образовательного стандарта </a:t>
            </a:r>
            <a:r>
              <a:rPr lang="ru-RU" b="1" i="1" dirty="0" smtClean="0"/>
              <a:t>начального</a:t>
            </a:r>
            <a:r>
              <a:rPr lang="ru-RU" i="1" dirty="0" smtClean="0"/>
              <a:t> общего образования».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Приказ Министерства образования и науки Российской Федерации от 17.12.2010 № 1897 </a:t>
            </a:r>
            <a:r>
              <a:rPr lang="ru-RU" i="1" dirty="0" smtClean="0"/>
              <a:t>«Об утверждении федерального государственного образовательного стандарта </a:t>
            </a:r>
            <a:r>
              <a:rPr lang="ru-RU" b="1" i="1" dirty="0" smtClean="0"/>
              <a:t>основного общего образования</a:t>
            </a:r>
            <a:r>
              <a:rPr lang="ru-RU" i="1" dirty="0" smtClean="0"/>
              <a:t>»</a:t>
            </a:r>
          </a:p>
          <a:p>
            <a:endParaRPr lang="ru-RU" i="1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04856" cy="778098"/>
          </a:xfrm>
        </p:spPr>
        <p:txBody>
          <a:bodyPr>
            <a:noAutofit/>
          </a:bodyPr>
          <a:lstStyle/>
          <a:p>
            <a:r>
              <a:rPr lang="ru-RU" sz="3200" dirty="0" smtClean="0"/>
              <a:t>Приказы Министерства просвещения Российской Федерации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856" y="1124744"/>
            <a:ext cx="8466144" cy="48006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Приказ Министерства образования и науки РФ </a:t>
            </a:r>
            <a:r>
              <a:rPr lang="ru-RU" sz="2400" b="1" dirty="0" smtClean="0"/>
              <a:t>«Об утверждения перечня средств обучения и воспитания, необходимых для реализации программ начального общего, основного общего и среднего общего образования, соответствующих современным условиям обучения, необходимого при оснащении образовательных организаций в целях реализации мероприятий по содействию созданию в субъектах Российской Федерации (исходя из прогнозируемой потребности) новых мест в общеобразовательных организациях, критериев его формирования и требований к функциональному оснащению, а также норматива стоимости оснащения одного места обучающегося указанными средствами обучения и воспитания» № 336 от 30.03.2016 г.</a:t>
            </a:r>
            <a:endParaRPr lang="ru-RU" sz="2400" b="1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Приказы Министерства просвещения Российской Федерации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708448"/>
            <a:ext cx="8034096" cy="51495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Приказ 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 от 15 июня 2016 г. № 715</a:t>
            </a:r>
            <a:r>
              <a:rPr lang="ru-RU" b="1" dirty="0" smtClean="0"/>
              <a:t> «Об утверждении Концепции развития школьных информационно-библиотечных центров».</a:t>
            </a:r>
          </a:p>
          <a:p>
            <a:r>
              <a:rPr lang="ru-RU" b="1" dirty="0" smtClean="0"/>
              <a:t>Цель настоящей Концепции </a:t>
            </a:r>
            <a:r>
              <a:rPr lang="ru-RU" dirty="0" smtClean="0"/>
              <a:t>– создание условий для формирования современной школьной библиотеки как ключевого инструмента новой  инфраструктуры образовательной организации, обеспечивающей современные условия обучения и воспитания.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Иные нормативные правовые документы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124744"/>
            <a:ext cx="8460432" cy="573325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FuturisC"/>
              </a:rPr>
              <a:t>Включение должности «педагог-библиотекарь»</a:t>
            </a:r>
            <a:br>
              <a:rPr lang="ru-RU" sz="2400" b="1" dirty="0" smtClean="0">
                <a:latin typeface="FuturisC"/>
              </a:rPr>
            </a:br>
            <a:r>
              <a:rPr lang="ru-RU" sz="2400" b="1" dirty="0" smtClean="0">
                <a:latin typeface="FuturisC"/>
              </a:rPr>
              <a:t>в штатное расписание школы</a:t>
            </a:r>
          </a:p>
          <a:p>
            <a:r>
              <a:rPr lang="ru-RU" dirty="0" smtClean="0"/>
              <a:t>Приказ Министерства здравоохранения и социального развития от 31.05.2011 № 448-н </a:t>
            </a:r>
            <a:r>
              <a:rPr lang="ru-RU" b="1" i="1" dirty="0" smtClean="0"/>
              <a:t>«О внесении изменения в Единый квалификационный справочник должностей руководителей, специалистов и служащих, </a:t>
            </a:r>
            <a:r>
              <a:rPr lang="ru-RU" b="1" dirty="0" smtClean="0"/>
              <a:t>раздел</a:t>
            </a:r>
            <a:r>
              <a:rPr lang="ru-RU" b="1" i="1" dirty="0" smtClean="0"/>
              <a:t> «Квалификационные характеристики должностей работников образования». </a:t>
            </a:r>
          </a:p>
          <a:p>
            <a:endParaRPr lang="ru-RU" b="1" i="1" dirty="0" smtClean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Профессиональный стандарт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268760"/>
            <a:ext cx="7818072" cy="5256584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ru-RU" dirty="0" smtClean="0"/>
              <a:t>МИНИСТЕРСТВО ТРУДА И СОЦИАЛЬНОЙ ЗАЩИТЫ РОССИЙСКОЙ ФЕДЕРАЦИИ</a:t>
            </a:r>
          </a:p>
          <a:p>
            <a:pPr fontAlgn="base"/>
            <a:r>
              <a:rPr lang="ru-RU" dirty="0" smtClean="0"/>
              <a:t>ПРИКАЗ от 10 января 2017 года N 10н</a:t>
            </a:r>
          </a:p>
          <a:p>
            <a:pPr fontAlgn="base"/>
            <a:r>
              <a:rPr lang="ru-RU" dirty="0" smtClean="0"/>
              <a:t>Об утверждении </a:t>
            </a:r>
            <a:r>
              <a:rPr lang="ru-RU" u="sng" dirty="0" smtClean="0"/>
              <a:t>профессионального стандарта "Специалист в области воспитания«</a:t>
            </a:r>
            <a:r>
              <a:rPr lang="ru-RU" dirty="0" smtClean="0"/>
              <a:t>. Педагог-библиотекарь</a:t>
            </a:r>
          </a:p>
          <a:p>
            <a:endParaRPr lang="ru-RU" dirty="0" smtClean="0"/>
          </a:p>
          <a:p>
            <a:r>
              <a:rPr lang="ru-RU" dirty="0" smtClean="0"/>
              <a:t> Приказ Минкультуры России от 30.12.2014 N 2477 "Об утверждении типовых отраслевых норм труда на работы, выполняемые в библиотеках" 	</a:t>
            </a:r>
          </a:p>
          <a:p>
            <a:pPr fontAlgn="base"/>
            <a:endParaRPr lang="ru-RU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Учет библиотечного фонда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700808"/>
            <a:ext cx="7498080" cy="4800600"/>
          </a:xfrm>
        </p:spPr>
        <p:txBody>
          <a:bodyPr/>
          <a:lstStyle/>
          <a:p>
            <a:r>
              <a:rPr lang="ru-RU" dirty="0" smtClean="0"/>
              <a:t>Приказ Министерства культуры Российской Федерации от 08.10.2012 № 1077 </a:t>
            </a:r>
            <a:r>
              <a:rPr lang="ru-RU" i="1" dirty="0" smtClean="0"/>
              <a:t>«</a:t>
            </a:r>
            <a:r>
              <a:rPr lang="ru-RU" b="1" i="1" dirty="0" smtClean="0"/>
              <a:t>Об утверждении Порядка учета документов, входящих в состав библиотечного фонда».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Нормативно-правовая документация школьной библиотеки 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35088" y="1340768"/>
            <a:ext cx="8208912" cy="52292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Организационную основу деятельности библиотек образовательных учреждений составляет </a:t>
            </a:r>
            <a:r>
              <a:rPr lang="ru-RU" i="1" dirty="0" smtClean="0"/>
              <a:t>нормативно-правовая документация. </a:t>
            </a:r>
          </a:p>
          <a:p>
            <a:r>
              <a:rPr lang="ru-RU" dirty="0" smtClean="0"/>
              <a:t>Важность документационного обеспечения повседневной деятельности библиотеки обусловлена </a:t>
            </a:r>
            <a:r>
              <a:rPr lang="ru-RU" i="1" dirty="0" smtClean="0"/>
              <a:t>объективным значением документа как существенного элемента внутренней организации любого учреждения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любой библиотеке создаются документы, в которых отражаются различные стороны ее деятельности - </a:t>
            </a:r>
            <a:r>
              <a:rPr lang="ru-RU" i="1" dirty="0" smtClean="0"/>
              <a:t>финансовое состояние, работа с персоналом, организация и результаты производственной деятельности, материально-техническое обеспечение </a:t>
            </a:r>
            <a:r>
              <a:rPr lang="ru-RU" dirty="0" smtClean="0"/>
              <a:t>и др. </a:t>
            </a:r>
          </a:p>
          <a:p>
            <a:r>
              <a:rPr lang="ru-RU" b="1" dirty="0" smtClean="0"/>
              <a:t>Работа с деловой документацией - важный аспект деятельности библиотеки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562074"/>
          </a:xfrm>
        </p:spPr>
        <p:txBody>
          <a:bodyPr>
            <a:normAutofit fontScale="90000"/>
          </a:bodyPr>
          <a:lstStyle/>
          <a:p>
            <a:r>
              <a:rPr lang="ru-RU" sz="3600" b="1" dirty="0" err="1" smtClean="0"/>
              <a:t>ГОСТы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35088" y="1097360"/>
            <a:ext cx="8208912" cy="576064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ГОСТ 7.1-2003 Библиографическая запись. Библиографическое описание. Общие требования и правила составления</a:t>
            </a:r>
          </a:p>
          <a:p>
            <a:r>
              <a:rPr lang="ru-RU" dirty="0" smtClean="0"/>
              <a:t>ГОСТ 7.60-2003 </a:t>
            </a:r>
            <a:r>
              <a:rPr lang="ru-RU" b="1" dirty="0" smtClean="0"/>
              <a:t>Издания. Основные виды. Термины и определения</a:t>
            </a:r>
          </a:p>
          <a:p>
            <a:r>
              <a:rPr lang="ru-RU" b="1" dirty="0" smtClean="0"/>
              <a:t>ГОСТ Р 7.0.5-2008 Библиографическая ссылка. Общие требования и правила составления </a:t>
            </a:r>
          </a:p>
          <a:p>
            <a:r>
              <a:rPr lang="ru-RU" b="1" dirty="0" smtClean="0"/>
              <a:t>ГОСТ Р 7.0.20-2014 БИБЛИОТЕЧНАЯ СТАТИСТИКА: ПОКАЗАТЕЛИ И ЕДИНИЦЫ ИСЧИСЛЕНИЯ</a:t>
            </a:r>
          </a:p>
          <a:p>
            <a:r>
              <a:rPr lang="ru-RU" dirty="0" smtClean="0"/>
              <a:t>ГОСТ Р 7.0.93-2015 </a:t>
            </a:r>
            <a:r>
              <a:rPr lang="ru-RU" b="1" dirty="0" smtClean="0"/>
              <a:t>Библиотечный фонд. Технология формирования </a:t>
            </a:r>
          </a:p>
          <a:p>
            <a:r>
              <a:rPr lang="ru-RU" b="1" dirty="0" smtClean="0"/>
              <a:t>ГОСТ Р 7.0.95-2015 Электронные документы. Основные виды, выходные сведения, технологические характеристики 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/>
          <a:lstStyle/>
          <a:p>
            <a:r>
              <a:rPr lang="ru-RU" sz="4400" b="1" dirty="0" err="1" smtClean="0"/>
              <a:t>ГОСТы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052736"/>
            <a:ext cx="7992888" cy="580526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ГОСТ 7.0.96–2016 «СИБИД. Электронные библиотеки. Основные виды. Структура. Технология формирования».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ГОСТ Р 7.0.100– 2018 «БИБЛИОГРАФИЧЕСКАЯ ЗАПИСЬ. БИБЛИОГРАФИЧЕСКОЕ ОПИСАНИЕ Общие требования и правила составления». </a:t>
            </a:r>
            <a:r>
              <a:rPr lang="ru-RU" dirty="0" smtClean="0"/>
              <a:t>УТВЕРЖДЕН И ВВЕДЕН В ДЕЙСТВИЕ Приказом Федерального агентства по техническому регулированию и метрологии </a:t>
            </a:r>
            <a:r>
              <a:rPr lang="ru-RU" b="1" dirty="0" smtClean="0"/>
              <a:t>от 3 декабря 2018 года № 1050-ст</a:t>
            </a:r>
          </a:p>
          <a:p>
            <a:r>
              <a:rPr lang="ru-RU" sz="3600" b="1" dirty="0" smtClean="0"/>
              <a:t>ГОСТ Р 7.0.100–2018 вводится </a:t>
            </a:r>
            <a:r>
              <a:rPr lang="ru-RU" sz="3600" b="1" u="sng" dirty="0" smtClean="0"/>
              <a:t>с 1 июля 2019 года</a:t>
            </a:r>
          </a:p>
          <a:p>
            <a:pPr>
              <a:buNone/>
            </a:pPr>
            <a:r>
              <a:rPr lang="en-US" i="1" dirty="0" smtClean="0">
                <a:hlinkClick r:id="rId2"/>
              </a:rPr>
              <a:t>http://portal.orenlib.ru/index.php?dn=article&amp;to=art&amp;id=402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Настоящий стандарт не распространяется на правила составления библиографических ссылок.</a:t>
            </a:r>
            <a:endParaRPr lang="ru-RU" b="1" i="1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Нормативные документы, подготовленные федеральными органами государственной власти по учебным изданиям 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600200"/>
            <a:ext cx="8064896" cy="52578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Приказ Министерства образования и науки РФ от 14.12.2009 № 729 </a:t>
            </a:r>
            <a:r>
              <a:rPr lang="ru-RU" b="1" dirty="0" smtClean="0"/>
              <a:t>«Об утверждении перечня организаций</a:t>
            </a:r>
            <a:r>
              <a:rPr lang="ru-RU" dirty="0" smtClean="0"/>
              <a:t>, осуществляющих издание учебных пособий, которые допускаются к использованию в образовательном процессе в имеющих 1432020/2016-25585(6) государственную аккредитацию и реализующих образовательные программы общего образования образовательных учреждениях». </a:t>
            </a:r>
          </a:p>
          <a:p>
            <a:r>
              <a:rPr lang="ru-RU" dirty="0" smtClean="0"/>
              <a:t>Письмо Министерства образования и науки Российской Федерации от 10.02.2011 № 03-105 </a:t>
            </a:r>
            <a:r>
              <a:rPr lang="ru-RU" b="1" dirty="0" smtClean="0"/>
              <a:t>«Об использовании учебников и учебных пособий в образовательном процессе». </a:t>
            </a:r>
          </a:p>
          <a:p>
            <a:r>
              <a:rPr lang="ru-RU" sz="3400" b="1" u="sng" dirty="0" smtClean="0"/>
              <a:t>Приказ № 345 от 28 декабря 2018 г. «О федеральном перечне учебников, рекомендуемых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образования»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Иные документы в работе библиотекаря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5149552"/>
          </a:xfrm>
        </p:spPr>
        <p:txBody>
          <a:bodyPr>
            <a:normAutofit/>
          </a:bodyPr>
          <a:lstStyle/>
          <a:p>
            <a:r>
              <a:rPr lang="ru-RU" dirty="0" smtClean="0"/>
              <a:t>Письмо Министерства образования Российской Федерации от 23.03.2004 № 14-51-70/13 </a:t>
            </a:r>
            <a:r>
              <a:rPr lang="ru-RU" b="1" dirty="0" smtClean="0"/>
              <a:t>«О направлении примерного положения о библиотеке образовательного учреждения». </a:t>
            </a:r>
          </a:p>
          <a:p>
            <a:r>
              <a:rPr lang="ru-RU" b="1" dirty="0" smtClean="0"/>
              <a:t>Кодекс этики школьных библиотекарей Российской Федерации. </a:t>
            </a:r>
            <a:r>
              <a:rPr lang="ru-RU" dirty="0" smtClean="0"/>
              <a:t>Принят на I съезде школьных библиотекарей Российской Федерации 1 - 4 июля 2007 г. 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Проекты документов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541020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Проект типового положения о школьной библиотеке (школьном библиотечно-информационном центре)</a:t>
            </a:r>
          </a:p>
          <a:p>
            <a:pPr fontAlgn="base"/>
            <a:r>
              <a:rPr lang="ru-RU" b="1" dirty="0" smtClean="0"/>
              <a:t>Проект научно-обоснованной методики каталогизации ресурсных фондов школьных библиотек и школьных информационно-библиотечных центров</a:t>
            </a:r>
          </a:p>
          <a:p>
            <a:r>
              <a:rPr lang="ru-RU" dirty="0" smtClean="0"/>
              <a:t>На сайте</a:t>
            </a:r>
          </a:p>
          <a:p>
            <a:r>
              <a:rPr lang="ru-RU" dirty="0" smtClean="0"/>
              <a:t> </a:t>
            </a:r>
            <a:r>
              <a:rPr lang="en-US" dirty="0" smtClean="0"/>
              <a:t>http://fimc.gnpbu.ru/documents/plan-meropriyatij/</a:t>
            </a:r>
            <a:endParaRPr lang="ru-RU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/>
          <a:lstStyle/>
          <a:p>
            <a:r>
              <a:rPr lang="ru-RU" dirty="0" smtClean="0"/>
              <a:t>Методические рекомендации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196752"/>
            <a:ext cx="7962088" cy="5661248"/>
          </a:xfrm>
        </p:spPr>
        <p:txBody>
          <a:bodyPr>
            <a:normAutofit fontScale="70000" lnSpcReduction="20000"/>
          </a:bodyPr>
          <a:lstStyle/>
          <a:p>
            <a:r>
              <a:rPr lang="ru-RU" sz="4600" b="1" dirty="0" smtClean="0"/>
              <a:t>Методические рекомендации по пополнению фондов школьной библиотеки</a:t>
            </a:r>
          </a:p>
          <a:p>
            <a:pPr fontAlgn="base"/>
            <a:r>
              <a:rPr lang="ru-RU" dirty="0" smtClean="0"/>
              <a:t>Методические рекомендации по пополнению фондов образовательной организации, реализующей основные образовательные программы общего образования разработаны в целях организации эффективной работы общеобразовательных организаций, направленной на пополнение фондов школьных информационно-библиотечных центров.</a:t>
            </a:r>
          </a:p>
          <a:p>
            <a:pPr fontAlgn="base"/>
            <a:r>
              <a:rPr lang="ru-RU" b="1" dirty="0" smtClean="0"/>
              <a:t>Рекомендации адресованы библиотечным специалистам общеобразовательных организаций Российской Федерации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smtClean="0"/>
              <a:t>Методические рекомендации по пополнению фондов школьной библиотеки не являются нормативно-правовым документом, не требуют их обязательного исполнения и носят рекомендательный характер.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498080" cy="634082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b="1" dirty="0" smtClean="0"/>
              <a:t>Методические материалы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908720"/>
            <a:ext cx="8388424" cy="5949280"/>
          </a:xfrm>
        </p:spPr>
        <p:txBody>
          <a:bodyPr>
            <a:normAutofit fontScale="70000" lnSpcReduction="20000"/>
          </a:bodyPr>
          <a:lstStyle/>
          <a:p>
            <a:r>
              <a:rPr lang="ru-RU" sz="4600" b="1" dirty="0" smtClean="0"/>
              <a:t>Технология работы школьной библиотеки: практическое руководство для начинающих библиотекарей</a:t>
            </a:r>
          </a:p>
          <a:p>
            <a:pPr fontAlgn="base"/>
            <a:r>
              <a:rPr lang="ru-RU" dirty="0" smtClean="0"/>
              <a:t>Методическое руководство  подготовлено специалистами Методического отдела Информационного центра "Библиотека имени К. Д. Ушинского" РАО при поддержке практиков, работающих в библиотеках, в целях оказания помощи начинающим школьным библиотекарям, не имеющим профессионального образования, в приобретении навыков библиотечной работы.</a:t>
            </a:r>
          </a:p>
          <a:p>
            <a:pPr fontAlgn="base"/>
            <a:r>
              <a:rPr lang="ru-RU" b="1" dirty="0" smtClean="0"/>
              <a:t>Руководство адресовано не только начинающим библиотекарям, но также и руководителям общеобразовательных организаций, всем специали</a:t>
            </a:r>
            <a:r>
              <a:rPr lang="ru-RU" dirty="0" smtClean="0"/>
              <a:t>стам, имеющим отношение к работе школьных библиотек.</a:t>
            </a:r>
          </a:p>
          <a:p>
            <a:pPr fontAlgn="base"/>
            <a:r>
              <a:rPr lang="ru-RU" b="1" dirty="0" smtClean="0"/>
              <a:t>Методическое руководство подготовлено и распространено исключительно в электронном виде и включают в себя описание и анализ различных видов библиотечной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Рекомендации Минкультуры России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541020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Минкультуры России утвердило 12.09.2017 г. "Рекомендации по работе библиотек с документами, включенными в федеральный список экстремистских материалов». </a:t>
            </a:r>
          </a:p>
          <a:p>
            <a:r>
              <a:rPr lang="ru-RU" dirty="0" smtClean="0"/>
              <a:t>В соответствии с Рекомендациями библиотеки </a:t>
            </a:r>
            <a:r>
              <a:rPr lang="ru-RU" u="sng" dirty="0" smtClean="0"/>
              <a:t>самостоятельно осуществляют проверку фонда на предмет наличия в нем докум</a:t>
            </a:r>
            <a:r>
              <a:rPr lang="ru-RU" dirty="0" smtClean="0"/>
              <a:t>ентов, включенных в ФСЭМ. </a:t>
            </a:r>
          </a:p>
          <a:p>
            <a:r>
              <a:rPr lang="ru-RU" dirty="0" smtClean="0"/>
              <a:t>На практике руководитель образовательной организации издает </a:t>
            </a:r>
            <a:r>
              <a:rPr lang="ru-RU" b="1" u="sng" dirty="0" smtClean="0"/>
              <a:t>приказ</a:t>
            </a:r>
            <a:r>
              <a:rPr lang="ru-RU" u="sng" dirty="0" smtClean="0"/>
              <a:t> о работе с документами, включенными в ФСЭМ, в котором утверждает форму журнала сверки фондов с ФСЭМ, ответственных за сверки и сроки проведения сверо</a:t>
            </a:r>
            <a:r>
              <a:rPr lang="ru-RU" dirty="0" smtClean="0"/>
              <a:t>к, а так же действия, в случае обнаружения в фонде документов, опубликованных в ФСЭМ.</a:t>
            </a:r>
            <a:endParaRPr lang="ru-RU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effectLst/>
              </a:rPr>
              <a:t>Региональные документы </a:t>
            </a:r>
            <a:endParaRPr lang="ru-RU" sz="4000" b="1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980728"/>
            <a:ext cx="8100392" cy="554461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dirty="0" smtClean="0"/>
              <a:t>Государственная программа </a:t>
            </a:r>
            <a:r>
              <a:rPr lang="ru-RU" sz="2400" b="1" dirty="0" smtClean="0"/>
              <a:t>«Современное образование Ленинградской области»</a:t>
            </a:r>
            <a:r>
              <a:rPr lang="ru-RU" sz="2400" dirty="0" smtClean="0"/>
              <a:t> (Постановление Правительства Ленинградской области от №398 14.11.2013) (с изменениями на 16 октября 2017 года)</a:t>
            </a:r>
          </a:p>
          <a:p>
            <a:pPr>
              <a:spcBef>
                <a:spcPts val="0"/>
              </a:spcBef>
            </a:pPr>
            <a:r>
              <a:rPr lang="ru-RU" sz="2400" i="1" dirty="0" smtClean="0"/>
              <a:t>Распоряжение комитета общего и профессионального образования Ленинградской области от 25 января 2017 г. №167-р "Об утверждении программы развития воспитания в Ленинградской области до 2020 года и регионального плана мероприятий по реализации в 2017-2020 годах Стратегии развития воспитания в Российской Федерации на период до 2025 года»</a:t>
            </a:r>
          </a:p>
          <a:p>
            <a:pPr>
              <a:spcBef>
                <a:spcPts val="0"/>
              </a:spcBef>
            </a:pPr>
            <a:r>
              <a:rPr lang="ru-RU" sz="2400" b="1" dirty="0" smtClean="0"/>
              <a:t>Концепция развития школьных информационно-библиотечных центров в Ленинградской области (31 октября 2017 г.)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Внутренняя нормативная регламентирующая документация библиотеки ОУ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844824"/>
            <a:ext cx="792088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i="1" dirty="0" smtClean="0"/>
              <a:t>Внутреннюю</a:t>
            </a:r>
            <a:r>
              <a:rPr lang="ru-RU" dirty="0" smtClean="0"/>
              <a:t> нормативную регламентирующую документацию библиотеки можно разбить на три группы: </a:t>
            </a:r>
          </a:p>
          <a:p>
            <a:pPr indent="17463">
              <a:buNone/>
            </a:pPr>
            <a:r>
              <a:rPr lang="ru-RU" dirty="0" smtClean="0"/>
              <a:t>1 . </a:t>
            </a:r>
            <a:r>
              <a:rPr lang="ru-RU" i="1" dirty="0" smtClean="0"/>
              <a:t>Локальная (основная регламентирующая </a:t>
            </a:r>
            <a:r>
              <a:rPr lang="ru-RU" i="1" dirty="0" err="1" smtClean="0"/>
              <a:t>внутрибиблиотечная</a:t>
            </a:r>
            <a:r>
              <a:rPr lang="ru-RU" i="1" dirty="0" smtClean="0"/>
              <a:t> документация). </a:t>
            </a:r>
          </a:p>
          <a:p>
            <a:pPr indent="17463">
              <a:buNone/>
            </a:pPr>
            <a:r>
              <a:rPr lang="ru-RU" i="1" dirty="0" smtClean="0"/>
              <a:t>2. Документы учета и контроля по основному фонду библиотеки. </a:t>
            </a:r>
          </a:p>
          <a:p>
            <a:pPr indent="17463">
              <a:buNone/>
            </a:pPr>
            <a:r>
              <a:rPr lang="ru-RU" i="1" dirty="0" smtClean="0"/>
              <a:t>3. Документы учета и контроля по учебному фонду библиотеки.</a:t>
            </a:r>
            <a:endParaRPr lang="ru-RU" i="1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Уровни документов, регламентирующие деятельность библиотеки ОУ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892480" cy="5445224"/>
          </a:xfrm>
        </p:spPr>
        <p:txBody>
          <a:bodyPr>
            <a:noAutofit/>
          </a:bodyPr>
          <a:lstStyle/>
          <a:p>
            <a:r>
              <a:rPr lang="ru-RU" sz="2600" b="1" dirty="0" smtClean="0"/>
              <a:t>документы международного уровня</a:t>
            </a:r>
            <a:r>
              <a:rPr lang="ru-RU" sz="2600" dirty="0" smtClean="0"/>
              <a:t>, ориентирующие и направляющие деятельность школьных  библиотек (ШБ). К этой группе относятся </a:t>
            </a:r>
            <a:r>
              <a:rPr lang="ru-RU" sz="2600" i="1" dirty="0" smtClean="0"/>
              <a:t>документы ООН, ЮНЕСКО, ИФЛА, международные соглашения и стандарты</a:t>
            </a:r>
            <a:r>
              <a:rPr lang="ru-RU" sz="2600" dirty="0" smtClean="0"/>
              <a:t>; </a:t>
            </a:r>
          </a:p>
          <a:p>
            <a:r>
              <a:rPr lang="ru-RU" sz="2600" b="1" dirty="0" smtClean="0"/>
              <a:t>документы федерального уровня</a:t>
            </a:r>
            <a:r>
              <a:rPr lang="ru-RU" sz="2600" dirty="0" smtClean="0"/>
              <a:t>, обосновывающие деятельность ОУ в рамках действующего законодательства. К ним относятся </a:t>
            </a:r>
            <a:r>
              <a:rPr lang="ru-RU" sz="2600" i="1" dirty="0" smtClean="0"/>
              <a:t>Федеральные законы, поправки к ним, приказы, распоряжения и письма Министерства образования и науки Российской Федерации, а также </a:t>
            </a:r>
            <a:r>
              <a:rPr lang="ru-RU" sz="2600" i="1" dirty="0" err="1" smtClean="0"/>
              <a:t>ГОСТы</a:t>
            </a:r>
            <a:r>
              <a:rPr lang="ru-RU" sz="2600" i="1" dirty="0" smtClean="0"/>
              <a:t>, кодексы, манифесты</a:t>
            </a:r>
            <a:r>
              <a:rPr lang="ru-RU" sz="2600" dirty="0" smtClean="0"/>
              <a:t>, проекты и другие акты, отражающие политику государства в области образования, культуры и информации; 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49808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Обязательные организационные распорядительные документы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556792"/>
            <a:ext cx="8013576" cy="499715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Положение о библиотеке образовательного учреждения. (ИБЦ)</a:t>
            </a:r>
          </a:p>
          <a:p>
            <a:r>
              <a:rPr lang="ru-RU" dirty="0" smtClean="0"/>
              <a:t>Правила пользования библиотекой образовательного учреждения. </a:t>
            </a:r>
          </a:p>
          <a:p>
            <a:r>
              <a:rPr lang="ru-RU" dirty="0" smtClean="0"/>
              <a:t>Должностные инструкции работников библиотеки. </a:t>
            </a:r>
            <a:endParaRPr lang="ru-RU" smtClean="0"/>
          </a:p>
          <a:p>
            <a:r>
              <a:rPr lang="ru-RU" smtClean="0"/>
              <a:t>Договор о полной материальной ответственности</a:t>
            </a:r>
            <a:endParaRPr lang="ru-RU" dirty="0" smtClean="0"/>
          </a:p>
          <a:p>
            <a:r>
              <a:rPr lang="ru-RU" dirty="0" smtClean="0"/>
              <a:t>План работы библиотеки на учебный год.</a:t>
            </a:r>
          </a:p>
          <a:p>
            <a:r>
              <a:rPr lang="ru-RU" dirty="0" smtClean="0"/>
              <a:t>Отчет о работе библиотеки за учебный год.</a:t>
            </a:r>
          </a:p>
          <a:p>
            <a:r>
              <a:rPr lang="ru-RU" dirty="0" smtClean="0"/>
              <a:t>Инструкция по технике безопасности в библиотеке.</a:t>
            </a:r>
          </a:p>
          <a:p>
            <a:r>
              <a:rPr lang="ru-RU" dirty="0" smtClean="0"/>
              <a:t>Инструкция но пожарной безопасности в библиотеке.</a:t>
            </a:r>
            <a:endParaRPr lang="ru-RU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Обязательные организационные распорядительные документы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600200"/>
            <a:ext cx="8064896" cy="492514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Порядок организации доступа в Интернет.</a:t>
            </a:r>
          </a:p>
          <a:p>
            <a:r>
              <a:rPr lang="ru-RU" dirty="0" smtClean="0"/>
              <a:t>Положение о порядке предоставления в пользование обучающимся учебных пособий, учебно-методических материалов, средств обучения. </a:t>
            </a:r>
          </a:p>
          <a:p>
            <a:r>
              <a:rPr lang="ru-RU" dirty="0" smtClean="0"/>
              <a:t>Приказ о работе с документами, включенными в «Федеральный список экстремистских материалов» на сайте Минюста России в соответствии с Федеральным законом «О противодействии экстремистской деятельности» от 25 июля 2002 г. №114-ФЗ. </a:t>
            </a:r>
            <a:endParaRPr lang="ru-RU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49808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Обязательные организационные распорядительные документы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7096" y="1484784"/>
            <a:ext cx="8136904" cy="506916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Перечень учебной литературы на текущий учебный год, утвержденный директором ОУ. </a:t>
            </a:r>
          </a:p>
          <a:p>
            <a:r>
              <a:rPr lang="ru-RU" dirty="0" smtClean="0"/>
              <a:t>Инструкция по работе с ПК. График работы библиотеки (может быть включен в план работы).</a:t>
            </a:r>
          </a:p>
          <a:p>
            <a:r>
              <a:rPr lang="ru-RU" dirty="0" smtClean="0"/>
              <a:t>Приказ об определении перечня учебников и учебных пособий по учебным курсам, предметам, дисциплинам (модулям), которые осваиваются обучающимися в рамках реализации федеральных государственных образовательных стандартов в ОУ</a:t>
            </a:r>
            <a:endParaRPr lang="ru-RU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70609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Документы учета и контроля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733256"/>
          </a:xfrm>
        </p:spPr>
        <p:txBody>
          <a:bodyPr>
            <a:noAutofit/>
          </a:bodyPr>
          <a:lstStyle/>
          <a:p>
            <a:r>
              <a:rPr lang="ru-RU" sz="2200" dirty="0" smtClean="0"/>
              <a:t>Документация учета и контроля подлежит </a:t>
            </a:r>
            <a:r>
              <a:rPr lang="ru-RU" sz="2200" b="1" dirty="0" smtClean="0"/>
              <a:t>постоянному хранению, относится к документам строгой отчетности </a:t>
            </a:r>
            <a:r>
              <a:rPr lang="ru-RU" sz="2200" dirty="0" smtClean="0"/>
              <a:t>и подразделяется на документы учета </a:t>
            </a:r>
            <a:r>
              <a:rPr lang="ru-RU" sz="2200" b="1" i="1" dirty="0" smtClean="0"/>
              <a:t>основного</a:t>
            </a:r>
            <a:r>
              <a:rPr lang="ru-RU" sz="2200" dirty="0" smtClean="0"/>
              <a:t> и </a:t>
            </a:r>
            <a:r>
              <a:rPr lang="ru-RU" sz="2200" b="1" i="1" dirty="0" smtClean="0"/>
              <a:t>учебного</a:t>
            </a:r>
            <a:r>
              <a:rPr lang="ru-RU" sz="2200" i="1" dirty="0" smtClean="0"/>
              <a:t> </a:t>
            </a:r>
            <a:r>
              <a:rPr lang="ru-RU" sz="2200" dirty="0" smtClean="0"/>
              <a:t>фондов. </a:t>
            </a:r>
          </a:p>
          <a:p>
            <a:r>
              <a:rPr lang="ru-RU" sz="2200" dirty="0" smtClean="0"/>
              <a:t>Ведется в соответствии с</a:t>
            </a:r>
            <a:r>
              <a:rPr lang="ru-RU" sz="2400" b="1" dirty="0" smtClean="0"/>
              <a:t> Приказом Минобразования РФ от 24.08.2000 N 2488 "Об учете библиотечного фонда библиотек образовательных учреждений" (вместе с "Методическими рекомендациями по применению "Инструкции об учете библиотечного фонда" в библиотеках образовательных учреждений")</a:t>
            </a:r>
          </a:p>
          <a:p>
            <a:r>
              <a:rPr lang="ru-RU" sz="2400" b="1" dirty="0" smtClean="0"/>
              <a:t>Приказ Минкультуры России «Об утверждении Порядка учета документов, входящих в состав библиотечного фонда» № 1077 от 08.10.2012 г. с изменениями от 2 февраля 2017 г.</a:t>
            </a:r>
            <a:endParaRPr lang="ru-RU" sz="2200" b="1" dirty="0" smtClean="0"/>
          </a:p>
          <a:p>
            <a:r>
              <a:rPr lang="ru-RU" sz="1400" dirty="0" smtClean="0"/>
              <a:t>Учёт библиотечного фонда отражает поступление документов в фонд, выбытие из фонда, величину всего библиотечного фонда, его подразделений и служит основой для государственного статистического учёта, отчётности библиотеки, планирования её деятельности, обеспечения сохранности фонда, контроля за наличием и движением документов.</a:t>
            </a:r>
            <a:endParaRPr lang="ru-RU" sz="1400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К документам учета основного фонда относятся: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601416"/>
            <a:ext cx="7776864" cy="525658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книга суммарного учета; </a:t>
            </a:r>
          </a:p>
          <a:p>
            <a:r>
              <a:rPr lang="ru-RU" dirty="0" smtClean="0"/>
              <a:t>инвентарная книга; </a:t>
            </a:r>
          </a:p>
          <a:p>
            <a:r>
              <a:rPr lang="ru-RU" dirty="0" smtClean="0"/>
              <a:t>дневник работы библиотеки; </a:t>
            </a:r>
          </a:p>
          <a:p>
            <a:r>
              <a:rPr lang="ru-RU" dirty="0" smtClean="0"/>
              <a:t>читательские формуляры; </a:t>
            </a:r>
          </a:p>
          <a:p>
            <a:r>
              <a:rPr lang="ru-RU" dirty="0" smtClean="0"/>
              <a:t>книжные формуляры; </a:t>
            </a:r>
          </a:p>
          <a:p>
            <a:r>
              <a:rPr lang="ru-RU" dirty="0" smtClean="0"/>
              <a:t>акты о проведении инвентаризации и проверок фонда; </a:t>
            </a:r>
          </a:p>
          <a:p>
            <a:r>
              <a:rPr lang="ru-RU" dirty="0" smtClean="0"/>
              <a:t>тетрадь учета книг, принятых взамен утерянных; </a:t>
            </a:r>
          </a:p>
          <a:p>
            <a:r>
              <a:rPr lang="ru-RU" dirty="0" smtClean="0"/>
              <a:t>тетрадь учета изданий, не подлежащих записи в инвентарную книгу (брошюрный фонд); </a:t>
            </a:r>
          </a:p>
          <a:p>
            <a:r>
              <a:rPr lang="ru-RU" dirty="0" smtClean="0"/>
              <a:t>папка движения библиотечного фонда (исключение из фонда и т.п.). </a:t>
            </a:r>
            <a:endParaRPr lang="ru-RU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К документам учета учебного фонда относятся: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книга суммарного учета; </a:t>
            </a:r>
          </a:p>
          <a:p>
            <a:r>
              <a:rPr lang="ru-RU" dirty="0" smtClean="0"/>
              <a:t>журнал или тетрадь учета поступивших учебников; </a:t>
            </a:r>
          </a:p>
          <a:p>
            <a:r>
              <a:rPr lang="ru-RU" dirty="0" smtClean="0"/>
              <a:t>картотека учебников; </a:t>
            </a:r>
          </a:p>
          <a:p>
            <a:r>
              <a:rPr lang="ru-RU" dirty="0" smtClean="0"/>
              <a:t>тетрадь учета учебников, принятых взамен утерянных; </a:t>
            </a:r>
          </a:p>
          <a:p>
            <a:r>
              <a:rPr lang="ru-RU" dirty="0" smtClean="0"/>
              <a:t>папка движения учебного фонда (списание, передача и т.д.); </a:t>
            </a:r>
          </a:p>
          <a:p>
            <a:r>
              <a:rPr lang="ru-RU" dirty="0" smtClean="0"/>
              <a:t>журнал выдачи учебников по классам или индивидуальные формуляры.</a:t>
            </a:r>
            <a:endParaRPr lang="ru-RU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Справочно-библиографический аппарат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Наряду с </a:t>
            </a:r>
            <a:r>
              <a:rPr lang="ru-RU" b="1" dirty="0" smtClean="0"/>
              <a:t>нормативной регламентирующей документацией библиотека должна </a:t>
            </a:r>
            <a:r>
              <a:rPr lang="ru-RU" dirty="0" smtClean="0"/>
              <a:t>иметь справочно-библиографический аппарат:</a:t>
            </a:r>
          </a:p>
          <a:p>
            <a:r>
              <a:rPr lang="ru-RU" dirty="0" smtClean="0"/>
              <a:t>1. Электронный каталог фондов.</a:t>
            </a:r>
          </a:p>
          <a:p>
            <a:r>
              <a:rPr lang="ru-RU" dirty="0" smtClean="0"/>
              <a:t>2. Тематические картотеки или тематические папки в печатном или (и) электронном виде.</a:t>
            </a:r>
            <a:endParaRPr lang="ru-RU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704856" cy="1143000"/>
          </a:xfrm>
        </p:spPr>
        <p:txBody>
          <a:bodyPr/>
          <a:lstStyle/>
          <a:p>
            <a:r>
              <a:rPr lang="ru-RU" b="1" dirty="0" smtClean="0"/>
              <a:t>Положение о библиотеке ОУ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12776"/>
            <a:ext cx="7992888" cy="544522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При разработке Положения библиотека должна опираться на Устав ОУ и </a:t>
            </a:r>
            <a:r>
              <a:rPr lang="ru-RU" i="1" dirty="0" smtClean="0"/>
              <a:t>Примерное положение о библиотеке ОУ </a:t>
            </a:r>
            <a:r>
              <a:rPr lang="ru-RU" dirty="0" smtClean="0"/>
              <a:t>(Письмо Министерства общего и профессионального образования РФ от 23.03.2004 № 14-51-70/13) с учетом новых документов, принятых в последнее время.</a:t>
            </a:r>
          </a:p>
          <a:p>
            <a:pPr>
              <a:buNone/>
            </a:pPr>
            <a:r>
              <a:rPr lang="ru-RU" b="1" dirty="0" smtClean="0"/>
              <a:t>Положение о библиотеке состоит из следующих частей:</a:t>
            </a:r>
          </a:p>
          <a:p>
            <a:pPr>
              <a:buNone/>
            </a:pPr>
            <a:r>
              <a:rPr lang="ru-RU" dirty="0" smtClean="0"/>
              <a:t>1. Общие положения.</a:t>
            </a:r>
          </a:p>
          <a:p>
            <a:pPr>
              <a:buNone/>
            </a:pPr>
            <a:r>
              <a:rPr lang="ru-RU" dirty="0" smtClean="0"/>
              <a:t>2. Основные задачи.</a:t>
            </a:r>
          </a:p>
          <a:p>
            <a:pPr>
              <a:buNone/>
            </a:pPr>
            <a:r>
              <a:rPr lang="ru-RU" dirty="0" smtClean="0"/>
              <a:t>3. Основные функции.</a:t>
            </a:r>
          </a:p>
          <a:p>
            <a:pPr>
              <a:buNone/>
            </a:pPr>
            <a:r>
              <a:rPr lang="ru-RU" dirty="0" smtClean="0"/>
              <a:t>4. Организация деятельности библиотеки.</a:t>
            </a:r>
          </a:p>
          <a:p>
            <a:pPr>
              <a:buNone/>
            </a:pPr>
            <a:r>
              <a:rPr lang="ru-RU" dirty="0" smtClean="0"/>
              <a:t>5. Управление. Штаты.</a:t>
            </a:r>
          </a:p>
          <a:p>
            <a:pPr>
              <a:buNone/>
            </a:pPr>
            <a:r>
              <a:rPr lang="ru-RU" dirty="0" smtClean="0"/>
              <a:t>6. Права и обязанности библиотеки.</a:t>
            </a:r>
          </a:p>
          <a:p>
            <a:pPr>
              <a:buNone/>
            </a:pPr>
            <a:r>
              <a:rPr lang="ru-RU" dirty="0" smtClean="0"/>
              <a:t>7. Права и обязанности пользователей библиотеки.</a:t>
            </a:r>
            <a:endParaRPr lang="ru-RU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85010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Правила пользования библиотекой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196752"/>
            <a:ext cx="7920880" cy="566124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Исходя из требований, предложенных в Положении, специально </a:t>
            </a:r>
            <a:r>
              <a:rPr lang="ru-RU" u="sng" dirty="0" smtClean="0"/>
              <a:t>для обучающихся ОУ</a:t>
            </a:r>
            <a:r>
              <a:rPr lang="ru-RU" dirty="0" smtClean="0"/>
              <a:t> составляются </a:t>
            </a:r>
            <a:r>
              <a:rPr lang="ru-RU" b="1" dirty="0" smtClean="0"/>
              <a:t>Правила пользования библиотекой </a:t>
            </a:r>
            <a:r>
              <a:rPr lang="ru-RU" dirty="0" smtClean="0"/>
              <a:t>(далее - Правила).</a:t>
            </a:r>
          </a:p>
          <a:p>
            <a:pPr>
              <a:buNone/>
            </a:pPr>
            <a:r>
              <a:rPr lang="ru-RU" dirty="0" smtClean="0"/>
              <a:t>Они отражают специфические аспекты правоотношений в ОУ, в том числе:</a:t>
            </a:r>
          </a:p>
          <a:p>
            <a:r>
              <a:rPr lang="ru-RU" dirty="0" smtClean="0"/>
              <a:t>-</a:t>
            </a:r>
            <a:r>
              <a:rPr lang="ru-RU" smtClean="0"/>
              <a:t>приоритеты </a:t>
            </a:r>
            <a:r>
              <a:rPr lang="ru-RU" smtClean="0"/>
              <a:t>прав </a:t>
            </a:r>
            <a:r>
              <a:rPr lang="ru-RU" dirty="0" smtClean="0"/>
              <a:t>пользователей;</a:t>
            </a:r>
          </a:p>
          <a:p>
            <a:r>
              <a:rPr lang="ru-RU" dirty="0" smtClean="0"/>
              <a:t>-делегирование администрацией библиотеки обязанностей по контактам персонала библиотеки с пользователями;</a:t>
            </a:r>
          </a:p>
          <a:p>
            <a:r>
              <a:rPr lang="ru-RU" dirty="0" smtClean="0"/>
              <a:t>- порядок пользования библиотекой.</a:t>
            </a:r>
          </a:p>
          <a:p>
            <a:pPr>
              <a:buNone/>
            </a:pPr>
            <a:r>
              <a:rPr lang="ru-RU" dirty="0" smtClean="0"/>
              <a:t>Отдельные позиции Правил детализируются в специальных положениях, регламентирующих конкретные направления работы с пользователями, например, «Положение о дополнительных услугах».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869560" cy="77809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Правила пользования библиотекой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124744"/>
            <a:ext cx="8064896" cy="573325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По своему правовому статусу правила относятся </a:t>
            </a:r>
            <a:r>
              <a:rPr lang="ru-RU" b="1" u="sng" dirty="0" smtClean="0"/>
              <a:t>к договору между библиотекой и ее пользователями</a:t>
            </a:r>
            <a:r>
              <a:rPr lang="ru-RU" b="1" dirty="0" smtClean="0"/>
              <a:t>. </a:t>
            </a:r>
            <a:r>
              <a:rPr lang="ru-RU" dirty="0" smtClean="0"/>
              <a:t>В соответствии с законом библиотекам, с одной стороны, вменяется </a:t>
            </a:r>
            <a:r>
              <a:rPr lang="ru-RU" u="sng" dirty="0" smtClean="0"/>
              <a:t>в обязанность обеспечивать реализацию прав граждан</a:t>
            </a:r>
            <a:r>
              <a:rPr lang="ru-RU" dirty="0" smtClean="0"/>
              <a:t>, а с другой - </a:t>
            </a:r>
            <a:r>
              <a:rPr lang="ru-RU" u="sng" dirty="0" smtClean="0"/>
              <a:t>предоставляется право ставить условия использования библиотечных фондов и применять санкции </a:t>
            </a:r>
            <a:r>
              <a:rPr lang="ru-RU" dirty="0" smtClean="0"/>
              <a:t>к пользователям, нарушающим правила.</a:t>
            </a:r>
          </a:p>
          <a:p>
            <a:r>
              <a:rPr lang="ru-RU" b="1" dirty="0" smtClean="0"/>
              <a:t>Правила состоят из следующих разделов:</a:t>
            </a:r>
          </a:p>
          <a:p>
            <a:r>
              <a:rPr lang="ru-RU" dirty="0" smtClean="0"/>
              <a:t>- общие положения;</a:t>
            </a:r>
          </a:p>
          <a:p>
            <a:r>
              <a:rPr lang="ru-RU" dirty="0" smtClean="0"/>
              <a:t>- права, обязанности и ответственность читателей;</a:t>
            </a:r>
          </a:p>
          <a:p>
            <a:r>
              <a:rPr lang="ru-RU" dirty="0" smtClean="0"/>
              <a:t>- обязанности библиотеки по обслуживанию читателей;</a:t>
            </a:r>
          </a:p>
          <a:p>
            <a:r>
              <a:rPr lang="ru-RU" dirty="0" smtClean="0"/>
              <a:t>- порядок пользования библиотекой;</a:t>
            </a:r>
          </a:p>
          <a:p>
            <a:r>
              <a:rPr lang="ru-RU" dirty="0" smtClean="0"/>
              <a:t>- порядок пользования абонементом;</a:t>
            </a:r>
          </a:p>
          <a:p>
            <a:r>
              <a:rPr lang="ru-RU" dirty="0" smtClean="0"/>
              <a:t>- порядок пользования читальным залом (для библиотек, имеющих читальный зал);</a:t>
            </a:r>
          </a:p>
          <a:p>
            <a:r>
              <a:rPr lang="ru-RU" dirty="0" smtClean="0"/>
              <a:t>- правила пользования компьютерной техникой и ресурсами INTERNET в библиотеке.</a:t>
            </a:r>
            <a:endParaRPr lang="ru-RU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87208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Уровни документов, регламентирующие деятельность библиотеки ОУ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документы регионального уровня</a:t>
            </a:r>
            <a:r>
              <a:rPr lang="ru-RU" dirty="0" smtClean="0"/>
              <a:t>, регламентирующие деятельность школьных библиотек в границах субъектов Российской Федерации, к которым относятся региональные нормативные правовые и методические документы. Они разрабатываются и утверждаются местными органами законодательной и исполнительной власти и являются обязательными для исполнения на местах, а кроме того могут носить рекомендательный характер; </a:t>
            </a:r>
          </a:p>
          <a:p>
            <a:r>
              <a:rPr lang="ru-RU" b="1" dirty="0" smtClean="0"/>
              <a:t>документы, разработанные в образовательном учреждении</a:t>
            </a:r>
            <a:r>
              <a:rPr lang="ru-RU" dirty="0" smtClean="0"/>
              <a:t> и утвержденные его руководителем - различные положения, правила, инструкции, планы, отчёты и другие локальные акты.</a:t>
            </a:r>
          </a:p>
          <a:p>
            <a:r>
              <a:rPr lang="ru-RU" dirty="0" smtClean="0"/>
              <a:t>Особое место занимает </a:t>
            </a:r>
            <a:r>
              <a:rPr lang="ru-RU" b="1" dirty="0" smtClean="0"/>
              <a:t>учётная документация, касающаяся хозяйственной деятельности библиотеки</a:t>
            </a:r>
            <a:r>
              <a:rPr lang="ru-RU" dirty="0" smtClean="0"/>
              <a:t>, формирования, ведения и содержания в актуальном состоянии её фондов. К документации такого рода относятся </a:t>
            </a:r>
            <a:r>
              <a:rPr lang="ru-RU" i="1" dirty="0" smtClean="0"/>
              <a:t>книги записей, журналы, тетради и акты</a:t>
            </a:r>
            <a:r>
              <a:rPr lang="ru-RU" dirty="0" smtClean="0"/>
              <a:t>, отражающие движение фондов и выделяемых на них финансовых средств.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77809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План работы библиотеки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196752"/>
            <a:ext cx="8136904" cy="532859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Основой правильной организации деятельности библиотеки является </a:t>
            </a:r>
            <a:r>
              <a:rPr lang="ru-RU" b="1" dirty="0" smtClean="0"/>
              <a:t>план.</a:t>
            </a:r>
          </a:p>
          <a:p>
            <a:r>
              <a:rPr lang="ru-RU" dirty="0" smtClean="0"/>
              <a:t>План работы библиотеки отражает конкретные цели и задачи </a:t>
            </a:r>
            <a:r>
              <a:rPr lang="ru-RU" u="sng" dirty="0" smtClean="0"/>
              <a:t>одного учебного года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Годовой план состоит из двух частей: </a:t>
            </a:r>
            <a:r>
              <a:rPr lang="ru-RU" i="1" dirty="0" smtClean="0"/>
              <a:t>текстовой и статистической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Разделы плана должны отражать все направления деятельности библиотеки ОУ, как читателями, так и с носителями информации.</a:t>
            </a:r>
            <a:endParaRPr lang="ru-RU" b="1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Структура плана работы библиотеки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268760"/>
            <a:ext cx="7643192" cy="532859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I. </a:t>
            </a:r>
            <a:r>
              <a:rPr lang="ru-RU" dirty="0" smtClean="0"/>
              <a:t>Цели и задачи библиотеки.</a:t>
            </a:r>
          </a:p>
          <a:p>
            <a:pPr>
              <a:buNone/>
            </a:pPr>
            <a:r>
              <a:rPr lang="en-US" dirty="0" smtClean="0"/>
              <a:t>II. </a:t>
            </a:r>
            <a:r>
              <a:rPr lang="ru-RU" dirty="0" smtClean="0"/>
              <a:t>Информационно-библиографическая работа.</a:t>
            </a:r>
          </a:p>
          <a:p>
            <a:pPr>
              <a:buNone/>
            </a:pPr>
            <a:r>
              <a:rPr lang="ru-RU" dirty="0" smtClean="0"/>
              <a:t>III. Индивидуальная работа с читателями.</a:t>
            </a:r>
          </a:p>
          <a:p>
            <a:pPr>
              <a:buNone/>
            </a:pPr>
            <a:r>
              <a:rPr lang="en-US" dirty="0" smtClean="0"/>
              <a:t>IV. </a:t>
            </a:r>
            <a:r>
              <a:rPr lang="ru-RU" dirty="0" smtClean="0"/>
              <a:t>Массовая работа.</a:t>
            </a:r>
          </a:p>
          <a:p>
            <a:pPr>
              <a:buNone/>
            </a:pPr>
            <a:r>
              <a:rPr lang="ru-RU" dirty="0" smtClean="0"/>
              <a:t>V. Работа с библиотечным фондом.</a:t>
            </a:r>
          </a:p>
          <a:p>
            <a:pPr>
              <a:buNone/>
            </a:pPr>
            <a:r>
              <a:rPr lang="ru-RU" dirty="0" smtClean="0"/>
              <a:t>VI. Работа с фондом учебников.</a:t>
            </a:r>
          </a:p>
          <a:p>
            <a:pPr>
              <a:buNone/>
            </a:pPr>
            <a:r>
              <a:rPr lang="ru-RU" dirty="0" smtClean="0"/>
              <a:t>VII. Взаимодействие с другими структурными подразделениями и организациями.</a:t>
            </a:r>
          </a:p>
          <a:p>
            <a:pPr>
              <a:buNone/>
            </a:pPr>
            <a:r>
              <a:rPr lang="en-US" dirty="0" smtClean="0"/>
              <a:t>VIII. </a:t>
            </a:r>
            <a:r>
              <a:rPr lang="ru-RU" dirty="0" smtClean="0"/>
              <a:t>Повышение квалификации.</a:t>
            </a:r>
            <a:endParaRPr lang="ru-RU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812360" cy="850106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Отчет о работе библиотеки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124744"/>
            <a:ext cx="7715200" cy="532859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Отчет - это совокупность сведений о результатах работы библиотеки за определённое время</a:t>
            </a:r>
            <a:r>
              <a:rPr lang="ru-RU" dirty="0" smtClean="0"/>
              <a:t>, периодически представляемых вышестоящим организациям, органам государственной статистики, а также читательской общественности. </a:t>
            </a:r>
          </a:p>
          <a:p>
            <a:r>
              <a:rPr lang="ru-RU" dirty="0" smtClean="0"/>
              <a:t>Основным видом отчётности библиотеки является </a:t>
            </a:r>
            <a:r>
              <a:rPr lang="ru-RU" b="1" dirty="0" smtClean="0"/>
              <a:t>годовой отчёт.</a:t>
            </a:r>
          </a:p>
          <a:p>
            <a:r>
              <a:rPr lang="ru-RU" b="1" dirty="0" smtClean="0"/>
              <a:t> </a:t>
            </a:r>
            <a:r>
              <a:rPr lang="ru-RU" dirty="0" smtClean="0"/>
              <a:t>Библиотеки составляют отчёты двух видов - </a:t>
            </a:r>
            <a:r>
              <a:rPr lang="ru-RU" b="1" dirty="0" smtClean="0"/>
              <a:t>статистический и информационный (текстовый).</a:t>
            </a:r>
            <a:endParaRPr lang="ru-RU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Статистический отчет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556792"/>
            <a:ext cx="7787208" cy="49971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Статистический отчет составляют:</a:t>
            </a:r>
          </a:p>
          <a:p>
            <a:r>
              <a:rPr lang="ru-RU" i="1" dirty="0" smtClean="0"/>
              <a:t>количество читателей, </a:t>
            </a:r>
          </a:p>
          <a:p>
            <a:r>
              <a:rPr lang="ru-RU" i="1" dirty="0" smtClean="0"/>
              <a:t>книговыдача,</a:t>
            </a:r>
          </a:p>
          <a:p>
            <a:r>
              <a:rPr lang="ru-RU" i="1" dirty="0" smtClean="0"/>
              <a:t>посещаемость, </a:t>
            </a:r>
          </a:p>
          <a:p>
            <a:r>
              <a:rPr lang="ru-RU" i="1" dirty="0" err="1" smtClean="0"/>
              <a:t>книгообеспеченность</a:t>
            </a:r>
            <a:r>
              <a:rPr lang="ru-RU" i="1" dirty="0" smtClean="0"/>
              <a:t>, </a:t>
            </a:r>
          </a:p>
          <a:p>
            <a:r>
              <a:rPr lang="ru-RU" i="1" dirty="0" smtClean="0"/>
              <a:t>читаемость, </a:t>
            </a:r>
          </a:p>
          <a:p>
            <a:r>
              <a:rPr lang="ru-RU" i="1" dirty="0" smtClean="0"/>
              <a:t>обращаемость основного фонда.</a:t>
            </a:r>
            <a:endParaRPr lang="ru-RU" i="1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850106"/>
          </a:xfrm>
        </p:spPr>
        <p:txBody>
          <a:bodyPr/>
          <a:lstStyle/>
          <a:p>
            <a:r>
              <a:rPr lang="ru-RU" b="1" dirty="0" smtClean="0"/>
              <a:t>Статистический отчет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052736"/>
            <a:ext cx="7992888" cy="5616624"/>
          </a:xfrm>
        </p:spPr>
        <p:txBody>
          <a:bodyPr>
            <a:noAutofit/>
          </a:bodyPr>
          <a:lstStyle/>
          <a:p>
            <a:r>
              <a:rPr lang="ru-RU" sz="2400" b="1" dirty="0" err="1" smtClean="0"/>
              <a:t>Книгообеспеченность</a:t>
            </a:r>
            <a:r>
              <a:rPr lang="ru-RU" sz="2400" dirty="0" smtClean="0"/>
              <a:t> - </a:t>
            </a:r>
            <a:r>
              <a:rPr lang="ru-RU" sz="2400" i="1" dirty="0" smtClean="0"/>
              <a:t>среднее число библиотечных книг (за исключением учебников) на одного читателя, определяется путем деления числа книг, числящихся в библиотеке, на число читателей.</a:t>
            </a:r>
          </a:p>
          <a:p>
            <a:r>
              <a:rPr lang="ru-RU" sz="2400" b="1" dirty="0" smtClean="0"/>
              <a:t>Посещаемость</a:t>
            </a:r>
            <a:r>
              <a:rPr lang="ru-RU" sz="2400" dirty="0" smtClean="0"/>
              <a:t> - </a:t>
            </a:r>
            <a:r>
              <a:rPr lang="ru-RU" sz="2400" i="1" dirty="0" smtClean="0"/>
              <a:t>среднее число посещений библиотеки одним читателем, определяется делением общего количества посещений библиотеки на число читателей.</a:t>
            </a:r>
            <a:r>
              <a:rPr lang="ru-RU" sz="2400" dirty="0" smtClean="0"/>
              <a:t> (Необходимо учитывать специфику библиотеки образовательного учреждения, обслуживающей разные возрастные группы, характеризующиеся различной скоростью и интенсивностью чтения.  Посещаемость становится особенно ярким показателем, если ее исчислять отдельно для начальной </a:t>
            </a:r>
            <a:r>
              <a:rPr lang="ru-RU" sz="2400" dirty="0" err="1" smtClean="0"/>
              <a:t>щколы</a:t>
            </a:r>
            <a:r>
              <a:rPr lang="ru-RU" sz="2400" dirty="0" smtClean="0"/>
              <a:t>, учащихся 5-9 классов и для старшеклассников).</a:t>
            </a:r>
            <a:endParaRPr lang="ru-RU" sz="2400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7498080" cy="11430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Статистический отчет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196752"/>
            <a:ext cx="8064896" cy="540060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Обращаемость </a:t>
            </a:r>
            <a:r>
              <a:rPr lang="ru-RU" dirty="0" smtClean="0"/>
              <a:t>- </a:t>
            </a:r>
            <a:r>
              <a:rPr lang="ru-RU" i="1" dirty="0" smtClean="0"/>
              <a:t>среднее число выдач одной книги</a:t>
            </a:r>
            <a:r>
              <a:rPr lang="ru-RU" dirty="0" smtClean="0"/>
              <a:t>, определяется </a:t>
            </a:r>
            <a:r>
              <a:rPr lang="ru-RU" u="sng" dirty="0" smtClean="0"/>
              <a:t>делением количества книговыдач</a:t>
            </a:r>
            <a:r>
              <a:rPr lang="ru-RU" dirty="0" smtClean="0"/>
              <a:t> на </a:t>
            </a:r>
            <a:r>
              <a:rPr lang="ru-RU" u="sng" dirty="0" smtClean="0"/>
              <a:t>количество книг (документов) в фонде библиотеки </a:t>
            </a:r>
            <a:r>
              <a:rPr lang="ru-RU" dirty="0" smtClean="0"/>
              <a:t>(Обращаемость литературы для младших школьников, как правило, значительно выше из-за небольшого объема книг для малышей и их частого обмена. Вследствие этого, кроме общего показателя обращаемости, целесообразно вычислять данный показатель и по возрастным группам читателей аналогично показателю посещаемости).</a:t>
            </a:r>
          </a:p>
          <a:p>
            <a:r>
              <a:rPr lang="ru-RU" b="1" dirty="0" smtClean="0"/>
              <a:t>Читаемость</a:t>
            </a:r>
            <a:r>
              <a:rPr lang="ru-RU" dirty="0" smtClean="0"/>
              <a:t> - </a:t>
            </a:r>
            <a:r>
              <a:rPr lang="ru-RU" i="1" dirty="0" smtClean="0"/>
              <a:t>среднее число книг, выданных одному читателю</a:t>
            </a:r>
            <a:r>
              <a:rPr lang="ru-RU" dirty="0" smtClean="0"/>
              <a:t>, определяется </a:t>
            </a:r>
            <a:r>
              <a:rPr lang="ru-RU" i="1" dirty="0" smtClean="0"/>
              <a:t>путем деления количества книг, выданных за год, на число читателей библиотеки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Статистический отчет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340768"/>
            <a:ext cx="7571184" cy="499715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Статистические показатели </a:t>
            </a:r>
            <a:r>
              <a:rPr lang="ru-RU" u="sng" dirty="0" smtClean="0"/>
              <a:t>ежедневно</a:t>
            </a:r>
            <a:r>
              <a:rPr lang="ru-RU" dirty="0" smtClean="0"/>
              <a:t> учитываются в </a:t>
            </a:r>
            <a:r>
              <a:rPr lang="ru-RU" u="sng" dirty="0" smtClean="0"/>
              <a:t>дневнике библиотеки</a:t>
            </a:r>
            <a:r>
              <a:rPr lang="ru-RU" dirty="0" smtClean="0"/>
              <a:t>, итоги подводятся в конце каждого месяца или года.</a:t>
            </a:r>
          </a:p>
          <a:p>
            <a:r>
              <a:rPr lang="ru-RU" dirty="0" smtClean="0"/>
              <a:t>Наряду с единицами и показателями учета работы библиотеки, отраженными в соответствующих </a:t>
            </a:r>
            <a:r>
              <a:rPr lang="ru-RU" dirty="0" err="1" smtClean="0"/>
              <a:t>ГОСТах</a:t>
            </a:r>
            <a:r>
              <a:rPr lang="ru-RU" dirty="0" smtClean="0"/>
              <a:t>, в планах и отчетах библиотеки большое значение имеют </a:t>
            </a:r>
            <a:r>
              <a:rPr lang="ru-RU" b="1" dirty="0" smtClean="0"/>
              <a:t>дополнительные показатели </a:t>
            </a:r>
            <a:r>
              <a:rPr lang="ru-RU" dirty="0" smtClean="0"/>
              <a:t>(не требующие единообразия в учете): количество библиографических уроков, выполненных библиографических справок, эффективность выставок, посещение мероприятий и пр. </a:t>
            </a:r>
            <a:endParaRPr lang="ru-RU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Информационный отчёт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340768"/>
            <a:ext cx="7715200" cy="518457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Информационный отчёт </a:t>
            </a:r>
            <a:r>
              <a:rPr lang="ru-RU" dirty="0" smtClean="0"/>
              <a:t>представляет собой всесторонний анализ деятельности библиотеки. Он содержит объективные данные и конкретные примеры. </a:t>
            </a:r>
          </a:p>
          <a:p>
            <a:r>
              <a:rPr lang="ru-RU" dirty="0" smtClean="0"/>
              <a:t>Схема информационного отчёта рекомендуется методическими центрами и </a:t>
            </a:r>
            <a:r>
              <a:rPr lang="ru-RU" u="sng" dirty="0" smtClean="0"/>
              <a:t>соответствует структуре годового плана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Информационный отчёт содержит </a:t>
            </a:r>
            <a:r>
              <a:rPr lang="ru-RU" u="sng" dirty="0" smtClean="0"/>
              <a:t>анализ количественных показателей и основных направлений работы библиотеки </a:t>
            </a:r>
            <a:r>
              <a:rPr lang="ru-RU" dirty="0" smtClean="0"/>
              <a:t>в текущем году, недостатки и пути их устранения.</a:t>
            </a:r>
            <a:endParaRPr lang="ru-RU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77809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Должностная инструкция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616624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Должностная инструкция - это организационный правовой документ, в котором определяются основные функции, обязанности, права и ответственность библиотечного работника. </a:t>
            </a:r>
            <a:r>
              <a:rPr lang="ru-RU" dirty="0" smtClean="0"/>
              <a:t>Составляется на должности в соответствии со штатным расписанием ОУ. </a:t>
            </a:r>
          </a:p>
          <a:p>
            <a:r>
              <a:rPr lang="ru-RU" dirty="0" smtClean="0"/>
              <a:t>Для разработки должностных инструкций используют «Квалификационные характеристики должностей работников культуры, искусства и кинематографии», утвержденные приказом Министерства здравоохранения и социального развития Российской Федерации от 30.03.2011 № 251-н, приказ Министерства здравоохранения и социального развития от 31.05.2011 № 448-н </a:t>
            </a:r>
            <a:r>
              <a:rPr lang="ru-RU" b="1" dirty="0" smtClean="0"/>
              <a:t>«О внесении изменения в Единый квалификационный справочник должностей руководителей, специалистов и служащих, раздел «Квалификационные характеристики должностей работников образования».</a:t>
            </a:r>
            <a:r>
              <a:rPr lang="ru-RU" dirty="0" smtClean="0"/>
              <a:t> </a:t>
            </a:r>
          </a:p>
          <a:p>
            <a:r>
              <a:rPr lang="ru-RU" dirty="0" smtClean="0"/>
              <a:t>Также </a:t>
            </a:r>
            <a:r>
              <a:rPr lang="ru-RU" i="1" dirty="0" smtClean="0"/>
              <a:t>основой для разработки должностных инструкций является </a:t>
            </a:r>
            <a:r>
              <a:rPr lang="ru-RU" b="1" i="1" dirty="0" smtClean="0"/>
              <a:t>«Примерное </a:t>
            </a:r>
            <a:r>
              <a:rPr lang="ru-RU" b="1" dirty="0" smtClean="0"/>
              <a:t>положение о библиотеке общеобразовательного учреждения» </a:t>
            </a:r>
            <a:r>
              <a:rPr lang="ru-RU" dirty="0" smtClean="0"/>
              <a:t>(Письмо Министерства общего и профессионального образования РФ от 23.03.2004 № 14-51-70/13).</a:t>
            </a:r>
            <a:endParaRPr lang="ru-RU" b="1" dirty="0" smtClean="0"/>
          </a:p>
          <a:p>
            <a:endParaRPr lang="ru-RU" b="1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49808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Порядок организации доступа в Интернет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340768"/>
            <a:ext cx="7920880" cy="532859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Данный порядок или Правила </a:t>
            </a:r>
            <a:r>
              <a:rPr lang="ru-RU" i="1" dirty="0" smtClean="0"/>
              <a:t>регулируют условия организации доступа к образовательным ресурсам сети Интернет педагогических работников и обучающихся.</a:t>
            </a:r>
          </a:p>
          <a:p>
            <a:r>
              <a:rPr lang="ru-RU" dirty="0" smtClean="0"/>
              <a:t>Порядок является </a:t>
            </a:r>
            <a:r>
              <a:rPr lang="ru-RU" u="sng" dirty="0" smtClean="0"/>
              <a:t>локальным актом ОУ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Библиотека, имеющая доступ в Интернет, обязана соблюдать этот порядок и знакомить с ним всех, кто пользуется ресурсами Интернета в условиях библиотеки. </a:t>
            </a:r>
          </a:p>
          <a:p>
            <a:r>
              <a:rPr lang="ru-RU" i="1" dirty="0" smtClean="0"/>
              <a:t>Инструкция по технике безопасности</a:t>
            </a:r>
            <a:r>
              <a:rPr lang="ru-RU" dirty="0" smtClean="0"/>
              <a:t> в библиотеке и </a:t>
            </a:r>
            <a:r>
              <a:rPr lang="ru-RU" i="1" dirty="0" smtClean="0"/>
              <a:t>Инструкция по пожарной безопасности </a:t>
            </a:r>
            <a:r>
              <a:rPr lang="ru-RU" dirty="0" smtClean="0"/>
              <a:t>могут быть самостоятельными документами или входить в качестве раздела в общешкольные инструкции, которые, как правило, составляются заместителем директора школы по АХЧ.</a:t>
            </a:r>
            <a:endParaRPr lang="ru-RU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532440" cy="1143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Перечень нормативных правовых документов, регламентирующих деятельность библиотеки ОУ</a:t>
            </a:r>
            <a:endParaRPr lang="ru-RU" sz="28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23528" y="1412776"/>
            <a:ext cx="8435280" cy="5257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Документы международного уровня 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i="1" dirty="0" smtClean="0"/>
              <a:t>Всеобщая декларация прав человека </a:t>
            </a:r>
            <a:r>
              <a:rPr lang="ru-RU" dirty="0" smtClean="0"/>
              <a:t>(принята Генеральной Ассамблеей ООН 10.12.1948). 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i="1" dirty="0" smtClean="0"/>
              <a:t>Декларация прав ребенка </a:t>
            </a:r>
            <a:r>
              <a:rPr lang="ru-RU" dirty="0" smtClean="0"/>
              <a:t>(принята Генеральной Ассамблеей ООН 20.11.1959). 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i="1" dirty="0" smtClean="0"/>
              <a:t>Конвенция о правах ребенка </a:t>
            </a:r>
            <a:r>
              <a:rPr lang="ru-RU" dirty="0" smtClean="0"/>
              <a:t>(Принята и открыта для подписания, ратификации и присоединения резолюцией Генеральной Ассамблеи ООН № 44/25 от 20.11.1989. Ратифицирована Постановлением Верховного Совета СССР от 13.06.1990 № 1559-1). 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i="1" dirty="0" smtClean="0"/>
              <a:t>Манифест ИФЛА/ЮНЕСКО для школьных библиотек</a:t>
            </a:r>
            <a:r>
              <a:rPr lang="ru-RU" dirty="0" smtClean="0"/>
              <a:t> (2000 г.). Манифест школьных библиотек в соответствии с принципами, изложенными в Манифесте публичных библиотек ИФЛА/ЮНЕСКО, определяет </a:t>
            </a:r>
            <a:r>
              <a:rPr lang="ru-RU" b="1" dirty="0" smtClean="0"/>
              <a:t>школьную библиотеку «как часть более широкой библиотечно-информационной системы», </a:t>
            </a:r>
            <a:r>
              <a:rPr lang="ru-RU" dirty="0" smtClean="0"/>
              <a:t>что весьма важно для библиотек ряда стран, где школьную библиотеку склонны рассматривать лишь как вспомогательное подразделение ОУ.</a:t>
            </a:r>
            <a:endParaRPr lang="ru-RU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Порядок обеспечения обучающихся учебной литературой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Порядок предоставления в пользование обучающимся учебно-методических материалов </a:t>
            </a:r>
            <a:r>
              <a:rPr lang="ru-RU" i="1" dirty="0" smtClean="0"/>
              <a:t>устанавливает правила и нормы формирования и организации учебного фонда библиотеки ОУ, а также обеспечения обучающихся учебниками и учебными пособиями.</a:t>
            </a:r>
          </a:p>
          <a:p>
            <a:r>
              <a:rPr lang="ru-RU" dirty="0" smtClean="0"/>
              <a:t>В начале документа даются определения основных видов учебных документов - </a:t>
            </a:r>
            <a:r>
              <a:rPr lang="ru-RU" i="1" dirty="0" smtClean="0"/>
              <a:t>учебник, учебное пособие, рабочая тетрадь, учебный комплект, учебно-методические материалы и т.п.</a:t>
            </a:r>
            <a:endParaRPr lang="ru-RU" i="1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Порядок обеспечения обучающихся учебной литературой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600200"/>
            <a:ext cx="8064896" cy="506916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Каждое ОУ </a:t>
            </a:r>
            <a:r>
              <a:rPr lang="ru-RU" u="sng" dirty="0" smtClean="0"/>
              <a:t>имеет право самостоятельно определять комплекты учебников</a:t>
            </a:r>
            <a:r>
              <a:rPr lang="ru-RU" dirty="0" smtClean="0"/>
              <a:t>, учебных пособий, учебно-методических материалов, обеспечивающих преподавание учебного предмета, курса, дисциплины (модуля) в соответствии с реализуемыми образовательными программами.</a:t>
            </a:r>
          </a:p>
          <a:p>
            <a:r>
              <a:rPr lang="ru-RU" dirty="0" smtClean="0"/>
              <a:t>Ежегодно составляется </a:t>
            </a:r>
            <a:r>
              <a:rPr lang="ru-RU" u="sng" dirty="0" smtClean="0"/>
              <a:t>Перечень учебников, методических материалов и учебных пособий, обеспечивающих преподавание учебного предмета, курса, дисциплины (модуля) на следующий учебный год. </a:t>
            </a:r>
          </a:p>
          <a:p>
            <a:r>
              <a:rPr lang="ru-RU" dirty="0" smtClean="0"/>
              <a:t>Локальный акт принимается решением педагогического совета ОУ и утверждается директором.</a:t>
            </a:r>
            <a:endParaRPr lang="ru-RU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Порядок обеспечения обучающихся учебной литературой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600200"/>
            <a:ext cx="8064896" cy="4925144"/>
          </a:xfrm>
        </p:spPr>
        <p:txBody>
          <a:bodyPr>
            <a:normAutofit/>
          </a:bodyPr>
          <a:lstStyle/>
          <a:p>
            <a:r>
              <a:rPr lang="ru-RU" b="1" dirty="0" smtClean="0"/>
              <a:t>Список</a:t>
            </a:r>
            <a:r>
              <a:rPr lang="ru-RU" dirty="0" smtClean="0"/>
              <a:t> учебников, учебных пособий, учебно-методических материалов, предназначенных для предоставления в пользование, </a:t>
            </a:r>
            <a:r>
              <a:rPr lang="ru-RU" b="1" dirty="0" smtClean="0"/>
              <a:t>утверждается директором ОУ и размещается на сайте ОУ. </a:t>
            </a:r>
          </a:p>
          <a:p>
            <a:r>
              <a:rPr lang="ru-RU" dirty="0" smtClean="0"/>
              <a:t>Учебники, учебные пособия и учебно-методические материалы, указанные в Списке, </a:t>
            </a:r>
            <a:r>
              <a:rPr lang="ru-RU" b="1" dirty="0" smtClean="0"/>
              <a:t>предоставляются в пользование обучающимся бесплатно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581528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Порядок предоставления в пользование учебников и учебных пособий обучающимся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412776"/>
            <a:ext cx="8136904" cy="525658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ОУ самостоятельно определяет </a:t>
            </a:r>
            <a:r>
              <a:rPr lang="ru-RU" b="1" dirty="0" smtClean="0"/>
              <a:t>Порядок предоставления в пользование учебников и учебных пособий обучающимся, осваивающим учебные предметы, курсы, дисциплины (модули) в пределах федеральных государственных образовательных стандартов, образовательных стандартов.</a:t>
            </a:r>
          </a:p>
          <a:p>
            <a:r>
              <a:rPr lang="ru-RU" dirty="0" smtClean="0"/>
              <a:t>Библиотекарь с учетом контингента обучающихся выдает учебники в многокомплектной ОУ </a:t>
            </a:r>
            <a:r>
              <a:rPr lang="ru-RU" u="sng" dirty="0" smtClean="0"/>
              <a:t>классному руководителю на весь класс </a:t>
            </a:r>
            <a:r>
              <a:rPr lang="ru-RU" dirty="0" smtClean="0"/>
              <a:t>или в малокомплектной - </a:t>
            </a:r>
            <a:r>
              <a:rPr lang="ru-RU" u="sng" dirty="0" smtClean="0"/>
              <a:t>отдельно каждому обучающемуся</a:t>
            </a:r>
            <a:r>
              <a:rPr lang="ru-RU" dirty="0" smtClean="0"/>
              <a:t> но графику, утвержденному директором ОУ.</a:t>
            </a:r>
          </a:p>
          <a:p>
            <a:r>
              <a:rPr lang="ru-RU" dirty="0" smtClean="0"/>
              <a:t>Классный руководитель, принимая учебники, расписывается в «Журнале выдачи учебников» и выдает учебники обучающимся или родителям также под роспись. </a:t>
            </a:r>
          </a:p>
          <a:p>
            <a:r>
              <a:rPr lang="ru-RU" dirty="0" smtClean="0"/>
              <a:t>В случае выдачи учебников непосредственно обучающимся их подпись ставится в индивидуальных формулярах за каждое наименование.</a:t>
            </a:r>
            <a:endParaRPr lang="ru-RU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Порядок предоставления в пользование учебников и учебных пособий обучающимся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85313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Информирование родителей (законных представителей) обучающихся о графике выдачи учебников осуществляется </a:t>
            </a:r>
            <a:r>
              <a:rPr lang="ru-RU" u="sng" dirty="0" smtClean="0"/>
              <a:t>через классных руководителей, информационные стенды и сайт ОУ.</a:t>
            </a:r>
          </a:p>
          <a:p>
            <a:r>
              <a:rPr lang="ru-RU" dirty="0" smtClean="0"/>
              <a:t>Родители (или обучающийся) при получении комплекта учебников, </a:t>
            </a:r>
            <a:r>
              <a:rPr lang="ru-RU" u="sng" dirty="0" smtClean="0"/>
              <a:t>должны проверить состояние полученных учебников</a:t>
            </a:r>
            <a:r>
              <a:rPr lang="ru-RU" dirty="0" smtClean="0"/>
              <a:t>. В случае обнаружения дефектов (отсутствие листов, порча текста и т.п.) учебники можно заменить в течение трех рабочих дней.</a:t>
            </a:r>
          </a:p>
          <a:p>
            <a:r>
              <a:rPr lang="ru-RU" dirty="0" smtClean="0"/>
              <a:t>Комплект учебников выдается </a:t>
            </a:r>
            <a:r>
              <a:rPr lang="ru-RU" u="sng" dirty="0" smtClean="0"/>
              <a:t>только один раз на весь учебный год.</a:t>
            </a:r>
            <a:endParaRPr lang="ru-RU" u="sng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776864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Порядок предоставления в пользование учебников и учебных пособий обучающимся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12776"/>
            <a:ext cx="7992888" cy="544522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 конце учебного года классные руководители сдают учебники (учебные пособия, рабочие тетради) в библиотеку. </a:t>
            </a:r>
          </a:p>
          <a:p>
            <a:r>
              <a:rPr lang="ru-RU" dirty="0" smtClean="0"/>
              <a:t>Возврат осуществляется по графику, согласованному с классными руководителями и утвержденному директором образовательного учреждения.</a:t>
            </a:r>
          </a:p>
          <a:p>
            <a:r>
              <a:rPr lang="ru-RU" dirty="0" smtClean="0"/>
              <a:t>Отдельными пунктами Порядка предоставления в пользование учебников должны быть оговорены </a:t>
            </a:r>
            <a:r>
              <a:rPr lang="ru-RU" u="sng" dirty="0" smtClean="0"/>
              <a:t>условия пользования учебниками обучающимися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Учебники (учебные пособия, учебно-методические материалы, электронное приложение на CD/DVD-дисках) </a:t>
            </a:r>
            <a:r>
              <a:rPr lang="ru-RU" b="1" dirty="0" smtClean="0"/>
              <a:t>являются собственностью ОУ. </a:t>
            </a:r>
          </a:p>
          <a:p>
            <a:r>
              <a:rPr lang="ru-RU" dirty="0" smtClean="0"/>
              <a:t>Обучающиеся </a:t>
            </a:r>
            <a:r>
              <a:rPr lang="ru-RU" u="sng" dirty="0" smtClean="0"/>
              <a:t>обязаны обеспечить бережное отношение и сохранность </a:t>
            </a:r>
            <a:r>
              <a:rPr lang="ru-RU" dirty="0" smtClean="0"/>
              <a:t>полученных учебных материалов.</a:t>
            </a:r>
            <a:endParaRPr lang="ru-RU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746064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Порядок предоставления в пользование учебников и учебных пособий обучающимся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600200"/>
            <a:ext cx="7643192" cy="499715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 случае порчи или потери учебника (учебного пособия, электронного приложения на CD/DVD-дисках) родители (законные представители) </a:t>
            </a:r>
            <a:r>
              <a:rPr lang="ru-RU" b="1" dirty="0" smtClean="0"/>
              <a:t>обязаны возместить ущерб и сдать в библиотеку новый учебник </a:t>
            </a:r>
            <a:r>
              <a:rPr lang="ru-RU" dirty="0" smtClean="0"/>
              <a:t>(учебное пособие, электронное приложение на CD/DVD-дисках), </a:t>
            </a:r>
            <a:r>
              <a:rPr lang="ru-RU" b="1" dirty="0" smtClean="0"/>
              <a:t>равноценные по всем выходным данным</a:t>
            </a:r>
            <a:r>
              <a:rPr lang="ru-RU" dirty="0" smtClean="0"/>
              <a:t>. </a:t>
            </a:r>
          </a:p>
          <a:p>
            <a:r>
              <a:rPr lang="ru-RU" b="1" u="sng" dirty="0" smtClean="0"/>
              <a:t>Прием денежных средств за утерянные учебники библиотека осуществлять не может. </a:t>
            </a:r>
          </a:p>
          <a:p>
            <a:r>
              <a:rPr lang="ru-RU" dirty="0" smtClean="0"/>
              <a:t>При выбытии из образовательного учреждения обучающийся или его родители (законные представители) </a:t>
            </a:r>
            <a:r>
              <a:rPr lang="ru-RU" b="1" dirty="0" smtClean="0"/>
              <a:t>должны сдать комплект учебников </a:t>
            </a:r>
            <a:r>
              <a:rPr lang="ru-RU" dirty="0" smtClean="0"/>
              <a:t>(учебных пособий, рабочих тетрадей), предоставленных ему в личное пользование.</a:t>
            </a:r>
            <a:endParaRPr lang="ru-RU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Tatyana\Desktop\019.jpg"/>
          <p:cNvPicPr>
            <a:picLocks noChangeAspect="1" noChangeArrowheads="1"/>
          </p:cNvPicPr>
          <p:nvPr/>
        </p:nvPicPr>
        <p:blipFill>
          <a:blip r:embed="rId2" cstate="print"/>
          <a:srcRect t="11151" b="3801"/>
          <a:stretch>
            <a:fillRect/>
          </a:stretch>
        </p:blipFill>
        <p:spPr bwMode="auto">
          <a:xfrm>
            <a:off x="0" y="476672"/>
            <a:ext cx="9144000" cy="58326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/>
              </a:rPr>
              <a:t>Федеральный информационно-методический центр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Tatyana\Desktop\Безымянны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9144000" cy="52033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264696"/>
          </a:xfrm>
        </p:spPr>
        <p:txBody>
          <a:bodyPr>
            <a:noAutofit/>
          </a:bodyPr>
          <a:lstStyle/>
          <a:p>
            <a:r>
              <a:rPr lang="ru-RU" sz="2200" i="1" dirty="0" smtClean="0"/>
              <a:t>Руководство ИФЛА/ЮНЕСКО для школьных библиотек </a:t>
            </a:r>
            <a:r>
              <a:rPr lang="ru-RU" sz="2200" dirty="0" smtClean="0"/>
              <a:t>(2002 г.). </a:t>
            </a:r>
          </a:p>
          <a:p>
            <a:r>
              <a:rPr lang="ru-RU" sz="2200" i="1" dirty="0" smtClean="0"/>
              <a:t>Руководство ИФЛА для школьных библиотек на русском языке </a:t>
            </a:r>
            <a:r>
              <a:rPr lang="ru-RU" sz="2200" dirty="0" smtClean="0"/>
              <a:t>(2015 г.). </a:t>
            </a:r>
          </a:p>
          <a:p>
            <a:r>
              <a:rPr lang="ru-RU" sz="2200" i="1" dirty="0" smtClean="0"/>
              <a:t>Рекомендации по библиотечному обслуживанию подростков и молодежи ИФЛА </a:t>
            </a:r>
            <a:r>
              <a:rPr lang="ru-RU" sz="2200" dirty="0" smtClean="0"/>
              <a:t>(2003 г.), адресованные библиотекарям разных стран, работающим в самых разных типах библиотек, как в городе, так и в сельской местности, администраторам библиотек и всем, кто принимает решения, педагогам и студентам библиотечных школ. </a:t>
            </a:r>
          </a:p>
          <a:p>
            <a:r>
              <a:rPr lang="ru-RU" sz="2200" i="1" dirty="0" smtClean="0"/>
              <a:t>Манифест ИФЛА об Интернете </a:t>
            </a:r>
            <a:r>
              <a:rPr lang="ru-RU" sz="2200" dirty="0" smtClean="0"/>
              <a:t>(2002 г.) декларирует необходимость поддерживать права пользователей в поиске информации по собственному выбору библиотеками и информационными службами, уважать их права на невмешательство в частную жизнь и конфиденциальность в отношении используемых ими ресурсов, нести ответственность за предоставление и обеспечение общедоступной качественной информации и средств коммуникации. </a:t>
            </a:r>
          </a:p>
          <a:p>
            <a:r>
              <a:rPr lang="ru-RU" sz="2200" i="1" dirty="0" smtClean="0"/>
              <a:t>Программа ЮНЕСКО «Информация для всех» </a:t>
            </a:r>
            <a:r>
              <a:rPr lang="ru-RU" sz="2200" dirty="0" smtClean="0"/>
              <a:t>(2000 г.).</a:t>
            </a:r>
            <a:endParaRPr lang="ru-RU" sz="2200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Законодательство Российской Федерации 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124744"/>
            <a:ext cx="8208912" cy="5472608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Конституция Российской Федерации </a:t>
            </a:r>
            <a:r>
              <a:rPr lang="ru-RU" dirty="0" smtClean="0"/>
              <a:t>(1993 г.) (Ст. 29 п. 2, 4,  5;  ст. 43 п.5; ст. 44 п.1, 2 ). 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b="1" dirty="0" smtClean="0"/>
              <a:t>Гражданский кодекс Российской Федерации</a:t>
            </a:r>
            <a:r>
              <a:rPr lang="ru-RU" dirty="0" smtClean="0"/>
              <a:t>: Часть 4: Раздел VII «Права на результаты интеллектуальной деятельности и средства и индивидуализации»: Глава 70 </a:t>
            </a:r>
            <a:r>
              <a:rPr lang="ru-RU" i="1" dirty="0" smtClean="0"/>
              <a:t>«Авторское право». 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b="1" dirty="0" smtClean="0"/>
              <a:t>Федеральный закон от 24.07.1998 № 124-ФЗ «Об основных гарантиях прав ребенка в Российской федерации».</a:t>
            </a:r>
            <a:endParaRPr lang="ru-RU" b="1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1430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Законодательство Российской Федерации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600200"/>
            <a:ext cx="7992888" cy="506916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• Федеральный закон от 25.07.2002 № И4-ФЗ </a:t>
            </a:r>
            <a:r>
              <a:rPr lang="ru-RU" b="1" dirty="0" smtClean="0"/>
              <a:t>«О противодействии экстремистской деятельности». </a:t>
            </a:r>
          </a:p>
          <a:p>
            <a:pPr>
              <a:buNone/>
            </a:pPr>
            <a:r>
              <a:rPr lang="ru-RU" dirty="0" smtClean="0"/>
              <a:t>• Федеральный закон от 27.07.2006 № 149-ФЗ </a:t>
            </a:r>
            <a:r>
              <a:rPr lang="ru-RU" b="1" dirty="0" smtClean="0"/>
              <a:t>«Об информации, информационных технологиях и о защите информации» </a:t>
            </a:r>
            <a:r>
              <a:rPr lang="ru-RU" dirty="0" smtClean="0"/>
              <a:t>(с изменениями и дополнениями). </a:t>
            </a:r>
          </a:p>
          <a:p>
            <a:pPr>
              <a:buNone/>
            </a:pPr>
            <a:r>
              <a:rPr lang="ru-RU" dirty="0" smtClean="0"/>
              <a:t>• Федеральный закон от 27.07.2006 № 152-ФЗ </a:t>
            </a:r>
            <a:r>
              <a:rPr lang="ru-RU" b="1" dirty="0" smtClean="0"/>
              <a:t>«О персональных данных»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Федеральный закон от 29.12..2010 № 436-ФЗ </a:t>
            </a:r>
            <a:r>
              <a:rPr lang="ru-RU" b="1" dirty="0" smtClean="0"/>
              <a:t>«О защите детей от информации, причиняющей вред их здоровью и развитию». </a:t>
            </a:r>
            <a:endParaRPr lang="ru-RU" b="1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81807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Отраслевые федеральные законы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08720" y="1268760"/>
            <a:ext cx="8435280" cy="558924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Федеральный закон "Об образовании в Российской Федерации" N 273-ФЗ от 29 декабря 2012 года с изменениями 2018 года</a:t>
            </a:r>
          </a:p>
          <a:p>
            <a:r>
              <a:rPr lang="ru-RU" dirty="0" smtClean="0"/>
              <a:t>В статьях 18, 34 и 35 определяются требования к организации деятельности библиотеки СУ в части, касающейся </a:t>
            </a:r>
            <a:r>
              <a:rPr lang="ru-RU" i="1" dirty="0" smtClean="0"/>
              <a:t>обеспечения укомплектованности библиотечного фонда печатными и (или) электронными учебными изданиями (включая учебники и учебные пособия), методическими и периодическими изданиями но всем входящим в реализуемые основные образовательные программы учебным предметам, курсам, дисциплинам (модулям) и порядок пользования учебниками, учебными пособиями, средствами обучения и воспитания</a:t>
            </a:r>
            <a:endParaRPr lang="ru-RU" i="1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a7ff142affcb3f9d8803fbbf1a323ef9514a47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1235</TotalTime>
  <Words>4048</Words>
  <Application>Microsoft Office PowerPoint</Application>
  <PresentationFormat>Экран (4:3)</PresentationFormat>
  <Paragraphs>270</Paragraphs>
  <Slides>58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58</vt:i4>
      </vt:variant>
    </vt:vector>
  </HeadingPairs>
  <TitlesOfParts>
    <vt:vector size="59" baseType="lpstr">
      <vt:lpstr>Солнцестояние</vt:lpstr>
      <vt:lpstr>НОРМАТИВНО-ПРАВОВОЕ ОБЕСПЕЧЕНИЕ ДЕЯТЕЛЬНОСТИ ШКОЛЬНЫХ БИБЛИОТЕК. СОВРЕМЕННОЕ СОСТОЯНИЕ</vt:lpstr>
      <vt:lpstr>Нормативно-правовая документация школьной библиотеки </vt:lpstr>
      <vt:lpstr>Уровни документов, регламентирующие деятельность библиотеки ОУ</vt:lpstr>
      <vt:lpstr>Уровни документов, регламентирующие деятельность библиотеки ОУ</vt:lpstr>
      <vt:lpstr>Перечень нормативных правовых документов, регламентирующих деятельность библиотеки ОУ</vt:lpstr>
      <vt:lpstr>Слайд 6</vt:lpstr>
      <vt:lpstr>Законодательство Российской Федерации </vt:lpstr>
      <vt:lpstr>Законодательство Российской Федерации </vt:lpstr>
      <vt:lpstr>Отраслевые федеральные законы</vt:lpstr>
      <vt:lpstr>Отраслевые федеральные законы</vt:lpstr>
      <vt:lpstr>Иные нормативные правовые документы</vt:lpstr>
      <vt:lpstr>Иные нормативные правовые документы</vt:lpstr>
      <vt:lpstr>Иные нормативные правовые документы</vt:lpstr>
      <vt:lpstr>Приказы Министерства просвещения Российской Федерации</vt:lpstr>
      <vt:lpstr>Приказы Министерства просвещения Российской Федерации</vt:lpstr>
      <vt:lpstr>Приказы Министерства просвещения Российской Федерации</vt:lpstr>
      <vt:lpstr>Иные нормативные правовые документы</vt:lpstr>
      <vt:lpstr>Профессиональный стандарт </vt:lpstr>
      <vt:lpstr>Учет библиотечного фонда</vt:lpstr>
      <vt:lpstr>ГОСТы</vt:lpstr>
      <vt:lpstr>ГОСТы</vt:lpstr>
      <vt:lpstr>Нормативные документы, подготовленные федеральными органами государственной власти по учебным изданиям </vt:lpstr>
      <vt:lpstr>Иные документы в работе библиотекаря</vt:lpstr>
      <vt:lpstr>Проекты документов </vt:lpstr>
      <vt:lpstr>Методические рекомендации</vt:lpstr>
      <vt:lpstr>Методические материалы</vt:lpstr>
      <vt:lpstr>Рекомендации Минкультуры России </vt:lpstr>
      <vt:lpstr>Региональные документы </vt:lpstr>
      <vt:lpstr>Внутренняя нормативная регламентирующая документация библиотеки ОУ </vt:lpstr>
      <vt:lpstr>Обязательные организационные распорядительные документы</vt:lpstr>
      <vt:lpstr>Обязательные организационные распорядительные документы</vt:lpstr>
      <vt:lpstr>Обязательные организационные распорядительные документы</vt:lpstr>
      <vt:lpstr>Документы учета и контроля</vt:lpstr>
      <vt:lpstr>К документам учета основного фонда относятся: </vt:lpstr>
      <vt:lpstr>К документам учета учебного фонда относятся: </vt:lpstr>
      <vt:lpstr>Справочно-библиографический аппарат</vt:lpstr>
      <vt:lpstr>Положение о библиотеке ОУ</vt:lpstr>
      <vt:lpstr>Правила пользования библиотекой</vt:lpstr>
      <vt:lpstr>Правила пользования библиотекой</vt:lpstr>
      <vt:lpstr>План работы библиотеки</vt:lpstr>
      <vt:lpstr>Структура плана работы библиотеки</vt:lpstr>
      <vt:lpstr>Отчет о работе библиотеки</vt:lpstr>
      <vt:lpstr>Статистический отчет</vt:lpstr>
      <vt:lpstr>Статистический отчет</vt:lpstr>
      <vt:lpstr>Статистический отчет</vt:lpstr>
      <vt:lpstr>Статистический отчет</vt:lpstr>
      <vt:lpstr>Информационный отчёт</vt:lpstr>
      <vt:lpstr>Должностная инструкция</vt:lpstr>
      <vt:lpstr>Порядок организации доступа в Интернет</vt:lpstr>
      <vt:lpstr>Порядок обеспечения обучающихся учебной литературой</vt:lpstr>
      <vt:lpstr>Порядок обеспечения обучающихся учебной литературой</vt:lpstr>
      <vt:lpstr>Порядок обеспечения обучающихся учебной литературой</vt:lpstr>
      <vt:lpstr>Порядок предоставления в пользование учебников и учебных пособий обучающимся</vt:lpstr>
      <vt:lpstr>Порядок предоставления в пользование учебников и учебных пособий обучающимся</vt:lpstr>
      <vt:lpstr>Порядок предоставления в пользование учебников и учебных пособий обучающимся</vt:lpstr>
      <vt:lpstr>Порядок предоставления в пользование учебников и учебных пособий обучающимся</vt:lpstr>
      <vt:lpstr>Слайд 57</vt:lpstr>
      <vt:lpstr>Федеральный информационно-методический центр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НОРМАТИВНО-ПРАВОВОЕ ОБЕСПЕЧЕНИЕ ДЕЯТЕЛЬНОСТИ ШКОЛЬНЫХ БИБЛИОТЕК. СОВРЕМЕННОЕ СОСТОЯНИЕ</dc:title>
  <dc:creator>Tatyana</dc:creator>
  <cp:lastModifiedBy>School</cp:lastModifiedBy>
  <cp:revision>126</cp:revision>
  <dcterms:created xsi:type="dcterms:W3CDTF">2017-01-18T17:46:35Z</dcterms:created>
  <dcterms:modified xsi:type="dcterms:W3CDTF">2019-01-21T11:14:08Z</dcterms:modified>
</cp:coreProperties>
</file>